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1" r:id="rId2"/>
  </p:sldMasterIdLst>
  <p:notesMasterIdLst>
    <p:notesMasterId r:id="rId42"/>
  </p:notesMasterIdLst>
  <p:handoutMasterIdLst>
    <p:handoutMasterId r:id="rId43"/>
  </p:handoutMasterIdLst>
  <p:sldIdLst>
    <p:sldId id="256" r:id="rId3"/>
    <p:sldId id="285" r:id="rId4"/>
    <p:sldId id="305" r:id="rId5"/>
    <p:sldId id="257" r:id="rId6"/>
    <p:sldId id="258" r:id="rId7"/>
    <p:sldId id="259" r:id="rId8"/>
    <p:sldId id="262" r:id="rId9"/>
    <p:sldId id="286" r:id="rId10"/>
    <p:sldId id="300" r:id="rId11"/>
    <p:sldId id="298" r:id="rId12"/>
    <p:sldId id="309" r:id="rId13"/>
    <p:sldId id="299" r:id="rId14"/>
    <p:sldId id="301" r:id="rId15"/>
    <p:sldId id="287" r:id="rId16"/>
    <p:sldId id="302" r:id="rId17"/>
    <p:sldId id="303" r:id="rId18"/>
    <p:sldId id="304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10" r:id="rId40"/>
    <p:sldId id="284" r:id="rId4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B356A00F-536C-4F13-B5BB-5A2C2612872D}">
          <p14:sldIdLst>
            <p14:sldId id="256"/>
            <p14:sldId id="285"/>
            <p14:sldId id="305"/>
          </p14:sldIdLst>
        </p14:section>
        <p14:section name="Sezione senza titolo" id="{55F8B62A-63AE-46CC-897F-7ECED99D5AF6}">
          <p14:sldIdLst>
            <p14:sldId id="257"/>
            <p14:sldId id="258"/>
            <p14:sldId id="259"/>
            <p14:sldId id="262"/>
            <p14:sldId id="286"/>
            <p14:sldId id="300"/>
            <p14:sldId id="298"/>
            <p14:sldId id="309"/>
            <p14:sldId id="299"/>
            <p14:sldId id="301"/>
            <p14:sldId id="287"/>
            <p14:sldId id="302"/>
            <p14:sldId id="303"/>
            <p14:sldId id="304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10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C5B7D011-8CD1-49A3-AC89-964EC8D0E1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8D914F0-2D5B-4803-BCF8-FDB1FD80A1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0B179-33E4-4176-82E9-29BF79C49245}" type="datetimeFigureOut">
              <a:rPr lang="it-IT" smtClean="0"/>
              <a:t>07/03/2024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33D1CB1-C8CA-4B65-A548-5E96D93E2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11ABC7A-93C8-46D3-B87A-8E942E62E9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738EA-FDA4-4362-99C5-20869DF7DB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9094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68F2-77CE-4810-B38F-5F94750CCF8F}" type="datetimeFigureOut">
              <a:rPr lang="it-IT" smtClean="0"/>
              <a:t>07/03/2024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FCAC-EE54-464F-AEFA-85B8477831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2759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4E67143C-A13C-4357-9BAF-228CC72DB4D2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595DE-1940-4174-9B29-1F09376CBF24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A506-FA14-4FFD-8DDE-7475FB2E36AF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CEC1-2D8F-4065-8B7B-78DA95DA59B3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117A-A5CE-49E5-AB76-34EC68DC7524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236-C35A-47AF-B70C-8D90AE6D3185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EA302-EC3B-43D7-84AA-884E9611F527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1FD9-A399-4B81-AB99-7C1EA738EF67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4679-8752-485F-A3FA-B1A5CBB7887A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7213E5-A58E-4C25-8286-EDF28F277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51601E-5821-4163-BAE4-6651DDAA7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5C5AD9-1D9D-419B-B9CE-D0CBD1E54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444-281F-4ADF-865A-2BAECB154955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4AAA4D-8E8C-474D-AC72-1A9BF0E1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99239C-CFA4-4E5C-A939-E2090BA9E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08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E6C2C1-9FA3-4EC5-B536-7EA5C4BC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1AAC6E-00B2-4EAA-9D7E-4E00413E6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F74F62-785E-4CCE-93C0-5A460E7D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E74A-73C8-4C5D-B605-E6E316BBCF72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E9CD8C-2C78-4F0C-BF7B-36648B1B0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64486E-4C4C-4B0A-8324-09D45109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92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E9D3-FF9D-41AD-AA30-F11F2B57E8B9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05EA73-873D-4CA6-8CF8-E2880819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532DB9-A686-43AD-BB89-F86794A3C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01E4B7-D1EE-4B09-82F1-3AD6C562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35125-F9D0-4C0B-82FE-2323BE4E3FC8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335FE7-517F-4C1B-9303-11966A8F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29984B-49D6-443C-B720-89AD04F2B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698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841A78-59D8-49AF-BDCD-578C56E7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E2EA0F-A3A7-4455-BED1-F19D2FF99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D262182-B989-447C-8CBE-DF3B75C49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B302EB7-B734-47F1-B6EE-313B0528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CAEF-F892-4E59-91AC-7A90801BEE17}" type="datetime1">
              <a:rPr lang="en-US" smtClean="0"/>
              <a:t>3/7/2024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052E5A-029B-481D-90AD-FCF7202B7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679D1B-47EF-4ABB-8F4E-68C132DC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039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9314D-5E34-40B2-B21A-F429A977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EF20E9-7B91-477A-A561-9C147045D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005DBF7-1961-433C-8355-E40CD91E0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AC650AC-5D63-4C78-B7F0-B1449E568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D9D1F99-C769-4617-A3DD-779356761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0FDD1B9-3838-4A34-AD09-900BFBFB6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6931C-059B-44A0-8767-7701710B4B81}" type="datetime1">
              <a:rPr lang="en-US" smtClean="0"/>
              <a:t>3/7/2024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06FD7AF-7E33-418B-B2F4-71E46138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2962911-78D7-45AB-814D-F3B7C392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744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D652DC-0743-4E96-99BF-1FDE8937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23390FA-F967-4339-9B8A-A1FABADD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CCC9-9A9C-495E-90BF-50F8C7D158BD}" type="datetime1">
              <a:rPr lang="en-US" smtClean="0"/>
              <a:t>3/7/2024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199E66-D6D5-4F1F-B48C-33C1D397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E2000-F20B-49D0-B8A6-8BDE28E0D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868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8520506-46BA-4131-94B0-448072307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F9-EA23-4D74-A745-C4685BC6F6A0}" type="datetime1">
              <a:rPr lang="en-US" smtClean="0"/>
              <a:t>3/7/2024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FB936F8-6B4E-42EB-A198-E10F3B54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AFA283-FF0D-4C5F-91BF-2041610BA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194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75E234-93DC-468C-9A83-D96AD93B6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964CB4-D60D-40DF-BA50-4570C770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31A9FFF-BEC2-48FC-B50E-843755A92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F60C16A-6D51-410E-8DD2-C6FE5264A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40987-6B27-4113-A9F9-5320ED64892A}" type="datetime1">
              <a:rPr lang="en-US" smtClean="0"/>
              <a:t>3/7/2024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4044A3D-AAB2-4964-A384-339B9AD9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BC69BE-65BC-4E10-9DEB-63FC9D1B4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432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12835E-2F07-46CF-9A88-A2C7BD1A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3E29A4-5CBB-42FA-B2AF-D0D7FFD64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969B650-ED7B-453C-AE65-0B891534D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F755914-C030-4154-B667-88D772473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D2F0-56B6-4542-9C4F-9A3766F9758B}" type="datetime1">
              <a:rPr lang="en-US" smtClean="0"/>
              <a:t>3/7/2024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C50ACB-8CF6-4A96-B386-F925A9E3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AF7DAA-02DC-4708-AF61-03236340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301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8F33C-0C91-49B0-817D-CA1BC9BA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F67826-DA71-4A63-A4AC-266C0C9B9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ADE7F2-5E5B-4D1A-B73B-27F50BF3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D13B-4681-4755-87B7-8664DFBFB7D1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EF8A00-AA65-45F9-AD04-36CCD38B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D8D5A0-15B0-4575-B229-ABAE0D47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287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8619102-5278-459C-82FA-22CF75B75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D00114-F1C1-4BEA-9DF4-1C059FA4D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EEB80F-10CF-4836-8DD9-E87A91E6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6C83-F348-4065-81AB-CF22F592FB06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A1B2D9-244C-4415-9D32-75BC39361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279073-4119-4BC4-A65A-63FE0149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4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BDE8-4054-4D27-AAD1-3CFB9D6B86D2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2631-F89E-4D77-86F2-9718551F70E6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998F-A5A5-428C-82ED-148BD6DBCE33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37D-A6C6-46EA-8F2A-B8882110E342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006A-864C-4668-9260-6D49BD78219D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4A309-B463-4714-83F7-96822B4E79FA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39C-457A-43BE-B79A-026373E86E04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17DD26-A0E1-40E6-9617-74B3BAFDBE03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CEF362E-AD4D-42CA-86EB-B6F918E81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39CC37-5CFB-466E-8D53-ACE750B9D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589589-7FAC-4B97-A9AC-E9A6FC4D2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B0D6-3573-4D72-AA60-AF154424E5EB}" type="datetime1">
              <a:rPr lang="en-US" smtClean="0"/>
              <a:t>3/7/2024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3D7D81-35FE-4CDB-9D4D-F441A69F0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77D9D8-0338-45A6-BBF9-65846DB97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631F0-D5DE-4C91-85EB-7D596D5D95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652057"/>
            <a:ext cx="8825658" cy="3428901"/>
          </a:xfrm>
        </p:spPr>
        <p:txBody>
          <a:bodyPr/>
          <a:lstStyle/>
          <a:p>
            <a:pPr algn="ctr"/>
            <a:r>
              <a:rPr lang="it-IT" b="0" i="0" dirty="0">
                <a:effectLst/>
                <a:latin typeface="Arial" panose="020B0604020202020204" pitchFamily="34" charset="0"/>
              </a:rPr>
              <a:t>IL CONCORDATO PREVENTIVO BIENNALE</a:t>
            </a:r>
            <a:r>
              <a:rPr lang="it-IT" dirty="0"/>
              <a:t>:</a:t>
            </a:r>
            <a:br>
              <a:rPr lang="it-IT" dirty="0"/>
            </a:br>
            <a:r>
              <a:rPr lang="it-IT" sz="3400" dirty="0"/>
              <a:t>-</a:t>
            </a:r>
            <a:r>
              <a:rPr lang="it-IT" sz="3400" dirty="0" err="1"/>
              <a:t>D.Lgs.</a:t>
            </a:r>
            <a:r>
              <a:rPr lang="it-IT" sz="3400" dirty="0"/>
              <a:t> n. 13 del 12/02/2024 (in G.U. n. 43 del 21/02/2023)</a:t>
            </a:r>
            <a:br>
              <a:rPr lang="it-IT" sz="3400" dirty="0"/>
            </a:br>
            <a:endParaRPr lang="it-IT" sz="3400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FAF2144-6EEA-41B1-AD53-419030FF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Dott</a:t>
            </a:r>
            <a:r>
              <a:rPr lang="en-US" dirty="0"/>
              <a:t>. </a:t>
            </a:r>
            <a:r>
              <a:rPr lang="en-US" dirty="0" err="1"/>
              <a:t>Bertoni</a:t>
            </a:r>
            <a:r>
              <a:rPr lang="en-US" dirty="0"/>
              <a:t>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D6B651-ADD3-4A13-8D76-80BE4270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9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9A1ACC-DF13-40C8-B1E8-165995A2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2" y="1037193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NOTA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F86F70-EF76-4599-8692-E5D30EB0D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0C40EFD-A114-3C57-6621-A8C4AAB65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324" y="2424899"/>
            <a:ext cx="11283351" cy="37516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u="sng" dirty="0"/>
              <a:t>Nota: </a:t>
            </a:r>
            <a:r>
              <a:rPr lang="it-IT" dirty="0"/>
              <a:t>in sostanza al MEF spetterà introdurre le metodologie standardizzate per calcolare i redditi da proporre al contribuente, utilizzando tutti i dati disponibili.</a:t>
            </a:r>
          </a:p>
          <a:p>
            <a:pPr marL="0" indent="0">
              <a:buNone/>
            </a:pPr>
            <a:r>
              <a:rPr lang="it-IT" b="1" u="sng" dirty="0"/>
              <a:t>Ad esempio</a:t>
            </a:r>
            <a:r>
              <a:rPr lang="it-IT" dirty="0"/>
              <a:t>, potranno essere opportunamente valorizzati la tipologia di attività svolta, il numero di sedi dell’impresa, la localizzazione di tali sedi, il totale dell’attivo dichiarato, e così via. Decisiva dovrebbe risultare la struttura di costi e ricavi/compensi indicata negli ISA dal contribuente, in base ai quali presumere i possibili redditi futuri.</a:t>
            </a:r>
          </a:p>
          <a:p>
            <a:pPr marL="0" indent="0">
              <a:buNone/>
            </a:pPr>
            <a:r>
              <a:rPr lang="it-IT" dirty="0"/>
              <a:t>Pur disponendo di una elevata mole di informazioni al quale attingere (l’art. 9 non pone limitazioni in tal senso, prevedendo che siano utilizzate tutte le informazioni dell’Anagrafe tributaria, nonché gli ulteriori dati resi disponibili dai soggetti pubblici: Inps, Inail, CCIAA, ecc.) </a:t>
            </a:r>
            <a:r>
              <a:rPr lang="it-IT" u="sng" dirty="0"/>
              <a:t>il MEF dovrà prevedere gli ulteriori “dati necessari” per l’Agenzia al fine di elaborare la proposta</a:t>
            </a:r>
            <a:r>
              <a:rPr lang="it-IT" dirty="0"/>
              <a:t>. </a:t>
            </a:r>
          </a:p>
          <a:p>
            <a:pPr marL="0" indent="0">
              <a:buNone/>
            </a:pPr>
            <a:r>
              <a:rPr lang="it-IT" dirty="0"/>
              <a:t>Con ogni probabilità si tratterà: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b="1" u="sng" dirty="0"/>
              <a:t>dei dati ISA sul periodo 2023 </a:t>
            </a:r>
            <a:r>
              <a:rPr lang="it-IT" dirty="0"/>
              <a:t>(non noti all’Agenzia, posto che il mod. Redditi 2024 si invierà ad ottobre)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di </a:t>
            </a:r>
            <a:r>
              <a:rPr lang="it-IT" b="1" u="sng" dirty="0"/>
              <a:t>eventuali dati specifici riferiti all’attività </a:t>
            </a:r>
            <a:r>
              <a:rPr lang="it-IT" dirty="0"/>
              <a:t>che possano far presagire l’andamento economico nel successivo biennio (progetti di investimento; assunzioni effettuate fino al mese di aprile; ecc.).</a:t>
            </a:r>
          </a:p>
        </p:txBody>
      </p:sp>
    </p:spTree>
    <p:extLst>
      <p:ext uri="{BB962C8B-B14F-4D97-AF65-F5344CB8AC3E}">
        <p14:creationId xmlns:p14="http://schemas.microsoft.com/office/powerpoint/2010/main" val="3207563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0267500-7F84-7002-17CE-EB723CE351BA}"/>
              </a:ext>
            </a:extLst>
          </p:cNvPr>
          <p:cNvSpPr/>
          <p:nvPr/>
        </p:nvSpPr>
        <p:spPr>
          <a:xfrm>
            <a:off x="388190" y="5279366"/>
            <a:ext cx="11415620" cy="8963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10C5BD2-0D5C-2738-E91C-5172A57BF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101" y="707042"/>
            <a:ext cx="9303797" cy="767687"/>
          </a:xfrm>
        </p:spPr>
        <p:txBody>
          <a:bodyPr/>
          <a:lstStyle/>
          <a:p>
            <a:pPr algn="ctr"/>
            <a:r>
              <a:rPr lang="it-IT" dirty="0"/>
              <a:t>ASPETTI PROCEDURALI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286592-7A15-E789-2526-EF18FCE6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A95B33EB-17D3-3A1C-ED5C-F324368667A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190" y="2267000"/>
            <a:ext cx="11533516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dirty="0"/>
              <a:t>Dunque, una volta che il MEF avrà “dettato le regole del gioco” per ciascun biennio, l’Agenzia acquisirà i dati necessari per elaborare la proposta, che potrà successivamente formulare.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In attesa del primo DM, la disciplina degli acconti dovuti (art. 20) evidenzia che sarà possibile che: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verso la </a:t>
            </a:r>
            <a:r>
              <a:rPr lang="it-IT" b="1" dirty="0"/>
              <a:t>fine del mese di aprile</a:t>
            </a:r>
            <a:r>
              <a:rPr lang="it-IT" dirty="0"/>
              <a:t> di ciascun anno (es: 2025) l’Agenzia proponga il concordato per il </a:t>
            </a:r>
            <a:r>
              <a:rPr lang="it-IT" b="1" dirty="0"/>
              <a:t>biennio che parte dal medesimo anno</a:t>
            </a:r>
            <a:r>
              <a:rPr lang="it-IT" dirty="0"/>
              <a:t> (2025-2026, e non il 2026-2027)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con tempistica che si amplia al mese di giugno 2024 per l’adesione al biennio 2024-2025.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u="sng" dirty="0"/>
              <a:t>Nessun contraddittorio: </a:t>
            </a:r>
            <a:r>
              <a:rPr lang="it-IT" dirty="0"/>
              <a:t>posta la platea dei soggetti interessati non è stato istituito il contraddittorio preventivo(previsto nella Legge delega): l’interlocuzione col contribuente avverrà solo con l’apposita procedura software.</a:t>
            </a:r>
          </a:p>
        </p:txBody>
      </p:sp>
    </p:spTree>
    <p:extLst>
      <p:ext uri="{BB962C8B-B14F-4D97-AF65-F5344CB8AC3E}">
        <p14:creationId xmlns:p14="http://schemas.microsoft.com/office/powerpoint/2010/main" val="2722949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CA32B67-2D70-28CB-AA50-52338C3EC089}"/>
              </a:ext>
            </a:extLst>
          </p:cNvPr>
          <p:cNvSpPr/>
          <p:nvPr/>
        </p:nvSpPr>
        <p:spPr>
          <a:xfrm>
            <a:off x="491706" y="3347049"/>
            <a:ext cx="11214339" cy="10437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4570977-E1BD-4185-BB32-650B7F9B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899" y="965041"/>
            <a:ext cx="9060201" cy="706964"/>
          </a:xfrm>
        </p:spPr>
        <p:txBody>
          <a:bodyPr/>
          <a:lstStyle/>
          <a:p>
            <a:pPr algn="ctr"/>
            <a:r>
              <a:rPr lang="it-IT" dirty="0"/>
              <a:t>LE TEMPISTICHE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F83AFC-74C5-46F9-8F28-504FE2C6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EFD1762-DCF7-6975-D38A-C3EA35B2E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948" y="2603500"/>
            <a:ext cx="11404120" cy="34163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u="sng" dirty="0"/>
              <a:t>LE TEMPISTICHE</a:t>
            </a:r>
            <a:r>
              <a:rPr lang="it-IT" dirty="0"/>
              <a:t>: il decreto:</a:t>
            </a:r>
          </a:p>
          <a:p>
            <a:pPr>
              <a:buClrTx/>
              <a:buSzPct val="185000"/>
              <a:buFont typeface="Century Gothic" panose="020B0502020202020204" pitchFamily="34" charset="0"/>
              <a:buChar char="→"/>
            </a:pPr>
            <a:r>
              <a:rPr lang="it-IT" b="1" dirty="0"/>
              <a:t>non fissa un termine che l’Agenzia deve rispettare </a:t>
            </a:r>
            <a:r>
              <a:rPr lang="it-IT" dirty="0"/>
              <a:t>per avanzare la proposta</a:t>
            </a:r>
          </a:p>
          <a:p>
            <a:pPr marL="0" indent="0">
              <a:buNone/>
            </a:pPr>
            <a:r>
              <a:rPr lang="it-IT" dirty="0"/>
              <a:t>Nota: le bozze iniziali (non recepite nel decreto) individuavano il termine nel 10º giorno antecedente a quello per il versamento del saldo delle imposte; l’Agenzia doveva elaborare la proposta entro il 5º giorno successivo a quello d’invio dei “dati necessari”. Pertanto, questi ultimi potranno essere inviati, quale </a:t>
            </a:r>
            <a:r>
              <a:rPr lang="it-IT" b="1" u="sng" dirty="0"/>
              <a:t>termine ultimo, entro il 15/10/2024</a:t>
            </a:r>
            <a:r>
              <a:rPr lang="it-IT" dirty="0"/>
              <a:t>, </a:t>
            </a:r>
            <a:r>
              <a:rPr lang="it-IT" b="1" u="sng" dirty="0"/>
              <a:t>quando il reddito 2024 può essersi già, in buona parte, evidenziatosi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>
              <a:buClrTx/>
              <a:buSzPct val="185000"/>
              <a:buFont typeface="Century Gothic" panose="020B0502020202020204" pitchFamily="34" charset="0"/>
              <a:buChar char="→"/>
            </a:pPr>
            <a:r>
              <a:rPr lang="it-IT" dirty="0"/>
              <a:t>prevedendo solo il </a:t>
            </a:r>
            <a:r>
              <a:rPr lang="it-IT" b="1" dirty="0"/>
              <a:t>termine entro cui il contribuente può accettarla</a:t>
            </a:r>
            <a:r>
              <a:rPr lang="it-IT" dirty="0"/>
              <a:t>, che scade: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u="sng" dirty="0"/>
              <a:t>in generale</a:t>
            </a:r>
            <a:r>
              <a:rPr lang="it-IT" dirty="0"/>
              <a:t>: entro il </a:t>
            </a:r>
            <a:r>
              <a:rPr lang="it-IT" b="1" dirty="0"/>
              <a:t>termine di versamento delle imposte </a:t>
            </a:r>
            <a:r>
              <a:rPr lang="it-IT" dirty="0"/>
              <a:t>(entro giugno, per i soggetti “solari”)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u="sng" dirty="0"/>
              <a:t>per il 2024 </a:t>
            </a:r>
            <a:r>
              <a:rPr lang="it-IT" dirty="0"/>
              <a:t>(primo anno di applicazione) : </a:t>
            </a:r>
            <a:r>
              <a:rPr lang="it-IT" b="1" dirty="0"/>
              <a:t>entro il 15/10/2024 </a:t>
            </a:r>
          </a:p>
        </p:txBody>
      </p:sp>
    </p:spTree>
    <p:extLst>
      <p:ext uri="{BB962C8B-B14F-4D97-AF65-F5344CB8AC3E}">
        <p14:creationId xmlns:p14="http://schemas.microsoft.com/office/powerpoint/2010/main" val="2916113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1621D9-E103-40E7-B3A4-90A57DA6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8"/>
            <a:ext cx="9295333" cy="706964"/>
          </a:xfrm>
        </p:spPr>
        <p:txBody>
          <a:bodyPr/>
          <a:lstStyle/>
          <a:p>
            <a:pPr algn="ctr"/>
            <a:r>
              <a:rPr lang="it-IT" b="1" dirty="0"/>
              <a:t>MODIFICHE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E43DA7-2BDB-46A1-9E67-BB4FD0AA8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38814CC-724F-D5F2-E36B-756929089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32" y="2358571"/>
            <a:ext cx="11438626" cy="4093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u="sng" dirty="0"/>
              <a:t>DICHIARAZIONI 2024 - MODIFICHE: </a:t>
            </a:r>
            <a:r>
              <a:rPr lang="it-IT" dirty="0"/>
              <a:t>gli artt. 37 e 38 del Decreto istituiscono le seguenti novità: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a) </a:t>
            </a:r>
            <a:r>
              <a:rPr lang="it-IT" b="1" u="sng" dirty="0"/>
              <a:t>termine di presentazione</a:t>
            </a:r>
            <a:r>
              <a:rPr lang="it-IT" dirty="0"/>
              <a:t>: il termine d’invio delle dichiarazioni dei redditi per </a:t>
            </a:r>
            <a:r>
              <a:rPr lang="it-IT" b="1" dirty="0"/>
              <a:t>tutti i contribuenti</a:t>
            </a:r>
            <a:r>
              <a:rPr lang="it-IT" dirty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b="1" dirty="0"/>
              <a:t>del periodo d’imposta 2023 </a:t>
            </a:r>
            <a:r>
              <a:rPr lang="it-IT" dirty="0"/>
              <a:t>(Mod. Redditi 2024 e Mod. Irap 2024): </a:t>
            </a:r>
            <a:r>
              <a:rPr lang="it-IT" b="1" dirty="0"/>
              <a:t>è differito al 15/10/2024 </a:t>
            </a:r>
            <a:r>
              <a:rPr lang="it-IT" dirty="0"/>
              <a:t>per i soggetti Irpef (coincide col termine per aderire al concordato); per i soggetti Ires scade il giorno 15 del 10° mese successivo a quello di chiusura del periodo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dal 2025 (periodo d’imposta 2024) : tornano ad applicarsi i termini ordinari (30 settembre)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b) </a:t>
            </a:r>
            <a:r>
              <a:rPr lang="it-IT" b="1" u="sng" dirty="0"/>
              <a:t>proroga dei versamenti</a:t>
            </a:r>
            <a:r>
              <a:rPr lang="it-IT" dirty="0"/>
              <a:t>: a favore di: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tutti i “</a:t>
            </a:r>
            <a:r>
              <a:rPr lang="it-IT" b="1" dirty="0"/>
              <a:t>soggetti ISA</a:t>
            </a:r>
            <a:r>
              <a:rPr lang="it-IT" dirty="0"/>
              <a:t>” (attività soggetta ad ISA, anche in caso di causa ostativa diversa da ricavi/compensi &gt; € 5.164.569) , </a:t>
            </a:r>
            <a:r>
              <a:rPr lang="it-IT" b="1" dirty="0"/>
              <a:t>inclusi contribuenti “minimi”/forfettari </a:t>
            </a:r>
            <a:r>
              <a:rPr lang="it-IT" dirty="0"/>
              <a:t>e </a:t>
            </a:r>
            <a:r>
              <a:rPr lang="it-IT" b="1" dirty="0"/>
              <a:t>soci di soggetti trasparenti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tenuti a effettuare entro il 30/06/2024 i versamenti del </a:t>
            </a:r>
            <a:r>
              <a:rPr lang="it-IT" b="1" dirty="0"/>
              <a:t>saldo 2023/1° acconto 2024</a:t>
            </a:r>
            <a:r>
              <a:rPr lang="it-IT" dirty="0"/>
              <a:t>, </a:t>
            </a:r>
            <a:r>
              <a:rPr lang="it-IT" b="1" dirty="0"/>
              <a:t>opera il differimento al 31/07/2024</a:t>
            </a:r>
            <a:r>
              <a:rPr lang="it-IT" dirty="0"/>
              <a:t> (o al 20/08/2024 con la maggiorazione dello 0,4%) per procedervi.</a:t>
            </a:r>
          </a:p>
        </p:txBody>
      </p:sp>
    </p:spTree>
    <p:extLst>
      <p:ext uri="{BB962C8B-B14F-4D97-AF65-F5344CB8AC3E}">
        <p14:creationId xmlns:p14="http://schemas.microsoft.com/office/powerpoint/2010/main" val="802621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8968" y="1063416"/>
            <a:ext cx="9294064" cy="767686"/>
          </a:xfrm>
        </p:spPr>
        <p:txBody>
          <a:bodyPr/>
          <a:lstStyle/>
          <a:p>
            <a:pPr algn="ctr"/>
            <a:r>
              <a:rPr lang="it-IT" dirty="0"/>
              <a:t>DURATA DEL CONCORDATO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0891" y="2603863"/>
            <a:ext cx="11312188" cy="3958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I</a:t>
            </a: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l concordato ha durata biennale 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(con avvio a partire dal 2024-2025):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una volta spirato il biennio l’Agenzia provvederà a proporre un ulteriore concordato 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(art. 14), probabilmente fondato sui redditi effettivi del biennio appena trascorso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i bienni sono “mobili”, nel senso che sarà possibile non aderire nel 2024, ma solo successivamente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it-IT" sz="18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Così, un contribuente che dovesse aderire: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per il biennio 2024-2025, potrà successivamente aderire per il nuovo biennio 2026-2027, e così via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per il biennio 2025-2026, potrà successivamente aderire per il nuovo biennio 2027-2028, e così via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21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539E318-4E1C-0AC4-3AE3-33A2D051F577}"/>
              </a:ext>
            </a:extLst>
          </p:cNvPr>
          <p:cNvSpPr/>
          <p:nvPr/>
        </p:nvSpPr>
        <p:spPr>
          <a:xfrm>
            <a:off x="258793" y="4175185"/>
            <a:ext cx="11378242" cy="22773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C092DB5-1532-43C3-8D7F-9D9291AE0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126494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IL CONCORDATO PER I «SOGGETTI ISA»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E46738-2FD7-47EC-A1D4-9504266B7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92" y="2268747"/>
            <a:ext cx="11410694" cy="4293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/>
              <a:t>Gli artt. da 10 a 22 disciplinano l’accesso per le imprese/professionisti che applicano gli ISA.</a:t>
            </a:r>
          </a:p>
          <a:p>
            <a:pPr marL="0" indent="0">
              <a:spcBef>
                <a:spcPts val="0"/>
              </a:spcBef>
              <a:buNone/>
            </a:pPr>
            <a:endParaRPr lang="it-IT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>
                <a:solidFill>
                  <a:schemeClr val="accent1">
                    <a:lumMod val="50000"/>
                  </a:schemeClr>
                </a:solidFill>
              </a:rPr>
              <a:t>SOGGETTI AMMESSI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L’art. 10 dispone che possono accedere al concordato preventivo biennale le imprese/professionisti: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a) “</a:t>
            </a:r>
            <a:r>
              <a:rPr lang="it-IT" sz="1800" b="1" i="1" dirty="0"/>
              <a:t>che applicano gli indici sintetici di affidabilità</a:t>
            </a:r>
            <a:r>
              <a:rPr lang="it-IT" sz="1800" dirty="0"/>
              <a:t>” accedono al concordato preventivo secondo gli articoli che seguono</a:t>
            </a:r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b="1" u="sng" dirty="0"/>
              <a:t>N.B.: </a:t>
            </a:r>
            <a:r>
              <a:rPr lang="it-IT" sz="1800" dirty="0"/>
              <a:t>il riferimento è fatto: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dirty="0"/>
              <a:t>non allo svolgimento di attività per le quali sono approvati gli ISA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dirty="0"/>
              <a:t>ma alla </a:t>
            </a:r>
            <a:r>
              <a:rPr lang="it-IT" sz="1800" b="1" dirty="0"/>
              <a:t>concreta applicazione degli ISA</a:t>
            </a:r>
            <a:r>
              <a:rPr lang="it-IT" sz="1800" dirty="0"/>
              <a:t> da parte del singolo contribuente.</a:t>
            </a:r>
          </a:p>
          <a:p>
            <a:pPr marL="0" indent="0">
              <a:spcBef>
                <a:spcPts val="0"/>
              </a:spcBef>
              <a:buNone/>
            </a:pPr>
            <a:endParaRPr lang="it-IT" sz="18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800" dirty="0"/>
              <a:t>Ciò dovrebbe implicare il fatto che rimarranno </a:t>
            </a:r>
            <a:r>
              <a:rPr lang="it-IT" sz="1800" b="1" dirty="0"/>
              <a:t>esclusi</a:t>
            </a:r>
            <a:r>
              <a:rPr lang="it-IT" sz="1800" dirty="0"/>
              <a:t> i contribuenti che presentano una </a:t>
            </a:r>
            <a:r>
              <a:rPr lang="it-IT" sz="1800" b="1" dirty="0"/>
              <a:t>qualsiasi</a:t>
            </a:r>
            <a:r>
              <a:rPr lang="it-IT" sz="1800" dirty="0"/>
              <a:t> “</a:t>
            </a:r>
            <a:r>
              <a:rPr lang="it-IT" sz="1800" b="1" dirty="0"/>
              <a:t>causa di esclusione</a:t>
            </a:r>
            <a:r>
              <a:rPr lang="it-IT" sz="1800" dirty="0"/>
              <a:t>” (anche diversa dal volume dei ricavi/compensi); dagli ISA (si pensi alle attività coinvolte in un’operazione straordinaria aziendale, in un periodo di non normale svolgimento dell’attività, </a:t>
            </a:r>
            <a:r>
              <a:rPr lang="it-IT" sz="1800" dirty="0" err="1"/>
              <a:t>ecc</a:t>
            </a:r>
            <a:r>
              <a:rPr lang="it-IT" sz="1800" dirty="0"/>
              <a:t>).</a:t>
            </a:r>
            <a:endParaRPr lang="it-IT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it-IT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B4BE0CB-A828-4E3C-83B9-FC4E26D8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56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280F4D35-8A2C-6B9D-D204-C18A9F0CCC48}"/>
              </a:ext>
            </a:extLst>
          </p:cNvPr>
          <p:cNvSpPr/>
          <p:nvPr/>
        </p:nvSpPr>
        <p:spPr>
          <a:xfrm>
            <a:off x="198408" y="4787660"/>
            <a:ext cx="11514621" cy="17746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F01C34E-8675-49F4-94DB-1629BD7E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IL CONCORDATO PER I «SOGGETTI ISA»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D57F4C-975A-484D-997C-40700A106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936" y="2307771"/>
            <a:ext cx="11342093" cy="42545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che, sul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periodo d’imposta precedente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biennio cui si riferisce la proposta,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hanno debiti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tributi amministrati 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dall’Agenzia Entrate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per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contributi previdenziali definitivamente accertati </a:t>
            </a:r>
            <a:r>
              <a:rPr lang="it-IT" sz="13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(sentenza irrevocabile/atti impositivi non più impugnabili)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sz="1800" dirty="0">
              <a:solidFill>
                <a:srgbClr val="4E4E4E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 siano: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d’importo complessivamente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pari o superiori a €. 5.000 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(compresi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interessi e sanzioni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senza considerare quelli oggetto di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provvedimenti di sospensione o di rateazione </a:t>
            </a:r>
            <a:r>
              <a:rPr lang="it-IT" sz="13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(fino alla eventuale decadenza da tali provvedimenti: mancato pagamento di 8 rate per le cartelle, ecc.)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>
              <a:solidFill>
                <a:srgbClr val="4E4E4E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Debiti: </a:t>
            </a: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la Relazione Illustrativa al decreto ritiene che vadano considerati i debiti relativi alla notifica: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di </a:t>
            </a:r>
            <a:r>
              <a:rPr lang="it-IT" b="1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avvisi bonari </a:t>
            </a: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derivanti dall’attività di liquidazione automatizzata o formale delle dichiarazioni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di </a:t>
            </a:r>
            <a:r>
              <a:rPr lang="it-IT" b="1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cartelle di pagamento</a:t>
            </a: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conseguenti ad avvisi bonari inevasi o derivanti da accertamenti definitivi.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>
              <a:solidFill>
                <a:srgbClr val="4E4E4E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Si deve, pertanto, ritenere non rilevino eventuali “lettere di compliance”.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8CF9490-D1F6-4951-85FC-D439096B0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45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C13589-FD12-4BBC-9125-F877ACDC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8"/>
            <a:ext cx="9197587" cy="706964"/>
          </a:xfrm>
        </p:spPr>
        <p:txBody>
          <a:bodyPr/>
          <a:lstStyle/>
          <a:p>
            <a:pPr algn="ctr"/>
            <a:r>
              <a:rPr lang="it-IT" dirty="0"/>
              <a:t>RIMOZIONE DELLA CAUSA OSTATIVA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485682-A0FC-4369-9D17-C08FAB546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211" y="2277376"/>
            <a:ext cx="11076317" cy="225149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norma fa riferimento a debiti di importo complessivamente almeno di €. 5.000, quale somma di tutti i debiti in essere. La causa ostativa viene, tuttavia, meno ove il contribuente proceda: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sz="1800" dirty="0">
              <a:solidFill>
                <a:srgbClr val="4E4E4E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entro il termine per l’accettazione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della proposta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it-IT" sz="18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estinguere i debiti 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it-IT" sz="1800" i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 tra essi sono d’importo complessivamente pari o superiori a 5.000 euro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sz="1800" dirty="0">
              <a:solidFill>
                <a:srgbClr val="4E4E4E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noti che mentre per i contributi previdenziali si deve trattare di importi “definitivamente accertati”, per i tributi rileva anche l’emissione di avvisi bonari non oggetto di rateizzazione.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rilevano quelli sorti nel biennio (</a:t>
            </a:r>
            <a:r>
              <a:rPr lang="it-IT" sz="1800" u="sng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avvisi bonari notificati nel 2024 per la proposta 2024-2025).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7C61F67-17FE-4C5B-A248-5BCAA9A90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Immagine 11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8E039271-4D2B-BC2F-CA8F-BDC54019C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784" y="4528868"/>
            <a:ext cx="7392432" cy="149563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4998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7B22B9-29C9-095B-BB2D-C0C5B1B50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63416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ULTERIORI SOGGETTI ESCLUSI (art. 11)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B473A7-A5A5-0570-0FBD-578EB1286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75" y="2267339"/>
            <a:ext cx="11024560" cy="426408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Oltre alla concreta applicazione degli ISA e l’assenza di debiti pregressi è richiesto che non sussistano tutte le seguenti </a:t>
            </a:r>
            <a:r>
              <a:rPr lang="it-IT" b="1" dirty="0"/>
              <a:t>cause ostative</a:t>
            </a:r>
            <a:r>
              <a:rPr lang="it-IT" dirty="0"/>
              <a:t>: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it-IT" b="1" dirty="0"/>
              <a:t>mancata presentazione della dichiarazione </a:t>
            </a:r>
            <a:r>
              <a:rPr lang="it-IT" dirty="0"/>
              <a:t>dei redditi in relazione ad </a:t>
            </a:r>
            <a:r>
              <a:rPr lang="it-IT" b="1" dirty="0"/>
              <a:t>almeno uno dei tre periodi d’imposta precedenti</a:t>
            </a:r>
            <a:r>
              <a:rPr lang="it-IT" dirty="0"/>
              <a:t> a quelli di applicazione del concordato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u="sng" dirty="0"/>
              <a:t>Esempio: </a:t>
            </a:r>
            <a:r>
              <a:rPr lang="it-IT" sz="1500" i="1" u="sng" dirty="0"/>
              <a:t>per la proposta sul biennio 2024-2025, l’impresa/professionista deve aver presentato tutte le dichiarazioni relative ai periodi di imposta dal 2021 al 2023 (</a:t>
            </a:r>
            <a:r>
              <a:rPr lang="it-IT" sz="1500" i="1" u="sng" dirty="0" err="1"/>
              <a:t>modd</a:t>
            </a:r>
            <a:r>
              <a:rPr lang="it-IT" sz="1500" i="1" u="sng" dirty="0"/>
              <a:t>. Redditi 2022, Redditi 2022 e Redditi 2023)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sz="1500" dirty="0"/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it-IT" b="1" dirty="0"/>
              <a:t>condanna</a:t>
            </a:r>
            <a:r>
              <a:rPr lang="it-IT" dirty="0"/>
              <a:t> negli ultimi tre periodi d’imposta antecedenti a quelli di applicazione del concordato per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uno dei reati previsti: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it-IT" dirty="0"/>
              <a:t>dal </a:t>
            </a:r>
            <a:r>
              <a:rPr lang="it-IT" b="1" dirty="0"/>
              <a:t>D.lgs. n. 74/2000 </a:t>
            </a:r>
            <a:r>
              <a:rPr lang="it-IT" dirty="0"/>
              <a:t>(cd. “reati tributari”: dichiarazione fraudolenta, false fatturazioni, ecc.)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it-IT" dirty="0"/>
              <a:t>dall’articolo 2621 del codice civile (cd. “Falso in bilancio” o “false comunicazioni sociali”)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it-IT" dirty="0"/>
              <a:t>dagli articoli 648-bis, 648-ter e 648-ter 1 del codice penale (riciclaggio e autoriciclaggio).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dove alla condanna è equiparata la sentenza di applicazione della pena su richiesta delle parti.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Si noti che si ritiene non rilevi l’eventuale passaggio di regime contabile (es: da semplificata a ordinaria).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8303970-963B-4F2E-8DA3-3BA950032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51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5FCDB6-3CC7-8020-FBD0-4D340FD73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017" y="997936"/>
            <a:ext cx="9001966" cy="706964"/>
          </a:xfrm>
        </p:spPr>
        <p:txBody>
          <a:bodyPr/>
          <a:lstStyle/>
          <a:p>
            <a:pPr algn="ctr"/>
            <a:r>
              <a:rPr lang="it-IT" dirty="0"/>
              <a:t>EFFETTI DELL’ADESIONE ALLA PROPOSTA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92AE5F-E163-D2A5-9EC4-C8BDD2A36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52" y="2346385"/>
            <a:ext cx="11593903" cy="42787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1500" dirty="0"/>
              <a:t>Gli artt. 12, 13 e 19 dispongono gli effetti derivanti dall’eventuale adesione della proposta di concordato.</a:t>
            </a:r>
          </a:p>
          <a:p>
            <a:pPr marL="0" indent="0">
              <a:buNone/>
            </a:pPr>
            <a:r>
              <a:rPr lang="it-IT" sz="1600" b="1" u="sng" dirty="0">
                <a:solidFill>
                  <a:schemeClr val="accent1">
                    <a:lumMod val="50000"/>
                  </a:schemeClr>
                </a:solidFill>
              </a:rPr>
              <a:t>EFFETTI IMMEDIATI DELLA PROPOSTA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dirty="0"/>
              <a:t>L’accettazione della proposta comporta: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SzPct val="184000"/>
              <a:buFont typeface="Century Gothic" panose="020B0502020202020204" pitchFamily="34" charset="0"/>
              <a:buChar char="→"/>
            </a:pPr>
            <a:r>
              <a:rPr lang="it-IT" sz="1500" dirty="0"/>
              <a:t> </a:t>
            </a:r>
            <a:r>
              <a:rPr lang="it-IT" sz="1500" b="1" dirty="0"/>
              <a:t>l’impegno di dichiarare gli importi concordati</a:t>
            </a:r>
            <a:r>
              <a:rPr lang="it-IT" sz="1500" dirty="0"/>
              <a:t> nelle </a:t>
            </a:r>
            <a:r>
              <a:rPr lang="it-IT" sz="1500" b="1" dirty="0"/>
              <a:t>dichiarazioni dei redditi</a:t>
            </a:r>
            <a:r>
              <a:rPr lang="it-IT" sz="1500" dirty="0"/>
              <a:t> e dell’</a:t>
            </a:r>
            <a:r>
              <a:rPr lang="it-IT" sz="1500" b="1" dirty="0"/>
              <a:t>IRAP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184000"/>
              <a:buFont typeface="Century Gothic" panose="020B0502020202020204" pitchFamily="34" charset="0"/>
              <a:buChar char="→"/>
            </a:pPr>
            <a:endParaRPr lang="it-IT" sz="15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b="1" u="sng" dirty="0"/>
              <a:t>Soggetti trasparenti</a:t>
            </a:r>
            <a:r>
              <a:rPr lang="it-IT" sz="1500" dirty="0"/>
              <a:t>: l’impegno assunto dalle società di persone/soggetti assimilati (Snc, Sas e studi associati, ex art. 5, Tuir) o dalle Srl in trasparenza (ex art. 116, </a:t>
            </a:r>
            <a:r>
              <a:rPr lang="it-IT" sz="1500" dirty="0" err="1"/>
              <a:t>tuir</a:t>
            </a:r>
            <a:r>
              <a:rPr lang="it-IT" sz="1500" dirty="0"/>
              <a:t>) </a:t>
            </a:r>
            <a:r>
              <a:rPr lang="it-IT" sz="1500" b="1" dirty="0"/>
              <a:t>obbligano tutti i soci/associati</a:t>
            </a:r>
            <a:r>
              <a:rPr lang="it-IT" sz="1500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sz="1500" dirty="0"/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SzPct val="184000"/>
              <a:buFont typeface="Century Gothic" panose="020B0502020202020204" pitchFamily="34" charset="0"/>
              <a:buChar char="→"/>
            </a:pPr>
            <a:r>
              <a:rPr lang="it-IT" sz="1500" dirty="0"/>
              <a:t>con la conseguente debenza delle relative imposte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sz="15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b="1" u="sng" dirty="0"/>
              <a:t>Contributi previdenziali</a:t>
            </a:r>
            <a:r>
              <a:rPr lang="it-IT" sz="1500" dirty="0"/>
              <a:t>: il contribuente deve calcolare anche i contributi sul reddito concordato (IVS o Gestione separata Inps/Cassa autonoma professionale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dirty="0"/>
              <a:t>Resta salva la facoltà di calcolare i contributi sul reddito effettivo, se superiore (art. 19, co. 1).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sz="15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sz="1500" b="1" u="sng" dirty="0"/>
              <a:t>N.B.: </a:t>
            </a:r>
            <a:r>
              <a:rPr lang="it-IT" sz="1500" dirty="0"/>
              <a:t>il contribuente: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500" dirty="0"/>
              <a:t>sarà “</a:t>
            </a:r>
            <a:r>
              <a:rPr lang="it-IT" sz="1500" b="1" dirty="0"/>
              <a:t>obbligato</a:t>
            </a:r>
            <a:r>
              <a:rPr lang="it-IT" sz="1500" dirty="0"/>
              <a:t>” ad </a:t>
            </a:r>
            <a:r>
              <a:rPr lang="it-IT" sz="1500" b="1" dirty="0"/>
              <a:t>effettuare il versamento delle imposte </a:t>
            </a:r>
            <a:r>
              <a:rPr lang="it-IT" sz="1500" dirty="0"/>
              <a:t>rivenienti dal reddito concordato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500" b="1" dirty="0"/>
              <a:t>a pena di decadenza </a:t>
            </a:r>
            <a:r>
              <a:rPr lang="it-IT" sz="1500" dirty="0"/>
              <a:t>dal Concordato per </a:t>
            </a:r>
            <a:r>
              <a:rPr lang="it-IT" sz="1500" b="1" dirty="0"/>
              <a:t>entrambi i periodi di imposta del biennio </a:t>
            </a:r>
            <a:r>
              <a:rPr lang="it-IT" sz="1500" dirty="0"/>
              <a:t>(v. oltre) oltre subire il recupero coattivo con avviso bonario ed eventuale cartella di pagamento conseguente.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EB7467-65F4-2FE8-BF2E-1463C14F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9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C2A083-D999-4019-AED2-820DC0EB5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180" y="3098800"/>
            <a:ext cx="8761412" cy="34163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it-IT" sz="3600" dirty="0">
                <a:solidFill>
                  <a:srgbClr val="999999"/>
                </a:solidFill>
                <a:latin typeface="Copperplate Gothic Light"/>
                <a:ea typeface="Times New Roman"/>
              </a:rPr>
              <a:t>GIAN LUCA BERTONI </a:t>
            </a:r>
            <a:endParaRPr lang="it-IT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it-IT" sz="2000" dirty="0">
                <a:solidFill>
                  <a:srgbClr val="999999"/>
                </a:solidFill>
                <a:latin typeface="Copperplate Gothic Light"/>
                <a:ea typeface="Times New Roman"/>
              </a:rPr>
              <a:t>Dottore Commercialista   Revisore Contabile</a:t>
            </a:r>
            <a:r>
              <a:rPr lang="it-IT" sz="2000" dirty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Lo studio opera attraverso la società BCG </a:t>
            </a:r>
            <a:r>
              <a:rPr lang="it-IT" dirty="0" err="1">
                <a:solidFill>
                  <a:srgbClr val="000000"/>
                </a:solidFill>
                <a:latin typeface="Calibri"/>
                <a:ea typeface="Times New Roman"/>
              </a:rPr>
              <a:t>Srls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al cui interno sono presenti: nr. 6 dottori commercialisti (con differenti specializzazioni); nr. 2 legali (civile/penale; contrattualistica); nr. 1 consulente del lavoro. </a:t>
            </a: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L’elevata specializzazione tecnica e la simultanea presenza di differenti professionisti nella medesima struttura permette al cliente di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essere seguito in modo altamente qualificato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, con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tempi di risposta celeri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ed a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costi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particolarmente competitivi, generalmente di circa il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20% inferiori rispetto alle tariffe medie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presenti sul mercato.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La struttura da diversi anni ha sviluppato convenzioni con primari ordini professionali e con primari sindacati ed enti nazionali, seguendo in modo specialistico il segmento dei liberi professionisti nei seguenti servizi: contabile, fiscale, societario, </a:t>
            </a:r>
            <a:r>
              <a:rPr lang="it-IT" b="1" i="1" dirty="0" err="1">
                <a:solidFill>
                  <a:srgbClr val="000000"/>
                </a:solidFill>
                <a:latin typeface="Calibri"/>
                <a:ea typeface="Times New Roman"/>
              </a:rPr>
              <a:t>giuslavoristico</a:t>
            </a: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 e giuridico/contrattuale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.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7DBBB5-95D2-43AE-9132-5D58B201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E8CE87CA-8FA1-4A5A-9A28-C1DED7B6CF0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r>
              <a:rPr lang="it-IT" sz="3300" dirty="0">
                <a:solidFill>
                  <a:srgbClr val="000000"/>
                </a:solidFill>
                <a:latin typeface="Copperplate Gothic Bold"/>
                <a:ea typeface="DejaVu Sans"/>
              </a:rPr>
              <a:t>STUDIO BERTONI &amp; PARTNERS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it-IT" sz="1600" dirty="0">
                <a:solidFill>
                  <a:srgbClr val="000000"/>
                </a:solidFill>
                <a:latin typeface="Copperplate Gothic Bold"/>
                <a:ea typeface="DejaVu Sans"/>
              </a:rPr>
              <a:t>SLIDE A CURA DI: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19C63C6-CABE-40F3-9928-7AC699BC90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48926" y="2363320"/>
            <a:ext cx="925920" cy="7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218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A23979-A596-FD5D-C391-0423DFD2F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38200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REDDITI EFFETTIVI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A98C6C4-113C-320B-6A7C-9A571456A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7" y="2346385"/>
            <a:ext cx="10903789" cy="410617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it-IT" sz="1400" dirty="0"/>
              <a:t>In presenza di redditi “caratteristici” (ulteriori componenti di reddito rimangono comunque rilevanti ai fini della tassazione effettiva; inoltre è possibile l’applicazione di “situazioni eccezionali” – v. oltre)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400" dirty="0"/>
              <a:t>pro - </a:t>
            </a:r>
            <a:r>
              <a:rPr lang="it-IT" sz="1400" b="1" dirty="0"/>
              <a:t>maggiori redditi effettivi: l’eccedenza </a:t>
            </a:r>
            <a:r>
              <a:rPr lang="it-IT" sz="1400" dirty="0"/>
              <a:t>rispetto al reddito concordato non è tassabile, neppure ai fini previdenziali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1400" dirty="0"/>
              <a:t>contro - </a:t>
            </a:r>
            <a:r>
              <a:rPr lang="it-IT" sz="1400" b="1" dirty="0"/>
              <a:t>minori redditi effettivi</a:t>
            </a:r>
            <a:r>
              <a:rPr lang="it-IT" sz="1400" dirty="0"/>
              <a:t>: vanno comunque scontare le </a:t>
            </a:r>
            <a:r>
              <a:rPr lang="it-IT" sz="1400" b="1" dirty="0"/>
              <a:t>imposte sul reddito concordato</a:t>
            </a:r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endParaRPr lang="it-IT" sz="1400" dirty="0"/>
          </a:p>
          <a:p>
            <a:pPr marL="0" indent="0">
              <a:spcBef>
                <a:spcPts val="0"/>
              </a:spcBef>
              <a:buNone/>
            </a:pPr>
            <a:r>
              <a:rPr lang="it-IT" sz="1400" b="1" u="sng" dirty="0"/>
              <a:t>Nota: </a:t>
            </a:r>
            <a:r>
              <a:rPr lang="it-IT" sz="1400" dirty="0"/>
              <a:t>in attesa della “veste” definitiva dello strumento, con ogni probabilità si tratterà di una proposta dell’Ufficio:</a:t>
            </a:r>
          </a:p>
          <a:p>
            <a:pPr>
              <a:spcBef>
                <a:spcPts val="0"/>
              </a:spcBef>
              <a:buClr>
                <a:schemeClr val="tx1">
                  <a:lumMod val="95000"/>
                  <a:lumOff val="5000"/>
                </a:schemeClr>
              </a:buClr>
              <a:buSzPct val="142000"/>
              <a:buFont typeface="Century Gothic" panose="020B0502020202020204" pitchFamily="34" charset="0"/>
              <a:buChar char="→"/>
            </a:pPr>
            <a:r>
              <a:rPr lang="it-IT" sz="1400" dirty="0"/>
              <a:t>inteso ad aumentare il livello di affidabilità fiscale, presumibilmente a un livello minimo (ISA 6 / 7)</a:t>
            </a:r>
          </a:p>
          <a:p>
            <a:pPr>
              <a:spcBef>
                <a:spcPts val="0"/>
              </a:spcBef>
              <a:buClr>
                <a:schemeClr val="tx1">
                  <a:lumMod val="95000"/>
                  <a:lumOff val="5000"/>
                </a:schemeClr>
              </a:buClr>
              <a:buSzPct val="142000"/>
              <a:buFont typeface="Century Gothic" panose="020B0502020202020204" pitchFamily="34" charset="0"/>
              <a:buChar char="→"/>
            </a:pPr>
            <a:r>
              <a:rPr lang="it-IT" sz="1400" dirty="0"/>
              <a:t>in ogni caso (anche per i soggetti con Isa 2023 presunto soddisfacente) sarà proposto un incremento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400" dirty="0"/>
              <a:t>rispetto agli ultimi redditi (che dovrebbe rispettare il limite del 10% del reddito del 2023 - salvo questo sia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400" dirty="0"/>
              <a:t>evidentemente più basso rispetto alla media - anche se detto limite è apparso solo nelle bozze del decreto).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9A0EF1-7A22-C3DC-AD88-940CFE01B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id="{92964643-775A-FA0F-5086-C8D0C50EE5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897212"/>
              </p:ext>
            </p:extLst>
          </p:nvPr>
        </p:nvGraphicFramePr>
        <p:xfrm>
          <a:off x="2050585" y="3429000"/>
          <a:ext cx="7798282" cy="892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570">
                  <a:extLst>
                    <a:ext uri="{9D8B030D-6E8A-4147-A177-3AD203B41FA5}">
                      <a16:colId xmlns:a16="http://schemas.microsoft.com/office/drawing/2014/main" val="4197706643"/>
                    </a:ext>
                  </a:extLst>
                </a:gridCol>
                <a:gridCol w="1949570">
                  <a:extLst>
                    <a:ext uri="{9D8B030D-6E8A-4147-A177-3AD203B41FA5}">
                      <a16:colId xmlns:a16="http://schemas.microsoft.com/office/drawing/2014/main" val="2346343149"/>
                    </a:ext>
                  </a:extLst>
                </a:gridCol>
                <a:gridCol w="1949570">
                  <a:extLst>
                    <a:ext uri="{9D8B030D-6E8A-4147-A177-3AD203B41FA5}">
                      <a16:colId xmlns:a16="http://schemas.microsoft.com/office/drawing/2014/main" val="1486225771"/>
                    </a:ext>
                  </a:extLst>
                </a:gridCol>
                <a:gridCol w="974786">
                  <a:extLst>
                    <a:ext uri="{9D8B030D-6E8A-4147-A177-3AD203B41FA5}">
                      <a16:colId xmlns:a16="http://schemas.microsoft.com/office/drawing/2014/main" val="3730270881"/>
                    </a:ext>
                  </a:extLst>
                </a:gridCol>
                <a:gridCol w="974786">
                  <a:extLst>
                    <a:ext uri="{9D8B030D-6E8A-4147-A177-3AD203B41FA5}">
                      <a16:colId xmlns:a16="http://schemas.microsoft.com/office/drawing/2014/main" val="3067291652"/>
                    </a:ext>
                  </a:extLst>
                </a:gridCol>
              </a:tblGrid>
              <a:tr h="313426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>
                          <a:solidFill>
                            <a:schemeClr val="tx1"/>
                          </a:solidFill>
                        </a:rPr>
                        <a:t>Redd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</a:rPr>
                        <a:t>. concordato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Redd</a:t>
                      </a:r>
                      <a:r>
                        <a:rPr lang="it-IT" sz="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effettivo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Redd</a:t>
                      </a:r>
                      <a:r>
                        <a:rPr lang="it-IT" sz="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da dichiarare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Redd</a:t>
                      </a:r>
                      <a:r>
                        <a:rPr lang="it-IT" sz="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non tassato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386373"/>
                  </a:ext>
                </a:extLst>
              </a:tr>
              <a:tr h="169079">
                <a:tc rowSpan="3">
                  <a:txBody>
                    <a:bodyPr/>
                    <a:lstStyle/>
                    <a:p>
                      <a:pPr algn="ctr"/>
                      <a:r>
                        <a:rPr lang="it-IT" sz="800" b="1" dirty="0"/>
                        <a:t>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70.000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50.000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800" b="1" dirty="0"/>
                        <a:t>20.000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it-IT" sz="800" b="1" dirty="0"/>
                        <a:t>(vantaggio)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0406"/>
                  </a:ext>
                </a:extLst>
              </a:tr>
              <a:tr h="15239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800" b="1" dirty="0"/>
                        <a:t>20.000</a:t>
                      </a:r>
                      <a:endParaRPr lang="it-IT" sz="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8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1875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it-IT" sz="800" b="1" dirty="0"/>
                        <a:t>20.000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/>
                        <a:t>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800" b="1" dirty="0"/>
                        <a:t>(svantaggio)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96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422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595A33-C0A0-400E-C22D-DB740C12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REGIME “PREMIALE”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A40963-C272-A248-98A4-0264C343A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592" y="2402662"/>
            <a:ext cx="11628408" cy="4159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400" b="1" dirty="0"/>
              <a:t>In seguito all’adesione, per il biennio di efficacia del concordato</a:t>
            </a:r>
            <a:r>
              <a:rPr lang="it-IT" sz="1400" dirty="0"/>
              <a:t>:</a:t>
            </a:r>
          </a:p>
          <a:p>
            <a:pPr>
              <a:buClr>
                <a:schemeClr val="accent1">
                  <a:lumMod val="50000"/>
                </a:schemeClr>
              </a:buClr>
              <a:buSzPct val="185000"/>
              <a:buFont typeface="Century Gothic" panose="020B0502020202020204" pitchFamily="34" charset="0"/>
              <a:buChar char="→"/>
            </a:pPr>
            <a:r>
              <a:rPr lang="it-IT" sz="1400" dirty="0"/>
              <a:t>sono </a:t>
            </a:r>
            <a:r>
              <a:rPr lang="it-IT" sz="1400" b="1" dirty="0"/>
              <a:t>automaticamente riconosciuti i cd. “benefici premiali ISA” </a:t>
            </a:r>
            <a:r>
              <a:rPr lang="it-IT" sz="1400" dirty="0"/>
              <a:t>(art. 9-bis, DL 50/2017)</a:t>
            </a:r>
          </a:p>
          <a:p>
            <a:pPr>
              <a:buClr>
                <a:schemeClr val="accent1">
                  <a:lumMod val="50000"/>
                </a:schemeClr>
              </a:buClr>
              <a:buSzPct val="185000"/>
              <a:buFont typeface="Century Gothic" panose="020B0502020202020204" pitchFamily="34" charset="0"/>
              <a:buChar char="→"/>
            </a:pPr>
            <a:r>
              <a:rPr lang="it-IT" sz="1400" dirty="0"/>
              <a:t>indipendentemente dal punteggio effettivamente realizzato (si ricorda che il contribuente rimane tenuto a presentare il mod. ISA)</a:t>
            </a:r>
          </a:p>
          <a:p>
            <a:pPr marL="0" indent="0">
              <a:buNone/>
            </a:pPr>
            <a:r>
              <a:rPr lang="it-IT" sz="1400" dirty="0"/>
              <a:t>Dovendosi ritenere che si tratti di </a:t>
            </a:r>
            <a:r>
              <a:rPr lang="it-IT" sz="1400" u="sng" dirty="0"/>
              <a:t>tutte</a:t>
            </a:r>
            <a:r>
              <a:rPr lang="it-IT" sz="1400" dirty="0"/>
              <a:t> le agevolazioni previste dal regime premiale Isa (al pari dei contribuenti che ottengono il punteggio massimo 10) si tratterà dei seguenti benefici:</a:t>
            </a:r>
          </a:p>
          <a:p>
            <a:pPr marL="0" indent="0">
              <a:buNone/>
            </a:pPr>
            <a:r>
              <a:rPr lang="it-IT" sz="1400" dirty="0"/>
              <a:t>a) </a:t>
            </a:r>
            <a:r>
              <a:rPr lang="it-IT" sz="1400" b="1" dirty="0"/>
              <a:t>l’esonero</a:t>
            </a:r>
            <a:r>
              <a:rPr lang="it-IT" sz="1400" dirty="0"/>
              <a:t> dall’apposizione del </a:t>
            </a:r>
            <a:r>
              <a:rPr lang="it-IT" sz="1400" b="1" dirty="0"/>
              <a:t>visto di conformità </a:t>
            </a:r>
            <a:r>
              <a:rPr lang="it-IT" sz="1400" dirty="0"/>
              <a:t>per poter </a:t>
            </a:r>
            <a:r>
              <a:rPr lang="it-IT" sz="1400" b="1" dirty="0"/>
              <a:t>compensare crediti </a:t>
            </a:r>
            <a:r>
              <a:rPr lang="it-IT" sz="1400" dirty="0"/>
              <a:t>Iva/redditi/IRAP fino al limite di anno in anno previsto o l’esonero da prestazione di garanzia per il rimborso Iva (in futuro l’Agenzia potrà adottare il nuovo limite di €. 70.000 previsto dal “Decreto Adempimenti”)</a:t>
            </a:r>
          </a:p>
          <a:p>
            <a:pPr marL="0" indent="0">
              <a:buNone/>
            </a:pPr>
            <a:r>
              <a:rPr lang="it-IT" sz="1400" dirty="0"/>
              <a:t>b) l’</a:t>
            </a:r>
            <a:r>
              <a:rPr lang="it-IT" sz="1400" b="1" dirty="0"/>
              <a:t>esclusione</a:t>
            </a:r>
            <a:r>
              <a:rPr lang="it-IT" sz="1400" dirty="0"/>
              <a:t> della disciplina delle </a:t>
            </a:r>
            <a:r>
              <a:rPr lang="it-IT" sz="1400" b="1" dirty="0"/>
              <a:t>società di comodo</a:t>
            </a:r>
          </a:p>
          <a:p>
            <a:pPr marL="0" indent="0">
              <a:buNone/>
            </a:pPr>
            <a:r>
              <a:rPr lang="it-IT" sz="1400" dirty="0"/>
              <a:t>c) </a:t>
            </a:r>
            <a:r>
              <a:rPr lang="it-IT" sz="1400" b="1" dirty="0"/>
              <a:t>riduzione di un anno </a:t>
            </a:r>
            <a:r>
              <a:rPr lang="it-IT" sz="1400" dirty="0"/>
              <a:t>dei termini di decadenza </a:t>
            </a:r>
            <a:r>
              <a:rPr lang="it-IT" sz="1400" b="1" dirty="0"/>
              <a:t>per l’attività di accertamento ai fini IVA/Redditi/Irap</a:t>
            </a:r>
            <a:r>
              <a:rPr lang="it-IT" sz="1400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F2B9A7-F78B-B54A-C2A8-5D2DE36D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97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0CAC40-F45A-151A-4DB4-73B9D5122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63416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REGIME “PREMIALE”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BCC509-CEF9-1AE8-A1BE-4BB8D69D9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448224"/>
            <a:ext cx="11188460" cy="3416300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Per quanto, poi, riguarda l’</a:t>
            </a:r>
            <a:r>
              <a:rPr lang="it-IT" b="1" dirty="0"/>
              <a:t>accertamento</a:t>
            </a:r>
            <a:r>
              <a:rPr lang="it-IT" dirty="0"/>
              <a:t>, i benefici previsti dal regime premiale Isa si intrecciano con quelli previsti dall’art. 34 del Decreto, cioè l’esclusione da qualsiasi accertamento ex art. 39, Dpr 600/73: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E56985-5C3F-51F4-83E6-041D596A9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Immagine 6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ADFC216C-2A7C-1663-6F3D-5D2654092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284" y="3429000"/>
            <a:ext cx="8040222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14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A6B48-6D05-88AA-1485-7A10CCC01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10203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CONSIDERAZIONE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2123E0-DCFE-A941-EB4C-F4BF07B20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311879"/>
            <a:ext cx="10035786" cy="425039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Trascurando l’accertamento sintetico, caduto in desuetudine, nel presupposto che in presenza di adesione al concordato trovano applicazione entrambe le condizioni di esonero: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b="1" dirty="0"/>
              <a:t>ove il contribuente aderisca: non sarà applicabile alcun tipo di accertamento al reddito d’impresa/professionale (salvo decadenza dal Concordato)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u="sng" dirty="0"/>
              <a:t>in caso contrario</a:t>
            </a:r>
            <a:r>
              <a:rPr lang="it-IT" dirty="0"/>
              <a:t>: anche laddove il contribuente dovesse avere un punteggio pari a 8,5 (o 9 su 2 anni) rimarrebbe garantita la sola esclusione da accertamento analitico induttivo (Iva e redditi/Irap).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Come anticipato, una volta decorso il biennio concordato, l’Agenzia proporrà una nuova adesione per il biennio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a venire assumendo, con ogni probabilità, il risultato del biennio trascorso.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Posto </a:t>
            </a:r>
            <a:r>
              <a:rPr lang="it-IT" b="1" dirty="0"/>
              <a:t>che il concordato è vantaggioso solo in presenza di maggiori redditi nel biennio rispetto al passato</a:t>
            </a:r>
            <a:r>
              <a:rPr lang="it-IT" dirty="0"/>
              <a:t>, ove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ciò si verifichi il vantaggio, in base alle nuove proposte dell’ufficio, verrà ad esaurirsi trascorso uno o più bienni.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Peraltro, </a:t>
            </a:r>
            <a:r>
              <a:rPr lang="it-IT" b="1" i="1" u="sng" dirty="0"/>
              <a:t>la copertura premiale del concordato non appare particolarmente migliorativa rispetto al regime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b="1" i="1" u="sng" dirty="0"/>
              <a:t>premiale ISA; pertanto i soggetti che già ottengono un buon punteggio ISA e non si attendono particolari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b="1" i="1" u="sng" dirty="0"/>
              <a:t>incrementi di reddito sui periodi futuri non avranno un incentivo sensibile alla adesione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AF2762-FD68-245C-2E53-26F26C3BC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53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CCEDC9-F1B4-8F62-88FF-55CBB6C49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63416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LISTE SELETTIVE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BC84F3-EA52-71A9-ED2D-737536E56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283671" cy="3416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In realtà, uno dei </a:t>
            </a:r>
            <a:r>
              <a:rPr lang="it-IT" b="1" dirty="0"/>
              <a:t>principali vantaggi “indiretti” </a:t>
            </a:r>
            <a:r>
              <a:rPr lang="it-IT" dirty="0"/>
              <a:t>nell’adesione è costituita da</a:t>
            </a:r>
          </a:p>
          <a:p>
            <a:pPr marL="0" indent="0">
              <a:buNone/>
            </a:pPr>
            <a:r>
              <a:rPr lang="it-IT" dirty="0"/>
              <a:t>quanto indicato nell’art. 34, co. 2, del Decreto: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Agenzia Entrate e GdF “programmano</a:t>
            </a:r>
            <a:r>
              <a:rPr lang="it-IT" dirty="0"/>
              <a:t> l’impiego di maggiore capacità operativa per </a:t>
            </a:r>
            <a:r>
              <a:rPr lang="it-IT" b="1" dirty="0"/>
              <a:t>intensificare l’attività di controllo </a:t>
            </a:r>
            <a:r>
              <a:rPr lang="it-IT" dirty="0"/>
              <a:t>nei confronti di </a:t>
            </a:r>
            <a:r>
              <a:rPr lang="it-IT" b="1" dirty="0"/>
              <a:t>soggetti che non aderiscono al concordato preventivo biennale o ne decadono</a:t>
            </a:r>
            <a:r>
              <a:rPr lang="it-IT" dirty="0"/>
              <a:t>”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In sostanza, l’adesione alla proposta dell’ufficio: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se non può considerarsi una “guarentigia” da accertamento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contribuirà a rendere queste ipotesi piuttosto remota (quantomeno in assenza di particolari segnalazioni)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E6EEAE-8730-5C1C-CF79-73BDF185E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Immagine 5" descr="Immagine che contiene Carattere, linea, diagramma, testo&#10;&#10;Descrizione generata automaticamente">
            <a:extLst>
              <a:ext uri="{FF2B5EF4-FFF2-40B4-BE49-F238E27FC236}">
                <a16:creationId xmlns:a16="http://schemas.microsoft.com/office/drawing/2014/main" id="{7B37A942-CA25-B1FD-E5F0-A2B8BEE59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7357" y="2579988"/>
            <a:ext cx="2181529" cy="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28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79FC5E-3B0D-D315-7C16-D934B11BA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EFFETTI CONTABILI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485BBC-8306-5A98-96EB-6924E60B0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30" y="2303251"/>
            <a:ext cx="11309230" cy="446848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L’adesione al concordato non rileva (art. 13):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ai fini dell’</a:t>
            </a:r>
            <a:r>
              <a:rPr lang="it-IT" b="1" dirty="0"/>
              <a:t>IVA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ai fini degli </a:t>
            </a:r>
            <a:r>
              <a:rPr lang="it-IT" b="1" dirty="0"/>
              <a:t>adempimenti contabili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ai fini della </a:t>
            </a:r>
            <a:r>
              <a:rPr lang="it-IT" b="1" dirty="0"/>
              <a:t>compilazione del mod. ISA.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N.B.: </a:t>
            </a:r>
            <a:r>
              <a:rPr lang="it-IT" dirty="0"/>
              <a:t>il contribuente, pertanto:</a:t>
            </a:r>
          </a:p>
          <a:p>
            <a:pPr>
              <a:lnSpc>
                <a:spcPct val="110000"/>
              </a:lnSpc>
              <a:spcBef>
                <a:spcPts val="0"/>
              </a:spcBef>
              <a:buSzPct val="150000"/>
              <a:buFont typeface="Wingdings" panose="05000000000000000000" pitchFamily="2" charset="2"/>
              <a:buChar char="ü"/>
            </a:pPr>
            <a:r>
              <a:rPr lang="it-IT" b="1" u="sng" dirty="0"/>
              <a:t>non ha alcun vantaggio in termini di semplificazione degli adempimenti</a:t>
            </a:r>
          </a:p>
          <a:p>
            <a:pPr>
              <a:lnSpc>
                <a:spcPct val="110000"/>
              </a:lnSpc>
              <a:spcBef>
                <a:spcPts val="0"/>
              </a:spcBef>
              <a:buSzPct val="150000"/>
              <a:buFont typeface="Wingdings" panose="05000000000000000000" pitchFamily="2" charset="2"/>
              <a:buChar char="ü"/>
            </a:pPr>
            <a:r>
              <a:rPr lang="it-IT" b="1" u="sng" dirty="0"/>
              <a:t>nel quadro F degli ISA fornirà l’indicazione dell’effettivo reddito conseguito </a:t>
            </a:r>
            <a:r>
              <a:rPr lang="it-IT" dirty="0"/>
              <a:t>(utilizzato dall’Agenzia per la nuova proposta sul biennio successivo) ed il mod. Iva riporterà il reale “volume d’affari”.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sz="1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b="1" u="sng" dirty="0">
                <a:solidFill>
                  <a:schemeClr val="accent1">
                    <a:lumMod val="50000"/>
                  </a:schemeClr>
                </a:solidFill>
              </a:rPr>
              <a:t>ELEMENTI REDDITUALI ESCLUSI DALLA PROPOSTA</a:t>
            </a: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Come anticipato, la proposta dell’Agenzia: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SzPct val="185000"/>
              <a:buFont typeface="Century Gothic" panose="020B0502020202020204" pitchFamily="34" charset="0"/>
              <a:buChar char="→"/>
            </a:pPr>
            <a:r>
              <a:rPr lang="it-IT" dirty="0"/>
              <a:t>riguarda </a:t>
            </a:r>
            <a:r>
              <a:rPr lang="it-IT" b="1" dirty="0"/>
              <a:t>esclusivamente il reddito “caratteristico” </a:t>
            </a:r>
            <a:r>
              <a:rPr lang="it-IT" dirty="0"/>
              <a:t>(</a:t>
            </a:r>
            <a:r>
              <a:rPr lang="it-IT" b="1" i="1" dirty="0"/>
              <a:t>d’impresa o professionale</a:t>
            </a:r>
            <a:r>
              <a:rPr lang="it-IT" dirty="0"/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accent1">
                  <a:lumMod val="50000"/>
                </a:schemeClr>
              </a:buClr>
              <a:buSzPct val="185000"/>
              <a:buFont typeface="Century Gothic" panose="020B0502020202020204" pitchFamily="34" charset="0"/>
              <a:buChar char="→"/>
            </a:pPr>
            <a:r>
              <a:rPr lang="it-IT" i="1" u="sng" dirty="0"/>
              <a:t>eventuali elementi “non caratteristici” si sommeranno algebricamente a quest’ultimo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4C40B-68BD-B39F-56AB-C53B7369A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4907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B7EB84-7E69-0934-4B41-D912DB08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REDDITI DI LAVORO AUTONOMO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7EFC7F-51BC-CAB4-74C8-75B5A3F54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442" y="2603500"/>
            <a:ext cx="11059064" cy="403884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Quanto concordato dai professionisti si determina in base ai componenti di cui all’art. 54, co. 1, Tuir.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Per espressa disposizione dell’art. 15, detto importo prescinde dai valori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33000"/>
              <a:buFont typeface="Wingdings" panose="05000000000000000000" pitchFamily="2" charset="2"/>
              <a:buChar char="ü"/>
            </a:pPr>
            <a:r>
              <a:rPr lang="it-IT" dirty="0"/>
              <a:t>delle </a:t>
            </a:r>
            <a:r>
              <a:rPr lang="it-IT" b="1" dirty="0"/>
              <a:t>plusvalenze</a:t>
            </a:r>
            <a:r>
              <a:rPr lang="it-IT" dirty="0"/>
              <a:t> e delle </a:t>
            </a:r>
            <a:r>
              <a:rPr lang="it-IT" b="1" dirty="0"/>
              <a:t>minusvalenze</a:t>
            </a:r>
            <a:r>
              <a:rPr lang="it-IT" dirty="0"/>
              <a:t> (art. 54, co. 1-bis e 1-bis.1, Tuir)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33000"/>
              <a:buFont typeface="Wingdings" panose="05000000000000000000" pitchFamily="2" charset="2"/>
              <a:buChar char="ü"/>
            </a:pPr>
            <a:r>
              <a:rPr lang="it-IT" dirty="0"/>
              <a:t>e dei </a:t>
            </a:r>
            <a:r>
              <a:rPr lang="it-IT" b="1" dirty="0"/>
              <a:t>redditi derivanti da partecipazioni in società personali</a:t>
            </a:r>
            <a:r>
              <a:rPr lang="it-IT" dirty="0"/>
              <a:t> trasparenti (art. 5, </a:t>
            </a:r>
            <a:r>
              <a:rPr lang="it-IT" dirty="0" err="1"/>
              <a:t>tuir</a:t>
            </a:r>
            <a:r>
              <a:rPr lang="it-IT" dirty="0"/>
              <a:t>) che costituiranno una variazione del reddito concordato.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b="1" u="sng" dirty="0"/>
              <a:t>Sopravvenienze:</a:t>
            </a:r>
            <a:r>
              <a:rPr lang="it-IT" dirty="0"/>
              <a:t> non è chiaro il motivo per cui (a differenza delle imprese) non sono state contemplate 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sopravvenienze (attive o passive), che anche se non possono risultare stimate nelle metodologie di calcolo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del Mef (è probabile una modifica normativa un intervento interpretativo dell’Agenzia in tal senso).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b="1" u="sng" dirty="0"/>
              <a:t>Reddito concordato “minimo”: </a:t>
            </a:r>
            <a:r>
              <a:rPr lang="it-IT" dirty="0"/>
              <a:t>in ogni caso, il reddito minimo da dichiarare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55000"/>
              <a:buFont typeface="Wingdings" panose="05000000000000000000" pitchFamily="2" charset="2"/>
              <a:buChar char="ü"/>
            </a:pPr>
            <a:r>
              <a:rPr lang="it-IT" dirty="0"/>
              <a:t>risulta pari a €. 2.000.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55000"/>
              <a:buFont typeface="Wingdings" panose="05000000000000000000" pitchFamily="2" charset="2"/>
              <a:buChar char="ü"/>
            </a:pPr>
            <a:r>
              <a:rPr lang="it-IT" dirty="0"/>
              <a:t>limite che va ripartito tra i soci/associati nel caso delle associazioni professionali (anche in forma di società semplice).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2CA743-7629-E013-DBCC-B018D705A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20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DB5C54-B193-3B4F-3A33-0F8B81046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130" y="838200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REDDITI D’IMPRESA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5303296-BF5A-E499-65CE-DD13CFFE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216989"/>
            <a:ext cx="11343735" cy="434528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Sono coinvolte nel concordato tutte le imprese, a prescindere dal regime fiscale adottato (contabilità ordinarie o semplificata). 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In tal caso, opera un concetto analogo a quello visto per i lavoratori autonomi, dove (art. 16):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fermo restando il reddito minimo di €. 2.000 </a:t>
            </a:r>
            <a:r>
              <a:rPr lang="it-IT" sz="1400" dirty="0"/>
              <a:t>(ripartito sui soci in caso di Snc/Sas/Srl in trasparenza)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viene ampliato il novero dei componenti esclusi dal reddito concordato.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endParaRPr lang="it-IT" b="1" u="sng" dirty="0"/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/>
              <a:t>N.B.: </a:t>
            </a:r>
            <a:r>
              <a:rPr lang="it-IT" dirty="0"/>
              <a:t>l’art. 16 esclude espressamente le componenti rilevanti le minusvalenze e sopravvenienze passive di cui all’art. 101 del Tuir, senza alcun riferimento ai rispettivi commi .(co. 1 e co. 4).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Paiono, dunque, non rientrare nell’esclusione gli altri componenti negativi dell’art. 101, tra cui le perdite su crediti (co. 5) e ciò potrebbe risultare particolarmente penalizzante.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EAD6634-A01C-E22F-1542-0E32FBBD7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Immagine 5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7A4F7C9B-D1A2-1AF2-DF49-69EEB9049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78" y="3925430"/>
            <a:ext cx="7097115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426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00209E-6011-9344-B03D-542E579FE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795" y="1189274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ESEMPI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41787A-0069-39BC-0BA1-7888289B8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936" y="2603499"/>
            <a:ext cx="11473132" cy="3788675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Esempio1: </a:t>
            </a:r>
            <a:r>
              <a:rPr lang="it-IT" dirty="0"/>
              <a:t>una Srl, a giugno 2024, aderisce ad un reddito concordato di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€. 100.000 per entrambi i periodi 2024 e 2025.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A fine 2024 subisce la perdita di un macchinario, che comporta una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minusvalenza passiva di €. 150.000: sarà comunque tenuta a dichiarare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un reddito di €. 2.000 (non potendo riportare la perdita potenziale di €. 5.000).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Esempio2: </a:t>
            </a:r>
            <a:r>
              <a:rPr lang="it-IT" dirty="0"/>
              <a:t>nel caso precedente, laddove la perdita subita sia relativa non ad una minusvalenza ma a perdite su crediti per procedura concorsuale di un debitore, la Srl (salvo future modifiche normative/interpretative):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dovrà comunque dichiarare il reddito concordato di €. 100.000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e non il reddito minimo di €. 2.000 (non potendo portare quale variazione in diminuzione la perdita su crediti).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Perdite pregresse: </a:t>
            </a:r>
            <a:r>
              <a:rPr lang="it-IT" dirty="0"/>
              <a:t>rimangono </a:t>
            </a:r>
            <a:r>
              <a:rPr lang="it-IT" b="1" dirty="0"/>
              <a:t>ordinariamente scomputabili </a:t>
            </a:r>
            <a:r>
              <a:rPr lang="it-IT" dirty="0"/>
              <a:t>(ex artt. 8 e 84, Tuir) le perdite fiscali prodotte nei periodi d’imposta precedenti.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Non è chiaro se</a:t>
            </a:r>
            <a:r>
              <a:rPr lang="it-IT" dirty="0"/>
              <a:t>, anche in tal caso, trovi applicazione il </a:t>
            </a:r>
            <a:r>
              <a:rPr lang="it-IT" b="1" u="sng" dirty="0"/>
              <a:t>reddito minimo di €. 2.000</a:t>
            </a:r>
            <a:r>
              <a:rPr lang="it-IT" dirty="0"/>
              <a:t>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F3D9FA9-8DFA-690A-5355-1B1052DB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CA0C559-941B-FA6F-1352-FF194E1F5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9326" y="2729357"/>
            <a:ext cx="2991267" cy="116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02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6304D5-21AF-6239-8B57-6CC719A2B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4" y="1275592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IRAP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40A27A-9774-3A61-C584-6A3F57BCF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294" y="2767402"/>
            <a:ext cx="8761412" cy="3416300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Ai fini dell’Irap operano regole del tutto analoghe a quelle viste per le imprese, nel senso che sono escluse dal valore concordato (art. 17) :</a:t>
            </a:r>
          </a:p>
          <a:p>
            <a:pPr>
              <a:buSzPct val="155000"/>
              <a:buFont typeface="Wingdings" panose="05000000000000000000" pitchFamily="2" charset="2"/>
              <a:buChar char="ü"/>
            </a:pPr>
            <a:r>
              <a:rPr lang="it-IT" dirty="0"/>
              <a:t> le plus/minusvalenze</a:t>
            </a:r>
          </a:p>
          <a:p>
            <a:pPr>
              <a:buSzPct val="155000"/>
              <a:buFont typeface="Wingdings" panose="05000000000000000000" pitchFamily="2" charset="2"/>
              <a:buChar char="ü"/>
            </a:pPr>
            <a:r>
              <a:rPr lang="it-IT" dirty="0"/>
              <a:t>e le sopravvenienze attive e passive.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EDEBF0-615F-B2A7-C177-D832DC7D4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74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641A7D-6BB8-4E53-9628-F7E2A010E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SERVIZI DEL NOSTRO STUDIO PER IL PROFESSIONISTA: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EB0D75-DA65-43DB-B414-3C85730A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b="1" dirty="0"/>
              <a:t>In convenzione con il Suo Ordine </a:t>
            </a:r>
            <a:r>
              <a:rPr lang="it-IT" dirty="0"/>
              <a:t>professionale, lo Studio </a:t>
            </a:r>
            <a:r>
              <a:rPr lang="it-IT" dirty="0" err="1"/>
              <a:t>Bertoni&amp;Partners</a:t>
            </a:r>
            <a:r>
              <a:rPr lang="it-IT" dirty="0"/>
              <a:t>, offre </a:t>
            </a:r>
            <a:r>
              <a:rPr lang="it-IT" b="1" dirty="0"/>
              <a:t>un primo consulto sui temi fiscali gratuitamente</a:t>
            </a:r>
            <a:r>
              <a:rPr lang="it-IT" dirty="0"/>
              <a:t> ed a tariffe di favore per gli iscritti (o futuri iscritti) all’Ordine i seguenti</a:t>
            </a:r>
          </a:p>
          <a:p>
            <a:pPr marL="0" indent="0">
              <a:buNone/>
            </a:pPr>
            <a:r>
              <a:rPr lang="it-IT" dirty="0"/>
              <a:t>servizi:</a:t>
            </a:r>
          </a:p>
          <a:p>
            <a:r>
              <a:rPr lang="it-IT" dirty="0"/>
              <a:t>consulenza in fase di apertura </a:t>
            </a:r>
            <a:r>
              <a:rPr lang="it-IT" dirty="0" err="1"/>
              <a:t>p.iva</a:t>
            </a:r>
            <a:r>
              <a:rPr lang="it-IT" dirty="0"/>
              <a:t> sulla scelta della corretta forma giuridica (ditta individuale, società,  studio associato, associazione) e sul regime fiscale più opportuno </a:t>
            </a:r>
            <a:r>
              <a:rPr lang="it-IT" b="1" i="1" dirty="0">
                <a:solidFill>
                  <a:srgbClr val="FF0000"/>
                </a:solidFill>
              </a:rPr>
              <a:t>PRIMO CONSULTO GRATUITO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;</a:t>
            </a:r>
          </a:p>
          <a:p>
            <a:r>
              <a:rPr lang="it-IT" dirty="0"/>
              <a:t>assistenza per le varie pratiche di apertura </a:t>
            </a:r>
            <a:r>
              <a:rPr lang="it-IT" dirty="0" err="1"/>
              <a:t>p.iva</a:t>
            </a:r>
            <a:r>
              <a:rPr lang="it-IT" dirty="0"/>
              <a:t> ;</a:t>
            </a:r>
          </a:p>
          <a:p>
            <a:r>
              <a:rPr lang="it-IT" dirty="0"/>
              <a:t>assistenza , consulenza e redazione per elaborazione business plan;</a:t>
            </a:r>
          </a:p>
          <a:p>
            <a:r>
              <a:rPr lang="it-IT" dirty="0"/>
              <a:t>assistenza per la tenuta contabile ed elaborazione ed invio telematico dichiarativi;</a:t>
            </a:r>
          </a:p>
          <a:p>
            <a:r>
              <a:rPr lang="it-IT" dirty="0"/>
              <a:t>redazione di pareri sui temi fiscali, societari, contabili e redazione di interpelli;</a:t>
            </a:r>
          </a:p>
          <a:p>
            <a:r>
              <a:rPr lang="it-IT" dirty="0"/>
              <a:t>consulenza ed assistenza in tema di contenzioso fiscale e rappresentanza in commissione tributaria;</a:t>
            </a:r>
          </a:p>
          <a:p>
            <a:r>
              <a:rPr lang="it-IT" dirty="0"/>
              <a:t>consulenza in tema di contributi a fondo perduto.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D71653-1734-48E0-B663-3B4C6DB4A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79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9F475C-5705-A82F-E262-A7CE07107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762" y="1232461"/>
            <a:ext cx="9756476" cy="706964"/>
          </a:xfrm>
        </p:spPr>
        <p:txBody>
          <a:bodyPr/>
          <a:lstStyle/>
          <a:p>
            <a:r>
              <a:rPr lang="it-IT" dirty="0"/>
              <a:t>CESSAZIONE DEL CONCORDATO BIENNALE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A48D17B-B44C-6D54-47E3-01E3CD310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467155"/>
            <a:ext cx="11412747" cy="421831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Gli artt. 21 e 30 disciplinano i casi in cui concordato preventivo cessa di avere efficacia, con la relativa decorrenza della cessazione.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sz="1800" b="1" u="sng" dirty="0">
                <a:solidFill>
                  <a:schemeClr val="accent1">
                    <a:lumMod val="50000"/>
                  </a:schemeClr>
                </a:solidFill>
              </a:rPr>
              <a:t>MODIFICHE DELL’ATTIVITÀ</a:t>
            </a:r>
            <a:r>
              <a:rPr lang="it-IT" sz="1400" dirty="0"/>
              <a:t>(Art. 21, co. 1)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dirty="0"/>
              <a:t>Il concordato cessa di avere efficacia a partire dal periodo d’imposta nel quale il contribuente: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1) </a:t>
            </a:r>
            <a:r>
              <a:rPr lang="it-IT" b="1" dirty="0"/>
              <a:t>modifica l’attività svolta </a:t>
            </a:r>
            <a:r>
              <a:rPr lang="it-IT" dirty="0"/>
              <a:t>nel biennio concordatario (es: 2024 e 2025) </a:t>
            </a:r>
            <a:r>
              <a:rPr lang="it-IT" b="1" dirty="0"/>
              <a:t>rispetto a quella esercitata nel periodo d’imposta antecedente</a:t>
            </a:r>
            <a:r>
              <a:rPr lang="it-IT" dirty="0"/>
              <a:t> a tale biennio (2023) ed alle nuove attività si applica un </a:t>
            </a:r>
            <a:r>
              <a:rPr lang="it-IT" b="1" dirty="0"/>
              <a:t>diverso ISA </a:t>
            </a:r>
            <a:r>
              <a:rPr lang="it-IT" dirty="0"/>
              <a:t>(dovrebbe trovare applicazione l’esimente in presenza di “attività complementari”)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2) il contribuente </a:t>
            </a:r>
            <a:r>
              <a:rPr lang="it-IT" b="1" dirty="0"/>
              <a:t>cessa l’attività.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b="1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b="1" u="sng" dirty="0"/>
              <a:t>Esempio: </a:t>
            </a:r>
            <a:r>
              <a:rPr lang="it-IT" dirty="0"/>
              <a:t>un tabacchino (mod. ISA CM85U) che ha aderito al concordato sul biennio 2024-2025 avvia anche un’attività di bar (mod. ISA CG37U):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- nel 2024: la fuoriuscita viene fin dal 2024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- nel 2025: la fuoriuscita viene solo per il periodo 2025.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Al contrario, ove il tabacchino avesse aperto un’attività di “ricevitoria”, trova applicazione il concetto di attività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it-IT" dirty="0"/>
              <a:t>complementare (con obbligo di presentare il solo mod. ISA CM85U), con mancata fuoriuscita dal concordato.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487891-9F40-C22D-A6DE-20CEB527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42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0958E7-2DF9-410F-62BE-8DA0FADB2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CLAUSOLA DI SALVAGUARDIA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98A690-35AF-B695-98DE-C3D38FD48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446909" cy="34163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sz="1800" b="1" u="sng" dirty="0">
                <a:solidFill>
                  <a:schemeClr val="accent1">
                    <a:lumMod val="50000"/>
                  </a:schemeClr>
                </a:solidFill>
              </a:rPr>
              <a:t>CLAUSOLA DI SALVAGUARDIA </a:t>
            </a:r>
            <a:r>
              <a:rPr lang="it-IT" sz="1400" dirty="0"/>
              <a:t>(art. 30, co. 2): </a:t>
            </a:r>
            <a:r>
              <a:rPr lang="it-IT" dirty="0"/>
              <a:t>ulteriore causa di cessazione riguarda: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>
              <a:spcBef>
                <a:spcPts val="0"/>
              </a:spcBef>
              <a:buClrTx/>
              <a:buSzPct val="185000"/>
              <a:buFont typeface="Century Gothic" panose="020B0502020202020204" pitchFamily="34" charset="0"/>
              <a:buChar char="→"/>
            </a:pPr>
            <a:r>
              <a:rPr lang="it-IT" dirty="0"/>
              <a:t>il profilarsi di </a:t>
            </a:r>
            <a:r>
              <a:rPr lang="it-IT" b="1" dirty="0"/>
              <a:t>circostanze eccezionali </a:t>
            </a:r>
            <a:r>
              <a:rPr lang="it-IT" dirty="0"/>
              <a:t>(ricoveri, calamità, ecc.) </a:t>
            </a:r>
            <a:r>
              <a:rPr lang="it-IT" b="1" dirty="0"/>
              <a:t>che conducono a produrre minori redditi ordinariamente determinati</a:t>
            </a:r>
            <a:r>
              <a:rPr lang="it-IT" dirty="0"/>
              <a:t>, </a:t>
            </a:r>
            <a:r>
              <a:rPr lang="it-IT" b="1" dirty="0"/>
              <a:t>in misura eccedente il 50% </a:t>
            </a:r>
            <a:r>
              <a:rPr lang="it-IT" dirty="0"/>
              <a:t>rispetto a quelli </a:t>
            </a:r>
            <a:r>
              <a:rPr lang="it-IT" b="1" dirty="0"/>
              <a:t>concordati</a:t>
            </a:r>
          </a:p>
          <a:p>
            <a:pPr>
              <a:spcBef>
                <a:spcPts val="0"/>
              </a:spcBef>
              <a:buClrTx/>
              <a:buSzPct val="185000"/>
              <a:buFont typeface="Century Gothic" panose="020B0502020202020204" pitchFamily="34" charset="0"/>
              <a:buChar char="→"/>
            </a:pPr>
            <a:r>
              <a:rPr lang="it-IT" dirty="0"/>
              <a:t>che dovranno essere disciplinate con DM del MEF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con cessazione degli effetti fin dallo stesso esercizio in cui si verifica detto scostamento.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2F6462-5183-3412-BE69-6DE04EBD1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783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FA114B-CE1F-D7CD-E4E2-DB57BF1A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944" y="1063416"/>
            <a:ext cx="9904111" cy="706964"/>
          </a:xfrm>
        </p:spPr>
        <p:txBody>
          <a:bodyPr/>
          <a:lstStyle/>
          <a:p>
            <a:r>
              <a:rPr lang="it-IT" dirty="0"/>
              <a:t>DECADENZA DAL CONCORDATO BIENNALE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9FCEC8-7353-E835-622C-36893EA3A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38" y="2603500"/>
            <a:ext cx="9711629" cy="34163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L’art. 22 disciplina i casi di decadenza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dall’accordo, per entrambi i periodi concordati: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/>
              <a:t>N.B.: </a:t>
            </a:r>
            <a:r>
              <a:rPr lang="it-IT" dirty="0"/>
              <a:t>la decadenza interviene, tra l’altro, nei casi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di alterazione dei dati che inducono 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determinare un minor reddito concordabile sul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primo biennio o in quelli successivi.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Particolarmente insidiose risultano, poi, la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decadenza per commissione </a:t>
            </a:r>
            <a:r>
              <a:rPr lang="it-IT" b="1" u="sng" dirty="0"/>
              <a:t>di reati fiscali</a:t>
            </a:r>
            <a:r>
              <a:rPr lang="it-IT" dirty="0"/>
              <a:t> o per il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/>
              <a:t>subentrare di una delle situazioni </a:t>
            </a:r>
            <a:r>
              <a:rPr lang="it-IT" dirty="0"/>
              <a:t>che, ove verificatesi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nell’anno antecedente il biennio, </a:t>
            </a:r>
            <a:r>
              <a:rPr lang="it-IT" b="1" u="sng" dirty="0"/>
              <a:t>avrebbero implicato una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/>
              <a:t>“causa ostativa” </a:t>
            </a:r>
            <a:r>
              <a:rPr lang="it-IT" dirty="0"/>
              <a:t>all’accesso (non regolarizzabile).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31CCC1-2A74-9FE6-CE1B-43AAFA2AB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50DEC74-793C-15BA-1A94-62BC5D13D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529" y="1675723"/>
            <a:ext cx="5073733" cy="51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8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F887D3-F8CC-6326-7A07-D6E3FEE3B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REGOLARIZZAZIONI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CCFAC6-F6E0-DB8B-B77E-B0AECF340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725" y="2343705"/>
            <a:ext cx="11150354" cy="437669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Il contribuente può </a:t>
            </a:r>
            <a:r>
              <a:rPr lang="it-IT" b="1" dirty="0"/>
              <a:t>rimuovere la causa di decadenza regolarizzando</a:t>
            </a:r>
            <a:r>
              <a:rPr lang="it-IT" dirty="0"/>
              <a:t>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b="1" dirty="0"/>
              <a:t>alcune violazioni </a:t>
            </a:r>
            <a:r>
              <a:rPr lang="it-IT" dirty="0"/>
              <a:t>commesse attraverso l’istituto del </a:t>
            </a:r>
            <a:r>
              <a:rPr lang="it-IT" b="1" dirty="0"/>
              <a:t>ravvedimento operoso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 condizione che la violazione sia già stata constatata e che non siano iniziati accessi, ispezioni, verifiche o altre attività amministrative di accertamento delle quali l'autore o i soggetti solidalmente obbligati abbiano avuto formale conoscenza (art. 22, co. 3) .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Violazioni regolarizzabili: sono ammesse alla regolarizzazione: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b="1" dirty="0"/>
              <a:t>l’omesso versamento delle imposte concordate </a:t>
            </a:r>
            <a:r>
              <a:rPr lang="it-IT" sz="1400" dirty="0"/>
              <a:t>(art. 22 c. 1, lett. e): </a:t>
            </a:r>
            <a:r>
              <a:rPr lang="it-IT" dirty="0"/>
              <a:t>il versamento dovrà intervenire </a:t>
            </a:r>
            <a:r>
              <a:rPr lang="it-IT" b="1" dirty="0"/>
              <a:t>prima dell’avviso bonario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b="1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b="1" dirty="0"/>
          </a:p>
          <a:p>
            <a:pPr marL="0" indent="0">
              <a:spcBef>
                <a:spcPts val="0"/>
              </a:spcBef>
              <a:buNone/>
            </a:pPr>
            <a:endParaRPr lang="it-IT" b="1" dirty="0"/>
          </a:p>
          <a:p>
            <a:pPr marL="0" indent="0">
              <a:spcBef>
                <a:spcPts val="0"/>
              </a:spcBef>
              <a:buNone/>
            </a:pPr>
            <a:endParaRPr lang="it-IT" b="1" dirty="0"/>
          </a:p>
          <a:p>
            <a:pPr marL="0" indent="0">
              <a:spcBef>
                <a:spcPts val="0"/>
              </a:spcBef>
              <a:buNone/>
            </a:pPr>
            <a:endParaRPr lang="it-IT" b="1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b="1" dirty="0"/>
              <a:t>violazioni “di non lieve entità” </a:t>
            </a:r>
            <a:r>
              <a:rPr lang="it-IT" dirty="0"/>
              <a:t>(v. tabella), tranne le violazioni riferite a Registratore telematico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01E683-6E1F-B206-899F-9E25295EF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Immagine 5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5933F104-C0EB-C067-94F3-EDDCE9D90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540" y="4919375"/>
            <a:ext cx="5725324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7555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0D8DC5-D1E3-5956-11A6-372815FB0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25" y="1301472"/>
            <a:ext cx="10431614" cy="706964"/>
          </a:xfrm>
        </p:spPr>
        <p:txBody>
          <a:bodyPr/>
          <a:lstStyle/>
          <a:p>
            <a:pPr algn="ctr"/>
            <a:r>
              <a:rPr lang="it-IT" dirty="0"/>
              <a:t>CONCORDATO BIENNALE PER I CONTRIBUENTI FORFETARI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07DC25-4AA0-6662-2135-9CE9C963F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194" y="2305967"/>
            <a:ext cx="10673629" cy="337884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Per quanto il </a:t>
            </a:r>
            <a:r>
              <a:rPr lang="it-IT" dirty="0" err="1"/>
              <a:t>D.lgs</a:t>
            </a:r>
            <a:r>
              <a:rPr lang="it-IT" dirty="0"/>
              <a:t> n. 13/2024 dedichi l’intero Capo III al concordato preventivo biennale per i contribuenti forfetari, le disposizioni previste per la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generalità dei contribuenti trovano applicazione quasi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integralmente anche al caso di specie; pertanto, la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relativa procedura viene riassunta nel seguito in forma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tabellare.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r>
              <a:rPr lang="it-IT" b="1" u="sng" dirty="0"/>
              <a:t>N.B.: </a:t>
            </a:r>
            <a:r>
              <a:rPr lang="it-IT" dirty="0"/>
              <a:t>si ricorda che i forfetari sono inclusi nella prossima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“tornata concordataria”: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in via “</a:t>
            </a:r>
            <a:r>
              <a:rPr lang="it-IT" b="1" dirty="0"/>
              <a:t>sperimentale</a:t>
            </a:r>
            <a:r>
              <a:rPr lang="it-IT" dirty="0"/>
              <a:t>” </a:t>
            </a:r>
            <a:r>
              <a:rPr lang="it-IT" sz="1400" dirty="0"/>
              <a:t>(posto che non hanno mai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1400" dirty="0"/>
              <a:t>       presentato i mod. ISA)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per il </a:t>
            </a:r>
            <a:r>
              <a:rPr lang="it-IT" b="1" dirty="0"/>
              <a:t>solo anno d’imposta 2024</a:t>
            </a:r>
            <a:r>
              <a:rPr lang="it-IT" dirty="0"/>
              <a:t>, rimanendo esclusi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dirty="0"/>
              <a:t>      i soggetti che hanno aperto </a:t>
            </a:r>
            <a:r>
              <a:rPr lang="it-IT" dirty="0" err="1"/>
              <a:t>P.Iva</a:t>
            </a:r>
            <a:r>
              <a:rPr lang="it-IT" dirty="0"/>
              <a:t> nel 2023.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AE99804-1B2B-AF34-6E6D-08E05CBB4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Immagine 5" descr="Immagine che contiene testo, elettronica, schermata, numero&#10;&#10;Descrizione generata automaticamente">
            <a:extLst>
              <a:ext uri="{FF2B5EF4-FFF2-40B4-BE49-F238E27FC236}">
                <a16:creationId xmlns:a16="http://schemas.microsoft.com/office/drawing/2014/main" id="{B222232C-1A83-6D36-D705-4F6F777A6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473" y="2825417"/>
            <a:ext cx="5155598" cy="328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450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661888-3180-1EFD-EF8D-3CD184C1C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OSSERVAZIONI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778485-E18F-1075-DD9E-E0A284105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494" y="2620754"/>
            <a:ext cx="8761412" cy="1795972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In merito ai forfetari si rileva che, nel corpo del capo III, dedicato al regime forfetario, non si fa riferimento: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alle plus/minusvalenze/sopravvenienze ai fini della determinazione del reddito da dichiarare(considerato che sono estranee alla disciplina del regime forfetario)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dirty="0"/>
              <a:t>alla disciplina del superamento del tetto di €. 85.000 / 100.000 di ricavi/compensi concordati (nel caso di specie si ricorda che l’iva non è coinvolta dal concordato).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6D96DF-81DE-22B5-3540-6DD09E487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035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E760C0-32CE-F392-B722-50E4CDB14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27455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GLI ACCONTI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83AC23-5D11-F944-9AD0-2DE922843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64" y="2337758"/>
            <a:ext cx="11171208" cy="40975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Il decreto disciplina gli acconti dei redditi e dell’Irap sia per i soggetti ISA che per i forfetari (in modo del tutto analogo, con riferimento alla debenza dell’imposta sostitutiva).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A tal fine: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55000"/>
              <a:buFont typeface="Wingdings" panose="05000000000000000000" pitchFamily="2" charset="2"/>
              <a:buChar char="ü"/>
            </a:pPr>
            <a:r>
              <a:rPr lang="it-IT" b="1" u="sng" dirty="0"/>
              <a:t>in costanza di regime concordato</a:t>
            </a:r>
            <a:r>
              <a:rPr lang="it-IT" dirty="0"/>
              <a:t>: i contribuenti calcolano ordinariamente l’acconto sulla base dei redditi (e del valore della produzione Irap) concordati (si ritiene anche col criterio previsionale)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b="1" u="sng" dirty="0"/>
              <a:t>Esempio: </a:t>
            </a:r>
            <a:r>
              <a:rPr lang="it-IT" dirty="0"/>
              <a:t>Srl che ha concordato un reddito di €. 100.000 sul 2024 ed €. 110.000 sul 2025; la società potrà calcolare l’acconto 2025 in base al reddito concordato (€. 100.000) sul 2024 (criterio storico), pur potendo applicare il criterio previsionale (versando €. 110.000).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>
              <a:lnSpc>
                <a:spcPct val="120000"/>
              </a:lnSpc>
              <a:spcBef>
                <a:spcPts val="0"/>
              </a:spcBef>
              <a:buSzPct val="155000"/>
              <a:buFont typeface="Wingdings" panose="05000000000000000000" pitchFamily="2" charset="2"/>
              <a:buChar char="ü"/>
            </a:pPr>
            <a:r>
              <a:rPr lang="it-IT" b="1" u="sng" dirty="0"/>
              <a:t>in sede di ingresso nel biennio concordato</a:t>
            </a:r>
            <a:r>
              <a:rPr lang="it-IT" dirty="0"/>
              <a:t>: posto che l’adesione potrebbe intervenire in un momento successivo al versamento del 1° acconto (calcolato sul reddito effettivo dell’anno precedente - criterio storico - o sui redditi presunti dell’anno in corso - previsionale) è ha previsto che: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      - nel caso di versamento effettuato in 2 rate, la 2ª rata di acconto si calcola come segue: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it-IT" dirty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it-IT" dirty="0"/>
              <a:t>Acconto calcolato </a:t>
            </a:r>
            <a:r>
              <a:rPr lang="it-IT" b="1" dirty="0"/>
              <a:t>sull’imponibile concordato </a:t>
            </a:r>
            <a:r>
              <a:rPr lang="it-IT" dirty="0"/>
              <a:t>(</a:t>
            </a:r>
            <a:r>
              <a:rPr lang="it-IT" b="1" dirty="0"/>
              <a:t>criterio previsionale</a:t>
            </a:r>
            <a:r>
              <a:rPr lang="it-IT" dirty="0"/>
              <a:t>) - Importo </a:t>
            </a:r>
            <a:r>
              <a:rPr lang="it-IT" b="1" dirty="0"/>
              <a:t>1° rata versata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024C5E-9C57-DA9F-F9A1-F48412FBC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356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10BEA9-7D44-5BC4-504B-25DD7F751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473" y="1063416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DISPOSIZIONI DI COORDINAMENTO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DBAF72-A20C-86D3-5AE7-5F7100D0A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603500"/>
            <a:ext cx="9688450" cy="1502674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/>
              <a:t>L’art. 35 contiene norme di coordinamento riferite al concordato preventivo biennale: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/>
          </a:p>
          <a:p>
            <a:pPr>
              <a:spcBef>
                <a:spcPts val="0"/>
              </a:spcBef>
              <a:buSzPct val="185000"/>
              <a:buFont typeface="Century Gothic" panose="020B0502020202020204" pitchFamily="34" charset="0"/>
              <a:buChar char="→"/>
            </a:pPr>
            <a:r>
              <a:rPr lang="it-IT" b="1" u="sng" dirty="0"/>
              <a:t>termini per l’adesione</a:t>
            </a:r>
            <a:r>
              <a:rPr lang="it-IT" dirty="0"/>
              <a:t>: </a:t>
            </a:r>
            <a:r>
              <a:rPr lang="it-IT" b="1" dirty="0"/>
              <a:t>non opera la “remissione in bonis” </a:t>
            </a:r>
            <a:r>
              <a:rPr lang="it-IT" sz="1400" dirty="0"/>
              <a:t>(art. 2, DL n. 16/2012)</a:t>
            </a:r>
          </a:p>
          <a:p>
            <a:pPr marL="0" indent="0">
              <a:spcBef>
                <a:spcPts val="0"/>
              </a:spcBef>
              <a:buSzPct val="185000"/>
              <a:buNone/>
            </a:pPr>
            <a:endParaRPr lang="it-IT" sz="1400" dirty="0"/>
          </a:p>
          <a:p>
            <a:pPr>
              <a:spcBef>
                <a:spcPts val="0"/>
              </a:spcBef>
              <a:buSzPct val="185000"/>
              <a:buFont typeface="Century Gothic" panose="020B0502020202020204" pitchFamily="34" charset="0"/>
              <a:buChar char="→"/>
            </a:pPr>
            <a:r>
              <a:rPr lang="it-IT" b="1" u="sng" dirty="0"/>
              <a:t>reddito effettivo</a:t>
            </a:r>
            <a:r>
              <a:rPr lang="it-IT" dirty="0"/>
              <a:t>: per il riconoscimento della </a:t>
            </a:r>
            <a:r>
              <a:rPr lang="it-IT" b="1" dirty="0"/>
              <a:t>spettanza/quantificazione di deduzioni/detrazioni </a:t>
            </a:r>
            <a:r>
              <a:rPr lang="it-IT" dirty="0"/>
              <a:t>o </a:t>
            </a:r>
            <a:r>
              <a:rPr lang="it-IT" b="1" dirty="0"/>
              <a:t>altri benefici </a:t>
            </a:r>
            <a:r>
              <a:rPr lang="it-IT" dirty="0"/>
              <a:t>(anche di natura non tributaria) , nonché </a:t>
            </a:r>
            <a:r>
              <a:rPr lang="it-IT" b="1" dirty="0"/>
              <a:t>ai fini dell’ISEE </a:t>
            </a:r>
            <a:r>
              <a:rPr lang="it-IT" dirty="0"/>
              <a:t>rileva il reddito effettivo (non quello concordato)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E9D7D8-0269-01F2-B09E-33A276F2E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Immagine 5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1987AC14-3A4A-89F4-CFD2-4D0B652A3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385" y="4560172"/>
            <a:ext cx="6363588" cy="132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484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41F69B-3913-2748-6D06-61610555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NOTE IMPORTANTI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5A0135-ABD7-E4CC-51C9-C5DE4BEDA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QUANTO SOPRA NON E’ DA INTENDERSI IN SOSTITUZIONE DI UN CONSULTO PERSONALIZZATO SULLA SPECIFICA SITUAZIONE PERSONALE. INOLTRE, LA NORMATIVA FISCALE OLTRE AD ESSERE MOLTO COMPLESSA ED ARTICOLATA, E QUINDI NON RIASSUMIBILE IN UN BREVE WEBINAR (E RELATIVE SLIDES), E’ SOGGETTA A RAPIDE MODIFICHE ED EVOLUZIONI SIA NORMATIVE CHE GIURISPRUDENZIALI.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PRIMO CONSULTO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NON RICHIEDE SPECIFICI APPROFONDIMENTI</a:t>
            </a: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E’ RESO PRO BONO PER I SOLI ISCRITTI AL NOSTRO ENTE DALLO STUDIO: BERTONI&amp;PARTNERS.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chiarimenti sui temi fiscali contattare lo Studio </a:t>
            </a:r>
            <a:r>
              <a:rPr lang="it-IT" sz="34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Bertoni&amp;Partners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328-9228037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ppure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bertoni@bcgcommercialisti.it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servizio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è strettamente riservato agli iscritti, del nostro Ordine professionale ed </a:t>
            </a: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attivo dalle 9.00 alle 20.00 orario continuato.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D2CD926-1FBC-5A1F-E070-6684542A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367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22955A4-E874-4F46-8DED-380DA6238887}"/>
              </a:ext>
            </a:extLst>
          </p:cNvPr>
          <p:cNvSpPr txBox="1"/>
          <p:nvPr/>
        </p:nvSpPr>
        <p:spPr>
          <a:xfrm>
            <a:off x="2951671" y="2659559"/>
            <a:ext cx="6288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dirty="0">
                <a:solidFill>
                  <a:srgbClr val="0070C0"/>
                </a:solidFill>
              </a:rPr>
              <a:t>GRAZIE PER L’ATTENZIONE</a:t>
            </a:r>
          </a:p>
          <a:p>
            <a:pPr algn="ctr"/>
            <a:endParaRPr lang="it-IT" sz="4400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240D4D3-F822-47C4-A0F9-936952CFE97A}"/>
              </a:ext>
            </a:extLst>
          </p:cNvPr>
          <p:cNvSpPr txBox="1"/>
          <p:nvPr/>
        </p:nvSpPr>
        <p:spPr>
          <a:xfrm>
            <a:off x="7305675" y="5743575"/>
            <a:ext cx="523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b="1" dirty="0">
                <a:solidFill>
                  <a:srgbClr val="0070C0"/>
                </a:solidFill>
                <a:latin typeface="Copperplate Gothic Light"/>
                <a:ea typeface="Times New Roman"/>
              </a:rPr>
              <a:t>Dott. GIAN LUCA BERTONI </a:t>
            </a:r>
            <a:endParaRPr lang="it-IT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6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3AD02827-42C3-EE48-60C8-B5646107F4D7}"/>
              </a:ext>
            </a:extLst>
          </p:cNvPr>
          <p:cNvSpPr/>
          <p:nvPr/>
        </p:nvSpPr>
        <p:spPr>
          <a:xfrm>
            <a:off x="1751163" y="2408380"/>
            <a:ext cx="8264106" cy="23102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009A992-6CD4-46F6-9F8A-7431B69C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509" y="1010893"/>
            <a:ext cx="8761413" cy="706964"/>
          </a:xfrm>
        </p:spPr>
        <p:txBody>
          <a:bodyPr/>
          <a:lstStyle/>
          <a:p>
            <a:pPr algn="ctr"/>
            <a:r>
              <a:rPr lang="it-IT" b="1" dirty="0"/>
              <a:t>SINTESI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0C0886-A75C-463B-83C8-85DF9DC4F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603500"/>
            <a:ext cx="8761412" cy="3512628"/>
          </a:xfrm>
        </p:spPr>
        <p:txBody>
          <a:bodyPr>
            <a:normAutofit/>
          </a:bodyPr>
          <a:lstStyle/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b="1" u="sng" dirty="0"/>
              <a:t>SINTESI:</a:t>
            </a:r>
            <a:r>
              <a:rPr lang="it-IT" dirty="0"/>
              <a:t> è stato recentemente pubblicato il </a:t>
            </a:r>
            <a:r>
              <a:rPr lang="it-IT" u="sng" dirty="0"/>
              <a:t>Decreto legislativo</a:t>
            </a:r>
            <a:r>
              <a:rPr lang="it-IT" dirty="0"/>
              <a:t> attuativo del </a:t>
            </a:r>
            <a:r>
              <a:rPr lang="it-IT" b="1" dirty="0"/>
              <a:t>Concordato preventivo biennale.</a:t>
            </a:r>
            <a:r>
              <a:rPr lang="it-IT" dirty="0"/>
              <a:t> </a:t>
            </a:r>
          </a:p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dirty="0"/>
              <a:t>La misura si concretizza nella </a:t>
            </a:r>
            <a:r>
              <a:rPr lang="it-IT" b="1" dirty="0"/>
              <a:t>possibilità di definire in via anticipata</a:t>
            </a:r>
            <a:r>
              <a:rPr lang="it-IT" dirty="0"/>
              <a:t>, con l’Agenzia delle entrate, </a:t>
            </a:r>
            <a:r>
              <a:rPr lang="it-IT" b="1" dirty="0"/>
              <a:t>il reddito imponibile</a:t>
            </a:r>
            <a:r>
              <a:rPr lang="it-IT" dirty="0"/>
              <a:t>/valore della produzione Irap </a:t>
            </a:r>
            <a:r>
              <a:rPr lang="it-IT" b="1" dirty="0"/>
              <a:t>da dichiarare sul biennio successivo.</a:t>
            </a:r>
            <a:br>
              <a:rPr lang="it-IT" dirty="0"/>
            </a:br>
            <a:r>
              <a:rPr lang="it-IT" b="1" i="1" u="sng" dirty="0"/>
              <a:t>A fronte della garanzia di versare le imposte sul “reddito minimo” pari a quello concordato, il legislatore esonera da imposte l’eventuale eccedenza di reddito effettivo. </a:t>
            </a:r>
          </a:p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dirty="0"/>
              <a:t>Si propone un’analisi dettagliata della nuova procedura introdotta.</a:t>
            </a:r>
          </a:p>
          <a:p>
            <a:pPr marL="914400" lvl="2" indent="0">
              <a:buClr>
                <a:srgbClr val="00B050"/>
              </a:buClr>
              <a:buSzPct val="100000"/>
              <a:buNone/>
            </a:pPr>
            <a:br>
              <a:rPr lang="it-IT" dirty="0"/>
            </a:br>
            <a:r>
              <a:rPr lang="it-IT" dirty="0"/>
              <a:t>Con la pubblicazione in G.U. del 21/02/2024, è entrato in vigore il </a:t>
            </a:r>
            <a:r>
              <a:rPr lang="it-IT" dirty="0" err="1"/>
              <a:t>D.Lgs.</a:t>
            </a:r>
            <a:r>
              <a:rPr lang="it-IT" dirty="0"/>
              <a:t> n. 13/2024 che:</a:t>
            </a:r>
            <a:br>
              <a:rPr lang="it-IT" dirty="0"/>
            </a:br>
            <a:endParaRPr lang="it-IT" dirty="0"/>
          </a:p>
          <a:p>
            <a:pPr lvl="2"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it-IT" b="1" dirty="0"/>
              <a:t>ridefinisce</a:t>
            </a:r>
            <a:r>
              <a:rPr lang="it-IT" dirty="0"/>
              <a:t> disciplina dell’</a:t>
            </a:r>
            <a:r>
              <a:rPr lang="it-IT" b="1" dirty="0"/>
              <a:t>accertamento</a:t>
            </a:r>
            <a:endParaRPr lang="it-IT" dirty="0"/>
          </a:p>
          <a:p>
            <a:pPr lvl="2"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introduce il nuovo </a:t>
            </a:r>
            <a:r>
              <a:rPr lang="it-IT" b="1" dirty="0"/>
              <a:t>concordato preventivo biennale</a:t>
            </a:r>
            <a:r>
              <a:rPr lang="it-IT" dirty="0"/>
              <a:t>: analizzata di seguito.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91436D-0D7F-4A67-9927-CCE51381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1FB1085-864B-4A5D-8408-73159A20C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9328" y="50895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900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06EEBFE9-B4B5-6CC1-7FE1-5274927D7C75}"/>
              </a:ext>
            </a:extLst>
          </p:cNvPr>
          <p:cNvSpPr/>
          <p:nvPr/>
        </p:nvSpPr>
        <p:spPr>
          <a:xfrm>
            <a:off x="523336" y="5693434"/>
            <a:ext cx="11145328" cy="715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2F23457-011C-49A1-AA45-737C2D10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2866" y="1063416"/>
            <a:ext cx="8761413" cy="706964"/>
          </a:xfrm>
        </p:spPr>
        <p:txBody>
          <a:bodyPr/>
          <a:lstStyle/>
          <a:p>
            <a:pPr algn="ctr"/>
            <a:r>
              <a:rPr lang="it-IT" b="1" dirty="0"/>
              <a:t>ATTUAZIONE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571181-610C-46EA-84E6-1600E4160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74" y="2439762"/>
            <a:ext cx="11429999" cy="4047301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b="1" u="sng" dirty="0"/>
              <a:t>Attuazione</a:t>
            </a:r>
            <a:r>
              <a:rPr lang="it-IT" dirty="0"/>
              <a:t>: la piena applicazione del Concordato richiederà alcuni passaggi procedurali: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/>
              <a:t>un Provvedimento dell’Agenzia che individuerà i </a:t>
            </a:r>
            <a:r>
              <a:rPr lang="it-IT" b="1" dirty="0"/>
              <a:t>dati che il contribuente deve inviare telematicamente per giungere alla proposta di concordato </a:t>
            </a:r>
            <a:r>
              <a:rPr lang="it-IT" dirty="0"/>
              <a:t>(art. 8): </a:t>
            </a:r>
            <a:r>
              <a:rPr lang="it-IT" i="1" u="sng" dirty="0"/>
              <a:t>la piattaforma informatica sarà disponibile dal 15/06/2024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/>
              <a:t>i </a:t>
            </a:r>
            <a:r>
              <a:rPr lang="it-IT" b="1" dirty="0"/>
              <a:t>Decreti del MEF con i quali: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it-IT" dirty="0"/>
              <a:t>- introdurre la </a:t>
            </a:r>
            <a:r>
              <a:rPr lang="it-IT" b="1" dirty="0"/>
              <a:t>metodologia di calcolo </a:t>
            </a:r>
            <a:r>
              <a:rPr lang="it-IT" dirty="0"/>
              <a:t>dei redditi concordati (art. 9), che potrà essere successivamente aggiornata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it-IT" dirty="0"/>
              <a:t>- individuare le </a:t>
            </a:r>
            <a:r>
              <a:rPr lang="it-IT" b="1" dirty="0"/>
              <a:t>circostanze eccezionali </a:t>
            </a:r>
            <a:r>
              <a:rPr lang="it-IT" dirty="0"/>
              <a:t>che determinano minori redditi effettivi eccedenti il 50% rispetto a quelli concordati, al ricorrere delle quali sarà possibile fuoriuscire dal concordato.</a:t>
            </a:r>
          </a:p>
          <a:p>
            <a:pPr marL="0" indent="0">
              <a:lnSpc>
                <a:spcPct val="120000"/>
              </a:lnSpc>
              <a:buNone/>
            </a:pPr>
            <a:endParaRPr lang="it-IT" dirty="0"/>
          </a:p>
          <a:p>
            <a:pPr marL="0" indent="0">
              <a:lnSpc>
                <a:spcPct val="120000"/>
              </a:lnSpc>
              <a:buNone/>
            </a:pPr>
            <a:r>
              <a:rPr lang="it-IT" dirty="0"/>
              <a:t>Il Decreto il Titolo II al nuovo istituto, per un totale di 33 articoli</a:t>
            </a:r>
          </a:p>
          <a:p>
            <a:pPr marL="0" indent="0">
              <a:lnSpc>
                <a:spcPct val="120000"/>
              </a:lnSpc>
              <a:buNone/>
            </a:pPr>
            <a:endParaRPr lang="it-IT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it-IT" b="1" u="sng" dirty="0"/>
              <a:t>N.B.:</a:t>
            </a:r>
            <a:r>
              <a:rPr lang="it-IT" dirty="0"/>
              <a:t> il Decreto introduce una </a:t>
            </a:r>
            <a:r>
              <a:rPr lang="it-IT" b="1" dirty="0"/>
              <a:t>norma non transitoria, ma posta “a regime”, </a:t>
            </a:r>
            <a:r>
              <a:rPr lang="it-IT" dirty="0"/>
              <a:t>per quanto, per il primo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it-IT" dirty="0"/>
              <a:t>periodo d’imposta di applicazione (2024) siano disposte delle particolarità.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64F7677-369D-4B19-8B2B-A15AEA60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49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C0026E-AE21-4F3E-8DCD-7FC62108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AMBITO DI APPLICAZIONE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4F124A-B71C-413A-AC83-6D4110998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992" y="2681138"/>
            <a:ext cx="10397901" cy="34163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/>
              <a:t>Il concordato preventivo biennale si applica ai contribuenti “</a:t>
            </a:r>
            <a:r>
              <a:rPr lang="it-IT" b="1" dirty="0"/>
              <a:t>di minori dimensioni</a:t>
            </a:r>
            <a:r>
              <a:rPr lang="it-IT" dirty="0"/>
              <a:t>” che siano: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/>
              <a:t>titolari di reddito </a:t>
            </a:r>
            <a:r>
              <a:rPr lang="it-IT" b="1" dirty="0"/>
              <a:t>d’impresa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/>
              <a:t>titolari di reddito di lavoro autonomo derivante da </a:t>
            </a:r>
            <a:r>
              <a:rPr lang="it-IT" b="1" dirty="0"/>
              <a:t>arti </a:t>
            </a:r>
            <a:r>
              <a:rPr lang="it-IT" dirty="0"/>
              <a:t>e </a:t>
            </a:r>
            <a:r>
              <a:rPr lang="it-IT" b="1" dirty="0"/>
              <a:t>professioni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u="sng" dirty="0"/>
              <a:t>CONTRIBUENTI “DI MINORI DIMENSIONI”</a:t>
            </a:r>
          </a:p>
          <a:p>
            <a:pPr marL="0" indent="0">
              <a:buNone/>
            </a:pPr>
            <a:r>
              <a:rPr lang="it-IT" dirty="0"/>
              <a:t>Il concetto viene esplicitato solo in modo indiretto, tramite richiamo delle norme che disciplinano la procedura; in particolare gli artt. 10 e 23 fanno riferimento, rispettivamente, ai contribuenti: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che </a:t>
            </a:r>
            <a:r>
              <a:rPr lang="it-IT" b="1" dirty="0"/>
              <a:t>applicano gli indici sintetici di affidabilità </a:t>
            </a:r>
            <a:r>
              <a:rPr lang="it-IT" dirty="0"/>
              <a:t>(cd. “</a:t>
            </a:r>
            <a:r>
              <a:rPr lang="it-IT" b="1" dirty="0"/>
              <a:t>soggetti ISA</a:t>
            </a:r>
            <a:r>
              <a:rPr lang="it-IT" dirty="0"/>
              <a:t>”).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b="1" dirty="0"/>
              <a:t>in regime forfettario </a:t>
            </a:r>
            <a:r>
              <a:rPr lang="it-IT" dirty="0"/>
              <a:t>(L. 190/2014).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45EB68-228F-4745-A791-E94D9E9D5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48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49FE30-736B-4F68-925A-6A18C5FA4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1063416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SOGGETTI ESCLUSI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2E38F6-CBE4-4DDB-9313-897EC413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437" y="2776567"/>
            <a:ext cx="11210114" cy="34163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u="sng" dirty="0"/>
              <a:t>Soggetti esclusi: </a:t>
            </a:r>
            <a:r>
              <a:rPr lang="it-IT" dirty="0"/>
              <a:t>risultano esclusi dalla procedura i soggetti, per assenza di una disposizione che ne disciplina la procedura, i soggetti che: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pur esercitando </a:t>
            </a:r>
            <a:r>
              <a:rPr lang="it-IT" b="1" dirty="0"/>
              <a:t>attività</a:t>
            </a:r>
            <a:r>
              <a:rPr lang="it-IT" dirty="0"/>
              <a:t> economiche </a:t>
            </a:r>
            <a:r>
              <a:rPr lang="it-IT" b="1" dirty="0"/>
              <a:t>per le quali non risultano approvati gli ISA </a:t>
            </a:r>
            <a:r>
              <a:rPr lang="it-IT" dirty="0"/>
              <a:t>(salvo il caso in cui abbiano adottato regime forfettario)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b="1" dirty="0"/>
              <a:t>dichiarano ricavi/compensi</a:t>
            </a:r>
            <a:r>
              <a:rPr lang="it-IT" dirty="0"/>
              <a:t> di </a:t>
            </a:r>
            <a:r>
              <a:rPr lang="it-IT" b="1" dirty="0"/>
              <a:t>importo superiore a € 5.164.569 </a:t>
            </a:r>
            <a:r>
              <a:rPr lang="it-IT" dirty="0"/>
              <a:t>(limite stabilito, per ciascun indice, dal relativo decreto di approvazione del MEF) , dunque non “di minori dimensioni”</a:t>
            </a:r>
          </a:p>
          <a:p>
            <a:pPr marL="0" indent="0">
              <a:buNone/>
            </a:pPr>
            <a:r>
              <a:rPr lang="it-IT" dirty="0"/>
              <a:t>con situazione che, con ogni probabilità, andrà valutata sul periodo d’imposta antecedente al biennio interessato dal concordato.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Ulteriori limitazioni sono poste in relazione a eventuali debiti tributari/previdenziali.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535246-C1AF-408C-AD5A-A265C4C54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18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D5DFB77-9C28-CE01-6A71-731D262BB717}"/>
              </a:ext>
            </a:extLst>
          </p:cNvPr>
          <p:cNvSpPr/>
          <p:nvPr/>
        </p:nvSpPr>
        <p:spPr>
          <a:xfrm>
            <a:off x="862642" y="5693434"/>
            <a:ext cx="10636369" cy="767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15293" y="982294"/>
            <a:ext cx="8761413" cy="706964"/>
          </a:xfrm>
        </p:spPr>
        <p:txBody>
          <a:bodyPr/>
          <a:lstStyle/>
          <a:p>
            <a:pPr algn="ctr"/>
            <a:r>
              <a:rPr lang="it-IT" dirty="0"/>
              <a:t>ASPETTI PROCEDURALI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9727" y="2375823"/>
            <a:ext cx="11231593" cy="41864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2200" dirty="0"/>
              <a:t>La procedura è </a:t>
            </a:r>
            <a:r>
              <a:rPr lang="it-IT" sz="2200" b="1" dirty="0"/>
              <a:t>avviata</a:t>
            </a:r>
            <a:r>
              <a:rPr lang="it-IT" sz="2200" dirty="0"/>
              <a:t> tramite una </a:t>
            </a:r>
            <a:r>
              <a:rPr lang="it-IT" sz="2200" b="1" dirty="0"/>
              <a:t>proposta formulata dall’Agenzia delle Entrate</a:t>
            </a:r>
            <a:r>
              <a:rPr lang="it-IT" sz="2200" dirty="0"/>
              <a:t> al potenziale destinatario, il quale viene invitato ad aderire alla </a:t>
            </a:r>
            <a:r>
              <a:rPr lang="it-IT" sz="2200" b="1" dirty="0"/>
              <a:t>definizione biennale</a:t>
            </a:r>
            <a:r>
              <a:rPr lang="it-IT" sz="2200" dirty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200" b="1" dirty="0"/>
              <a:t>del reddito</a:t>
            </a:r>
            <a:r>
              <a:rPr lang="it-IT" sz="2200" dirty="0"/>
              <a:t> derivante dall’</a:t>
            </a:r>
            <a:r>
              <a:rPr lang="it-IT" sz="2200" b="1" dirty="0"/>
              <a:t>esercizio d’impresa </a:t>
            </a:r>
            <a:r>
              <a:rPr lang="it-IT" sz="2200" dirty="0"/>
              <a:t>o dall’</a:t>
            </a:r>
            <a:r>
              <a:rPr lang="it-IT" sz="2200" b="1" dirty="0"/>
              <a:t>esercizio di arti e professioni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sz="2200" dirty="0"/>
              <a:t>e del </a:t>
            </a:r>
            <a:r>
              <a:rPr lang="it-IT" sz="2200" b="1" dirty="0"/>
              <a:t>valore della produzione </a:t>
            </a:r>
            <a:r>
              <a:rPr lang="it-IT" sz="2200" dirty="0"/>
              <a:t>netta ai fini </a:t>
            </a:r>
            <a:r>
              <a:rPr lang="it-IT" sz="2200" b="1" dirty="0"/>
              <a:t>IRAP</a:t>
            </a:r>
            <a:r>
              <a:rPr lang="it-IT" sz="2200" dirty="0"/>
              <a:t>.</a:t>
            </a:r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/>
              <a:t>Si tratta, pertanto, della </a:t>
            </a:r>
            <a:r>
              <a:rPr lang="it-IT" sz="2200" b="1" dirty="0"/>
              <a:t>possibilità</a:t>
            </a:r>
            <a:r>
              <a:rPr lang="it-IT" sz="2200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2200" b="1" dirty="0"/>
              <a:t>di definire “in anticipo”</a:t>
            </a:r>
            <a:r>
              <a:rPr lang="it-IT" sz="2200" dirty="0"/>
              <a:t> quanto il contribuente andrà a dichiarare nei </a:t>
            </a:r>
            <a:r>
              <a:rPr lang="it-IT" sz="2200" b="1" dirty="0"/>
              <a:t>quadri RF/RG o RE </a:t>
            </a:r>
            <a:r>
              <a:rPr lang="it-IT" sz="2200" dirty="0"/>
              <a:t>nelle proprie dichiarazioni dei redditi/Irap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2200" dirty="0"/>
              <a:t>per i </a:t>
            </a:r>
            <a:r>
              <a:rPr lang="it-IT" sz="2200" b="1" dirty="0"/>
              <a:t>due periodi d’imposta successivi</a:t>
            </a:r>
          </a:p>
          <a:p>
            <a:pPr marL="0" indent="0">
              <a:buNone/>
            </a:pPr>
            <a:r>
              <a:rPr lang="it-IT" sz="2200" dirty="0"/>
              <a:t>a fronte della quale sono previsti determinati benefici.</a:t>
            </a:r>
          </a:p>
          <a:p>
            <a:pPr marL="0" indent="0">
              <a:buNone/>
            </a:pPr>
            <a:endParaRPr lang="it-IT" sz="2200" dirty="0"/>
          </a:p>
          <a:p>
            <a:pPr marL="0" indent="0" algn="ctr">
              <a:buNone/>
            </a:pPr>
            <a:r>
              <a:rPr lang="it-IT" sz="2200" b="1" u="sng" dirty="0"/>
              <a:t>N.B.:</a:t>
            </a:r>
            <a:r>
              <a:rPr lang="it-IT" sz="2200" dirty="0"/>
              <a:t> il concordato preventivo </a:t>
            </a:r>
            <a:r>
              <a:rPr lang="it-IT" sz="2200" b="1" dirty="0"/>
              <a:t>non esplica alcun effetto ai fini Iva </a:t>
            </a:r>
            <a:r>
              <a:rPr lang="it-IT" sz="2200" dirty="0"/>
              <a:t>(art. 18), in ragione della</a:t>
            </a:r>
          </a:p>
          <a:p>
            <a:pPr marL="0" indent="0" algn="ctr">
              <a:buNone/>
            </a:pPr>
            <a:r>
              <a:rPr lang="it-IT" sz="2200" dirty="0"/>
              <a:t>indisponibilità di tale imposta prevista dalle normative comunitarie.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31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B4F2D81D-B28A-53A5-DA92-E8E936E7A54B}"/>
              </a:ext>
            </a:extLst>
          </p:cNvPr>
          <p:cNvSpPr/>
          <p:nvPr/>
        </p:nvSpPr>
        <p:spPr>
          <a:xfrm>
            <a:off x="1412521" y="3927112"/>
            <a:ext cx="9419208" cy="9854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8DFC15C-CACC-4334-882A-CD6725C0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ASPETTI PROCEDURALI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408D5D-E5D7-4BB5-88EA-9573A1D87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4" y="2277375"/>
            <a:ext cx="11199223" cy="428489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Dal punto di vista procedurale, l’art. 8 prevede che: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a) l’Agenzia delle Entrate,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entro il 1° aprile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 ciascun anno,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metta a disposizione dei contribuenti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(o dei loro intermediari, anche mediante l’utilizzo delle reti telematiche)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appositi programmi informatici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(software)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per l’acquisizione dei dati necessari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per l’elaborazione della proposta; con Provvedimento dell’Agenzia saranno individuate le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modalità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ed i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dati da comunicare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telematicamente all’Amministrazione finanziaria.</a:t>
            </a:r>
          </a:p>
          <a:p>
            <a:pPr marL="0" indent="0" algn="ctr">
              <a:lnSpc>
                <a:spcPct val="120000"/>
              </a:lnSpc>
              <a:spcAft>
                <a:spcPts val="800"/>
              </a:spcAft>
              <a:buNone/>
            </a:pPr>
            <a:r>
              <a:rPr lang="it-IT" sz="1600" b="1" u="sng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N.B.: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 via transitoria, i citati programmi informatici saranno resi disponibili:                                                     -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per il 2024: entro il 15/06/2024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(in luogo del 1/04/2024)                                                                                - per il 2025: entro il 15/04/2025 (in luogo del 1/04/2025).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b) con Decreto del MEF saranno individuati:                                                                                                     </a:t>
            </a: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 metodologia “che valorizza, anche attraverso processi decisionali completamente automatizzati (...) le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informazioni già nella disponibilità dell’Amministrazione finanziaria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”                                                              </a:t>
            </a: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 periodi d’imposta per i quali tale metodologia è applicabile.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DF547C7-188A-4BCA-8941-07C1A006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20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riunioni ione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0E5580"/>
    </a:dk2>
    <a:lt2>
      <a:srgbClr val="EBEBEB"/>
    </a:lt2>
    <a:accent1>
      <a:srgbClr val="ACD433"/>
    </a:accent1>
    <a:accent2>
      <a:srgbClr val="E6C133"/>
    </a:accent2>
    <a:accent3>
      <a:srgbClr val="EF7A24"/>
    </a:accent3>
    <a:accent4>
      <a:srgbClr val="5AA0F5"/>
    </a:accent4>
    <a:accent5>
      <a:srgbClr val="75CEEC"/>
    </a:accent5>
    <a:accent6>
      <a:srgbClr val="65D6A0"/>
    </a:accent6>
    <a:hlink>
      <a:srgbClr val="C4E46E"/>
    </a:hlink>
    <a:folHlink>
      <a:srgbClr val="BDE0F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1862</TotalTime>
  <Words>5279</Words>
  <Application>Microsoft Office PowerPoint</Application>
  <PresentationFormat>Widescreen</PresentationFormat>
  <Paragraphs>438</Paragraphs>
  <Slides>39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39</vt:i4>
      </vt:variant>
    </vt:vector>
  </HeadingPairs>
  <TitlesOfParts>
    <vt:vector size="50" baseType="lpstr">
      <vt:lpstr>Arial</vt:lpstr>
      <vt:lpstr>Calibri</vt:lpstr>
      <vt:lpstr>Calibri Light</vt:lpstr>
      <vt:lpstr>Century Gothic</vt:lpstr>
      <vt:lpstr>Copperplate Gothic Bold</vt:lpstr>
      <vt:lpstr>Copperplate Gothic Light</vt:lpstr>
      <vt:lpstr>Verdana</vt:lpstr>
      <vt:lpstr>Wingdings</vt:lpstr>
      <vt:lpstr>Wingdings 3</vt:lpstr>
      <vt:lpstr>Sala riunioni ione</vt:lpstr>
      <vt:lpstr>Personalizza struttura</vt:lpstr>
      <vt:lpstr>IL CONCORDATO PREVENTIVO BIENNALE: -D.Lgs. n. 13 del 12/02/2024 (in G.U. n. 43 del 21/02/2023) </vt:lpstr>
      <vt:lpstr>  STUDIO BERTONI &amp; PARTNERS SLIDE A CURA DI: </vt:lpstr>
      <vt:lpstr>I SERVIZI DEL NOSTRO STUDIO PER IL PROFESSIONISTA:</vt:lpstr>
      <vt:lpstr>SINTESI</vt:lpstr>
      <vt:lpstr>ATTUAZIONE</vt:lpstr>
      <vt:lpstr>AMBITO DI APPLICAZIONE </vt:lpstr>
      <vt:lpstr>SOGGETTI ESCLUSI</vt:lpstr>
      <vt:lpstr>ASPETTI PROCEDURALI</vt:lpstr>
      <vt:lpstr>ASPETTI PROCEDURALI</vt:lpstr>
      <vt:lpstr>NOTA</vt:lpstr>
      <vt:lpstr>ASPETTI PROCEDURALI</vt:lpstr>
      <vt:lpstr>LE TEMPISTICHE</vt:lpstr>
      <vt:lpstr>MODIFICHE</vt:lpstr>
      <vt:lpstr>DURATA DEL CONCORDATO </vt:lpstr>
      <vt:lpstr>IL CONCORDATO PER I «SOGGETTI ISA»</vt:lpstr>
      <vt:lpstr>IL CONCORDATO PER I «SOGGETTI ISA»</vt:lpstr>
      <vt:lpstr>RIMOZIONE DELLA CAUSA OSTATIVA</vt:lpstr>
      <vt:lpstr>ULTERIORI SOGGETTI ESCLUSI (art. 11)</vt:lpstr>
      <vt:lpstr>EFFETTI DELL’ADESIONE ALLA PROPOSTA</vt:lpstr>
      <vt:lpstr>REDDITI EFFETTIVI</vt:lpstr>
      <vt:lpstr>REGIME “PREMIALE”</vt:lpstr>
      <vt:lpstr>REGIME “PREMIALE”</vt:lpstr>
      <vt:lpstr>CONSIDERAZIONE</vt:lpstr>
      <vt:lpstr>LISTE SELETTIVE</vt:lpstr>
      <vt:lpstr>EFFETTI CONTABILI</vt:lpstr>
      <vt:lpstr>REDDITI DI LAVORO AUTONOMO</vt:lpstr>
      <vt:lpstr>REDDITI D’IMPRESA</vt:lpstr>
      <vt:lpstr>ESEMPI</vt:lpstr>
      <vt:lpstr>IRAP</vt:lpstr>
      <vt:lpstr>CESSAZIONE DEL CONCORDATO BIENNALE</vt:lpstr>
      <vt:lpstr>CLAUSOLA DI SALVAGUARDIA</vt:lpstr>
      <vt:lpstr>DECADENZA DAL CONCORDATO BIENNALE</vt:lpstr>
      <vt:lpstr>REGOLARIZZAZIONI</vt:lpstr>
      <vt:lpstr>CONCORDATO BIENNALE PER I CONTRIBUENTI FORFETARI</vt:lpstr>
      <vt:lpstr>OSSERVAZIONI</vt:lpstr>
      <vt:lpstr>GLI ACCONTI</vt:lpstr>
      <vt:lpstr>DISPOSIZIONI DI COORDINAMENTO</vt:lpstr>
      <vt:lpstr>NOTE IMPORTANTI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FISCALITA’ DEL GIOVANE MEDICO</dc:title>
  <dc:creator>Studio</dc:creator>
  <cp:lastModifiedBy>Gianluca Bertoni</cp:lastModifiedBy>
  <cp:revision>191</cp:revision>
  <cp:lastPrinted>2022-12-03T14:33:23Z</cp:lastPrinted>
  <dcterms:created xsi:type="dcterms:W3CDTF">2018-06-08T15:16:15Z</dcterms:created>
  <dcterms:modified xsi:type="dcterms:W3CDTF">2024-03-07T10:44:45Z</dcterms:modified>
</cp:coreProperties>
</file>