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71" r:id="rId2"/>
  </p:sldMasterIdLst>
  <p:notesMasterIdLst>
    <p:notesMasterId r:id="rId35"/>
  </p:notesMasterIdLst>
  <p:handoutMasterIdLst>
    <p:handoutMasterId r:id="rId36"/>
  </p:handoutMasterIdLst>
  <p:sldIdLst>
    <p:sldId id="256" r:id="rId3"/>
    <p:sldId id="285" r:id="rId4"/>
    <p:sldId id="305" r:id="rId5"/>
    <p:sldId id="257" r:id="rId6"/>
    <p:sldId id="258" r:id="rId7"/>
    <p:sldId id="317" r:id="rId8"/>
    <p:sldId id="318" r:id="rId9"/>
    <p:sldId id="259" r:id="rId10"/>
    <p:sldId id="262" r:id="rId11"/>
    <p:sldId id="319" r:id="rId12"/>
    <p:sldId id="286" r:id="rId13"/>
    <p:sldId id="320" r:id="rId14"/>
    <p:sldId id="321" r:id="rId15"/>
    <p:sldId id="300" r:id="rId16"/>
    <p:sldId id="298" r:id="rId17"/>
    <p:sldId id="309" r:id="rId18"/>
    <p:sldId id="299" r:id="rId19"/>
    <p:sldId id="301" r:id="rId20"/>
    <p:sldId id="311" r:id="rId21"/>
    <p:sldId id="312" r:id="rId22"/>
    <p:sldId id="316" r:id="rId23"/>
    <p:sldId id="313" r:id="rId24"/>
    <p:sldId id="314" r:id="rId25"/>
    <p:sldId id="315" r:id="rId26"/>
    <p:sldId id="287" r:id="rId27"/>
    <p:sldId id="322" r:id="rId28"/>
    <p:sldId id="323" r:id="rId29"/>
    <p:sldId id="324" r:id="rId30"/>
    <p:sldId id="304" r:id="rId31"/>
    <p:sldId id="260" r:id="rId32"/>
    <p:sldId id="310" r:id="rId33"/>
    <p:sldId id="284" r:id="rId34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zione predefinita" id="{B356A00F-536C-4F13-B5BB-5A2C2612872D}">
          <p14:sldIdLst>
            <p14:sldId id="256"/>
            <p14:sldId id="285"/>
            <p14:sldId id="305"/>
          </p14:sldIdLst>
        </p14:section>
        <p14:section name="Sezione senza titolo" id="{55F8B62A-63AE-46CC-897F-7ECED99D5AF6}">
          <p14:sldIdLst>
            <p14:sldId id="257"/>
            <p14:sldId id="258"/>
            <p14:sldId id="317"/>
            <p14:sldId id="318"/>
            <p14:sldId id="259"/>
            <p14:sldId id="262"/>
            <p14:sldId id="319"/>
            <p14:sldId id="286"/>
            <p14:sldId id="320"/>
            <p14:sldId id="321"/>
            <p14:sldId id="300"/>
            <p14:sldId id="298"/>
            <p14:sldId id="309"/>
            <p14:sldId id="299"/>
            <p14:sldId id="301"/>
            <p14:sldId id="311"/>
            <p14:sldId id="312"/>
            <p14:sldId id="316"/>
            <p14:sldId id="313"/>
            <p14:sldId id="314"/>
            <p14:sldId id="315"/>
            <p14:sldId id="287"/>
            <p14:sldId id="322"/>
            <p14:sldId id="323"/>
            <p14:sldId id="324"/>
            <p14:sldId id="304"/>
            <p14:sldId id="260"/>
            <p14:sldId id="310"/>
            <p14:sldId id="284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81" d="100"/>
          <a:sy n="81" d="100"/>
        </p:scale>
        <p:origin x="-258" y="-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xmlns="" id="{C5B7D011-8CD1-49A3-AC89-964EC8D0E10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xmlns="" id="{48D914F0-2D5B-4803-BCF8-FDB1FD80A10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E0B179-33E4-4176-82E9-29BF79C49245}" type="datetimeFigureOut">
              <a:rPr lang="it-IT" smtClean="0"/>
              <a:t>18/10/2023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xmlns="" id="{533D1CB1-C8CA-4B65-A548-5E96D93E284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it-IT"/>
              <a:t>"la fiscalità del giovane medico"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xmlns="" id="{211ABC7A-93C8-46D3-B87A-8E942E62E97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E738EA-FDA4-4362-99C5-20869DF7DB7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990941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9968F2-77CE-4810-B38F-5F94750CCF8F}" type="datetimeFigureOut">
              <a:rPr lang="it-IT" smtClean="0"/>
              <a:t>18/10/2023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it-IT"/>
              <a:t>"la fiscalità del giovane medico"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48FCAC-EE54-464F-AEFA-85B8477831B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4627596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4E67143C-A13C-4357-9BAF-228CC72DB4D2}" type="datetime1">
              <a:rPr lang="en-US" smtClean="0"/>
              <a:t>10/18/2023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r>
              <a:rPr lang="en-US"/>
              <a:t>Dott. Bertoni Gian Luca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595DE-1940-4174-9B29-1F09376CBF24}" type="datetime1">
              <a:rPr lang="en-US" smtClean="0"/>
              <a:t>10/18/2023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Dott. Bertoni Gian Luca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6A506-FA14-4FFD-8DDE-7475FB2E36AF}" type="datetime1">
              <a:rPr lang="en-US" smtClean="0"/>
              <a:t>10/18/2023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Dott. Bertoni Gian Luca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FCEC1-2D8F-4065-8B7B-78DA95DA59B3}" type="datetime1">
              <a:rPr lang="en-US" smtClean="0"/>
              <a:t>10/18/2023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Dott. Bertoni Gian Luca</a:t>
            </a:r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7117A-A5CE-49E5-AB76-34EC68DC7524}" type="datetime1">
              <a:rPr lang="en-US" smtClean="0"/>
              <a:t>10/18/2023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Dott. Bertoni Gian Luca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DD236-C35A-47AF-B70C-8D90AE6D3185}" type="datetime1">
              <a:rPr lang="en-US" smtClean="0"/>
              <a:t>10/18/2023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Dott. Bertoni Gian Luca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EA302-EC3B-43D7-84AA-884E9611F527}" type="datetime1">
              <a:rPr lang="en-US" smtClean="0"/>
              <a:t>10/18/2023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Dott. Bertoni Gian Luca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11FD9-A399-4B81-AB99-7C1EA738EF67}" type="datetime1">
              <a:rPr lang="en-US" smtClean="0"/>
              <a:t>10/18/2023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Dott. Bertoni Gian Luca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B4679-8752-485F-A3FA-B1A5CBB7887A}" type="datetime1">
              <a:rPr lang="en-US" smtClean="0"/>
              <a:t>10/18/2023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Dott. Bertoni Gian Luca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877213E5-A58E-4C25-8286-EDF28F277C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xmlns="" id="{7151601E-5821-4163-BAE4-6651DDAA71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115C5AD9-1D9D-419B-B9CE-D0CBD1E54F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5B444-281F-4ADF-865A-2BAECB154955}" type="datetime1">
              <a:rPr lang="en-US" smtClean="0"/>
              <a:t>10/18/2023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044AAA4D-8E8C-474D-AC72-1A9BF0E1B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Dott. Bertoni Gian Luca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4499239C-CFA4-4E5C-A939-E2090BA9E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3475B-A55C-4D19-9050-56823EFBDF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17081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D3E6C2C1-9FA3-4EC5-B536-7EA5C4BC51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8D1AAC6E-00B2-4EAA-9D7E-4E00413E6D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43F74F62-785E-4CCE-93C0-5A460E7D9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4E74A-73C8-4C5D-B605-E6E316BBCF72}" type="datetime1">
              <a:rPr lang="en-US" smtClean="0"/>
              <a:t>10/18/2023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ADE9CD8C-2C78-4F0C-BF7B-36648B1B0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Dott. Bertoni Gian Luca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A464486E-4C4C-4B0A-8324-09D45109E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3475B-A55C-4D19-9050-56823EFBDF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2924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9E9D3-FF9D-41AD-AA30-F11F2B57E8B9}" type="datetime1">
              <a:rPr lang="en-US" smtClean="0"/>
              <a:t>10/18/2023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Dott. Bertoni Gian Luca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B205EA73-873D-4CA6-8CF8-E28808194E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xmlns="" id="{42532DB9-A686-43AD-BB89-F86794A3C1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8801E4B7-D1EE-4B09-82F1-3AD6C56283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35125-F9D0-4C0B-82FE-2323BE4E3FC8}" type="datetime1">
              <a:rPr lang="en-US" smtClean="0"/>
              <a:t>10/18/2023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EC335FE7-517F-4C1B-9303-11966A8F13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Dott. Bertoni Gian Luca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A029984B-49D6-443C-B720-89AD04F2B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3475B-A55C-4D19-9050-56823EFBDF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0698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4B841A78-59D8-49AF-BDCD-578C56E72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AEE2EA0F-A3A7-4455-BED1-F19D2FF99F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xmlns="" id="{3D262182-B989-447C-8CBE-DF3B75C498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xmlns="" id="{0B302EB7-B734-47F1-B6EE-313B0528F3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CAEF-F892-4E59-91AC-7A90801BEE17}" type="datetime1">
              <a:rPr lang="en-US" smtClean="0"/>
              <a:t>10/18/2023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xmlns="" id="{9B052E5A-029B-481D-90AD-FCF7202B70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Dott. Bertoni Gian Luca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xmlns="" id="{7D679D1B-47EF-4ABB-8F4E-68C132DCDE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3475B-A55C-4D19-9050-56823EFBDF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0393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E989314D-5E34-40B2-B21A-F429A977A6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xmlns="" id="{24EF20E9-7B91-477A-A561-9C147045DF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xmlns="" id="{1005DBF7-1961-433C-8355-E40CD91E06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xmlns="" id="{1AC650AC-5D63-4C78-B7F0-B1449E568C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xmlns="" id="{1D9D1F99-C769-4617-A3DD-7793567617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xmlns="" id="{A0FDD1B9-3838-4A34-AD09-900BFBFB6E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6931C-059B-44A0-8767-7701710B4B81}" type="datetime1">
              <a:rPr lang="en-US" smtClean="0"/>
              <a:t>10/18/2023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xmlns="" id="{706FD7AF-7E33-418B-B2F4-71E46138B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Dott. Bertoni Gian Luca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xmlns="" id="{92962911-78D7-45AB-814D-F3B7C3924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3475B-A55C-4D19-9050-56823EFBDF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967449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69D652DC-0743-4E96-99BF-1FDE89371F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xmlns="" id="{123390FA-F967-4339-9B8A-A1FABADD7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BCCC9-9A9C-495E-90BF-50F8C7D158BD}" type="datetime1">
              <a:rPr lang="en-US" smtClean="0"/>
              <a:t>10/18/2023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xmlns="" id="{7C199E66-D6D5-4F1F-B48C-33C1D397C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Dott. Bertoni Gian Luca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xmlns="" id="{9BFE2000-F20B-49D0-B8A6-8BDE28E0D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3475B-A55C-4D19-9050-56823EFBDF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148680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xmlns="" id="{88520506-46BA-4131-94B0-4480723077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4AFF9-EA23-4D74-A745-C4685BC6F6A0}" type="datetime1">
              <a:rPr lang="en-US" smtClean="0"/>
              <a:t>10/18/2023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xmlns="" id="{EFB936F8-6B4E-42EB-A198-E10F3B547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Dott. Bertoni Gian Luca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3EAFA283-FF0D-4C5F-91BF-2041610BA7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3475B-A55C-4D19-9050-56823EFBDF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219467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FE75E234-93DC-468C-9A83-D96AD93B60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CE964CB4-D60D-40DF-BA50-4570C7703C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xmlns="" id="{B31A9FFF-BEC2-48FC-B50E-843755A928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xmlns="" id="{CF60C16A-6D51-410E-8DD2-C6FE5264A8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40987-6B27-4113-A9F9-5320ED64892A}" type="datetime1">
              <a:rPr lang="en-US" smtClean="0"/>
              <a:t>10/18/2023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xmlns="" id="{E4044A3D-AAB2-4964-A384-339B9AD98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Dott. Bertoni Gian Luca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xmlns="" id="{6FBC69BE-65BC-4E10-9DEB-63FC9D1B4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3475B-A55C-4D19-9050-56823EFBDF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74322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0012835E-2F07-46CF-9A88-A2C7BD1AB1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xmlns="" id="{2E3E29A4-5CBB-42FA-B2AF-D0D7FFD645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xmlns="" id="{D969B650-ED7B-453C-AE65-0B891534D6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xmlns="" id="{DF755914-C030-4154-B667-88D772473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5D2F0-56B6-4542-9C4F-9A3766F9758B}" type="datetime1">
              <a:rPr lang="en-US" smtClean="0"/>
              <a:t>10/18/2023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xmlns="" id="{EFC50ACB-8CF6-4A96-B386-F925A9E33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Dott. Bertoni Gian Luca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xmlns="" id="{96AF7DAA-02DC-4708-AF61-03236340A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3475B-A55C-4D19-9050-56823EFBDF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63014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E158F33C-0C91-49B0-817D-CA1BC9BAD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xmlns="" id="{B5F67826-DA71-4A63-A4AC-266C0C9B91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7EADE7F2-5E5B-4D1A-B73B-27F50BF352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8D13B-4681-4755-87B7-8664DFBFB7D1}" type="datetime1">
              <a:rPr lang="en-US" smtClean="0"/>
              <a:t>10/18/2023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88EF8A00-AA65-45F9-AD04-36CCD38BAF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Dott. Bertoni Gian Luca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E4D8D5A0-15B0-4575-B229-ABAE0D473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3475B-A55C-4D19-9050-56823EFBDF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132877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xmlns="" id="{C8619102-5278-459C-82FA-22CF75B753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xmlns="" id="{76D00114-F1C1-4BEA-9DF4-1C059FA4DC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33EEB80F-10CF-4836-8DD9-E87A91E6D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D6C83-F348-4065-81AB-CF22F592FB06}" type="datetime1">
              <a:rPr lang="en-US" smtClean="0"/>
              <a:t>10/18/2023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18A1B2D9-244C-4415-9D32-75BC39361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Dott. Bertoni Gian Luca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35279073-4119-4BC4-A65A-63FE0149B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3475B-A55C-4D19-9050-56823EFBDF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0849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2BDE8-4054-4D27-AAD1-3CFB9D6B86D2}" type="datetime1">
              <a:rPr lang="en-US" smtClean="0"/>
              <a:t>10/18/2023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Dott. Bertoni Gian Luca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32631-F89E-4D77-86F2-9718551F70E6}" type="datetime1">
              <a:rPr lang="en-US" smtClean="0"/>
              <a:t>10/18/2023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Dott. Bertoni Gian Luca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F998F-A5A5-428C-82ED-148BD6DBCE33}" type="datetime1">
              <a:rPr lang="en-US" smtClean="0"/>
              <a:t>10/18/2023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Dott. Bertoni Gian Luca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5F37D-A6C6-46EA-8F2A-B8882110E342}" type="datetime1">
              <a:rPr lang="en-US" smtClean="0"/>
              <a:t>10/18/2023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Dott. Bertoni Gian Luca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E006A-864C-4668-9260-6D49BD78219D}" type="datetime1">
              <a:rPr lang="en-US" smtClean="0"/>
              <a:t>10/18/2023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Dott. Bertoni Gian Luca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4A309-B463-4714-83F7-96822B4E79FA}" type="datetime1">
              <a:rPr lang="en-US" smtClean="0"/>
              <a:t>10/18/2023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Dott. Bertoni Gian Luca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D239C-457A-43BE-B79A-026373E86E04}" type="datetime1">
              <a:rPr lang="en-US" smtClean="0"/>
              <a:t>10/18/2023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Dott. Bertoni Gian Luca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3617DD26-A0E1-40E6-9617-74B3BAFDBE03}" type="datetime1">
              <a:rPr lang="en-US" smtClean="0"/>
              <a:t>10/18/2023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/>
              <a:t>Dott. Bertoni Gian Luca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xmlns="" id="{DCEF362E-AD4D-42CA-86EB-B6F918E81C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xmlns="" id="{9A39CC37-5CFB-466E-8D53-ACE750B9DC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EF589589-7FAC-4B97-A9AC-E9A6FC4D27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3B0D6-3573-4D72-AA60-AF154424E5EB}" type="datetime1">
              <a:rPr lang="en-US" smtClean="0"/>
              <a:t>10/18/2023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D03D7D81-35FE-4CDB-9D4D-F441A69F03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Dott. Bertoni Gian Luca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D177D9D8-0338-45A6-BBF9-65846DB971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63475B-A55C-4D19-9050-56823EFBDF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05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640631F0-D5DE-4C91-85EB-7D596D5D95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652057"/>
            <a:ext cx="8825658" cy="3053107"/>
          </a:xfrm>
        </p:spPr>
        <p:txBody>
          <a:bodyPr/>
          <a:lstStyle/>
          <a:p>
            <a:pPr algn="ctr"/>
            <a:r>
              <a:rPr lang="it-IT" dirty="0"/>
              <a:t> LEGGE di bilancio 2023:</a:t>
            </a:r>
            <a:br>
              <a:rPr lang="it-IT" dirty="0"/>
            </a:br>
            <a:r>
              <a:rPr lang="it-IT" sz="3400" dirty="0"/>
              <a:t>- </a:t>
            </a:r>
            <a:r>
              <a:rPr lang="it-IT" sz="3400" dirty="0" err="1"/>
              <a:t>flat</a:t>
            </a:r>
            <a:r>
              <a:rPr lang="it-IT" sz="3400" dirty="0"/>
              <a:t> tax incrementale</a:t>
            </a:r>
            <a:br>
              <a:rPr lang="it-IT" sz="3400" dirty="0"/>
            </a:br>
            <a:r>
              <a:rPr lang="it-IT" sz="3400" dirty="0"/>
              <a:t>- «nuovo» regime forfettario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6AD6B651-ADD3-4A13-8D76-80BE42707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xmlns="" id="{0FAF2144-6EEA-41B1-AD53-419030FF4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Dott</a:t>
            </a:r>
            <a:r>
              <a:rPr lang="en-US" dirty="0"/>
              <a:t>. </a:t>
            </a:r>
            <a:r>
              <a:rPr lang="en-US" dirty="0" err="1"/>
              <a:t>Bertoni</a:t>
            </a:r>
            <a:r>
              <a:rPr lang="en-US" dirty="0"/>
              <a:t> Gian Luca</a:t>
            </a:r>
          </a:p>
        </p:txBody>
      </p:sp>
    </p:spTree>
    <p:extLst>
      <p:ext uri="{BB962C8B-B14F-4D97-AF65-F5344CB8AC3E}">
        <p14:creationId xmlns:p14="http://schemas.microsoft.com/office/powerpoint/2010/main" val="686295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AMBITO OGGETTIVO</a:t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 smtClean="0"/>
              <a:t>Il </a:t>
            </a:r>
            <a:r>
              <a:rPr lang="it-IT" dirty="0"/>
              <a:t>reddito sarà suddiviso in due </a:t>
            </a:r>
            <a:r>
              <a:rPr lang="it-IT" dirty="0" smtClean="0"/>
              <a:t>parti:</a:t>
            </a:r>
          </a:p>
          <a:p>
            <a:pPr marL="0" indent="0">
              <a:buNone/>
            </a:pPr>
            <a:endParaRPr lang="it-IT" dirty="0" smtClean="0"/>
          </a:p>
          <a:p>
            <a:r>
              <a:rPr lang="it-IT" dirty="0" smtClean="0"/>
              <a:t>La prima, fino a concorrenza del maggior reddito dell’ultimo triennio, sarà assoggettata alla tassazione IRPEF progressiva</a:t>
            </a:r>
          </a:p>
          <a:p>
            <a:r>
              <a:rPr lang="it-IT" dirty="0" smtClean="0"/>
              <a:t>La seconda parte INCREMENTALE sarà invece assoggettata a imposizione nella misura del 15% (importo massimo Euro 40.000) sulla differenza fra il reddito 2023 ed il maggior reddito dell’ultimo triennio decurtato di un importo pari al 5% di quest’ultimo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1051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ALTRE NOTE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591128" y="2677885"/>
            <a:ext cx="8761412" cy="38843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200" dirty="0"/>
              <a:t>In pratica, quindi, la minore aliquota troverà applicazione solo qualora l’incremento sia maggiore del 5% del reddito di confronto, vale a dire il più elevato del triennio precedente al 2023.</a:t>
            </a:r>
          </a:p>
          <a:p>
            <a:pPr marL="0" indent="0">
              <a:buNone/>
            </a:pPr>
            <a:r>
              <a:rPr lang="it-IT" sz="2200" dirty="0"/>
              <a:t>Non si prevedono limiti massimi di reddito, per cui il beneficio può essere applicato anche ai soggetti con redditi elevati, fermo restando il limite massimo di reddito agevolabile pari a 40.000 euro.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3310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Altre note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E’ necessario almeno una annualità intera</a:t>
            </a:r>
          </a:p>
          <a:p>
            <a:r>
              <a:rPr lang="it-IT" dirty="0" smtClean="0"/>
              <a:t>Il reddito del primo anno di apertura </a:t>
            </a:r>
            <a:r>
              <a:rPr lang="it-IT" dirty="0" err="1" smtClean="0"/>
              <a:t>p.iva</a:t>
            </a:r>
            <a:r>
              <a:rPr lang="it-IT" dirty="0" smtClean="0"/>
              <a:t> deve essere ragguagliato ad anno</a:t>
            </a:r>
          </a:p>
          <a:p>
            <a:r>
              <a:rPr lang="it-IT" dirty="0" smtClean="0"/>
              <a:t>In caso di perdita si considera valore zero</a:t>
            </a:r>
          </a:p>
          <a:p>
            <a:r>
              <a:rPr lang="it-IT" dirty="0" smtClean="0"/>
              <a:t>Va considerato anche se maturato in regime forfettario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93119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Altre note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 smtClean="0"/>
              <a:t>La </a:t>
            </a:r>
            <a:r>
              <a:rPr lang="it-IT" dirty="0" err="1" smtClean="0"/>
              <a:t>flat</a:t>
            </a:r>
            <a:r>
              <a:rPr lang="it-IT" dirty="0" smtClean="0"/>
              <a:t> </a:t>
            </a:r>
            <a:r>
              <a:rPr lang="it-IT" dirty="0" err="1" smtClean="0"/>
              <a:t>tax</a:t>
            </a:r>
            <a:r>
              <a:rPr lang="it-IT" dirty="0" smtClean="0"/>
              <a:t> incrementale:</a:t>
            </a:r>
          </a:p>
          <a:p>
            <a:pPr marL="0" indent="0">
              <a:buNone/>
            </a:pPr>
            <a:endParaRPr lang="it-IT" dirty="0" smtClean="0"/>
          </a:p>
          <a:p>
            <a:r>
              <a:rPr lang="it-IT" dirty="0" smtClean="0"/>
              <a:t>NON rileva ai fini </a:t>
            </a:r>
            <a:r>
              <a:rPr lang="it-IT" dirty="0" err="1" smtClean="0"/>
              <a:t>inps</a:t>
            </a:r>
            <a:r>
              <a:rPr lang="it-IT" dirty="0" smtClean="0"/>
              <a:t>/casse di previdenza</a:t>
            </a:r>
          </a:p>
          <a:p>
            <a:r>
              <a:rPr lang="it-IT" dirty="0" smtClean="0"/>
              <a:t>NON rileva per agevolazioni basate sul reddito</a:t>
            </a:r>
          </a:p>
          <a:p>
            <a:r>
              <a:rPr lang="it-IT" dirty="0" smtClean="0"/>
              <a:t>NON rileva per il conteggio degli acconti 2024</a:t>
            </a:r>
          </a:p>
          <a:p>
            <a:r>
              <a:rPr lang="it-IT" dirty="0" smtClean="0"/>
              <a:t>E’ un regime opzionale e valido solo per il 2023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11907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28DFC15C-CACC-4334-882A-CD6725C082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sz="3600" dirty="0">
                <a:solidFill>
                  <a:schemeClr val="bg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Esempio: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CC408D5D-E5D7-4BB5-88EA-9573A1D87C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2514" y="2603500"/>
            <a:ext cx="11199223" cy="3416300"/>
          </a:xfrm>
        </p:spPr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it-IT" sz="1600" dirty="0">
                <a:solidFill>
                  <a:srgbClr val="4E4E4E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U</a:t>
            </a:r>
            <a:r>
              <a:rPr lang="it-IT" sz="1600" dirty="0">
                <a:solidFill>
                  <a:srgbClr val="4E4E4E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n contribuente valuta la convenienza ad applicare la </a:t>
            </a:r>
            <a:r>
              <a:rPr lang="it-IT" sz="1600" dirty="0" err="1">
                <a:solidFill>
                  <a:srgbClr val="4E4E4E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Flat</a:t>
            </a:r>
            <a:r>
              <a:rPr lang="it-IT" sz="1600" dirty="0">
                <a:solidFill>
                  <a:srgbClr val="4E4E4E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tax incrementale in sede di dichiarazione dei redditi 2024.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it-IT" sz="1600" dirty="0">
                <a:solidFill>
                  <a:srgbClr val="4E4E4E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Il contribuente ha conseguito un </a:t>
            </a:r>
            <a:r>
              <a:rPr lang="it-IT" sz="1600" b="1" dirty="0">
                <a:solidFill>
                  <a:srgbClr val="4E4E4E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reddito di lavoro autonomo </a:t>
            </a:r>
            <a:r>
              <a:rPr lang="it-IT" sz="1600" dirty="0">
                <a:solidFill>
                  <a:srgbClr val="4E4E4E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(nulla cambia se si tratta di redditi d’impresa) </a:t>
            </a:r>
            <a:r>
              <a:rPr lang="it-IT" sz="1600" b="1" dirty="0">
                <a:solidFill>
                  <a:srgbClr val="4E4E4E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nel 2023 di €. 100.000</a:t>
            </a:r>
            <a:r>
              <a:rPr lang="it-IT" sz="1600" b="1" dirty="0">
                <a:solidFill>
                  <a:srgbClr val="4E4E4E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:</a:t>
            </a:r>
            <a:r>
              <a:rPr lang="it-IT" sz="1600" dirty="0">
                <a:solidFill>
                  <a:srgbClr val="4E4E4E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it-IT" sz="1600" u="sng" dirty="0">
                <a:solidFill>
                  <a:srgbClr val="4E4E4E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in via ordinaria avrebbe un'Irpef lorda di €. 35.900</a:t>
            </a:r>
            <a:r>
              <a:rPr lang="it-IT" sz="1600" dirty="0">
                <a:solidFill>
                  <a:srgbClr val="4E4E4E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it-IT" sz="1600" dirty="0">
              <a:solidFill>
                <a:srgbClr val="4E4E4E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it-IT" sz="1600" dirty="0">
                <a:solidFill>
                  <a:srgbClr val="4E4E4E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Si ponga, ora, che negli anni precedenti abbia ottenuto i seguenti redditi d’impresa:</a:t>
            </a:r>
            <a:endParaRPr lang="it-I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7DF547C7-188A-4BCA-8941-07C1A00609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05202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9D9A1ACC-DF13-40C8-B1E8-165995A258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CASO 1)</a:t>
            </a:r>
          </a:p>
        </p:txBody>
      </p:sp>
      <p:graphicFrame>
        <p:nvGraphicFramePr>
          <p:cNvPr id="5" name="Tabella 5">
            <a:extLst>
              <a:ext uri="{FF2B5EF4-FFF2-40B4-BE49-F238E27FC236}">
                <a16:creationId xmlns:a16="http://schemas.microsoft.com/office/drawing/2014/main" xmlns="" id="{A67A6C11-B278-BBAB-8671-2F8D67C4591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1107417"/>
              </p:ext>
            </p:extLst>
          </p:nvPr>
        </p:nvGraphicFramePr>
        <p:xfrm>
          <a:off x="1155700" y="2432482"/>
          <a:ext cx="8761412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80706">
                  <a:extLst>
                    <a:ext uri="{9D8B030D-6E8A-4147-A177-3AD203B41FA5}">
                      <a16:colId xmlns:a16="http://schemas.microsoft.com/office/drawing/2014/main" xmlns="" val="140926691"/>
                    </a:ext>
                  </a:extLst>
                </a:gridCol>
                <a:gridCol w="4380706">
                  <a:extLst>
                    <a:ext uri="{9D8B030D-6E8A-4147-A177-3AD203B41FA5}">
                      <a16:colId xmlns:a16="http://schemas.microsoft.com/office/drawing/2014/main" xmlns="" val="3140327421"/>
                    </a:ext>
                  </a:extLst>
                </a:gridCol>
              </a:tblGrid>
              <a:tr h="213064">
                <a:tc>
                  <a:txBody>
                    <a:bodyPr/>
                    <a:lstStyle/>
                    <a:p>
                      <a:r>
                        <a:rPr lang="it-IT" dirty="0"/>
                        <a:t>Periodo d'imposta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Reddito di riferimento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14361798"/>
                  </a:ext>
                </a:extLst>
              </a:tr>
              <a:tr h="692458">
                <a:tc>
                  <a:txBody>
                    <a:bodyPr/>
                    <a:lstStyle/>
                    <a:p>
                      <a:r>
                        <a:rPr lang="it-IT" dirty="0"/>
                        <a:t>2022</a:t>
                      </a:r>
                    </a:p>
                    <a:p>
                      <a:r>
                        <a:rPr lang="it-IT" dirty="0"/>
                        <a:t>2021</a:t>
                      </a:r>
                    </a:p>
                    <a:p>
                      <a:r>
                        <a:rPr lang="it-IT" dirty="0"/>
                        <a:t>2020</a:t>
                      </a:r>
                    </a:p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dirty="0"/>
                        <a:t>80.000</a:t>
                      </a:r>
                      <a:r>
                        <a:rPr lang="it-IT" dirty="0"/>
                        <a:t> euro</a:t>
                      </a:r>
                    </a:p>
                    <a:p>
                      <a:r>
                        <a:rPr lang="it-IT" dirty="0"/>
                        <a:t>60.000 euro</a:t>
                      </a:r>
                    </a:p>
                    <a:p>
                      <a:r>
                        <a:rPr lang="it-IT" dirty="0"/>
                        <a:t>50.000 euro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83851206"/>
                  </a:ext>
                </a:extLst>
              </a:tr>
              <a:tr h="213064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25217518"/>
                  </a:ext>
                </a:extLst>
              </a:tr>
              <a:tr h="213064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47006314"/>
                  </a:ext>
                </a:extLst>
              </a:tr>
            </a:tbl>
          </a:graphicData>
        </a:graphic>
      </p:graphicFrame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04F86F70-EF76-4599-8692-E5D30EB0D8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75636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310C5BD2-0D5C-2738-E91C-5172A57BFB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0012" y="665825"/>
            <a:ext cx="9303797" cy="767687"/>
          </a:xfrm>
        </p:spPr>
        <p:txBody>
          <a:bodyPr/>
          <a:lstStyle/>
          <a:p>
            <a:pPr algn="ctr"/>
            <a:r>
              <a:rPr lang="it-IT" sz="2400" dirty="0"/>
              <a:t>CONTEGGI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1F286592-7A15-E789-2526-EF18FCE6F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Segnaposto contenuto 4">
            <a:extLst>
              <a:ext uri="{FF2B5EF4-FFF2-40B4-BE49-F238E27FC236}">
                <a16:creationId xmlns:a16="http://schemas.microsoft.com/office/drawing/2014/main" xmlns="" id="{A95B33EB-17D3-3A1C-ED5C-F324368667A6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35006" y="2603500"/>
            <a:ext cx="10999433" cy="43345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it-IT" sz="1800" dirty="0"/>
              <a:t>Al fine di determinare la base imponibile agevolata, su cui applicare l'aliquota del 15%, si calcola, in primo luogo, la differenza tra:</a:t>
            </a:r>
            <a:br>
              <a:rPr lang="it-IT" sz="1800" dirty="0"/>
            </a:br>
            <a:r>
              <a:rPr lang="it-IT" sz="1800" dirty="0"/>
              <a:t>- </a:t>
            </a:r>
            <a:r>
              <a:rPr lang="it-IT" dirty="0"/>
              <a:t>il </a:t>
            </a:r>
            <a:r>
              <a:rPr lang="it-IT" b="1" dirty="0"/>
              <a:t>reddito conseguito nel 2023 pari a 100.000</a:t>
            </a:r>
          </a:p>
          <a:p>
            <a:pPr marL="0" indent="0">
              <a:buNone/>
            </a:pPr>
            <a:r>
              <a:rPr lang="it-IT" dirty="0"/>
              <a:t>- e il </a:t>
            </a:r>
            <a:r>
              <a:rPr lang="it-IT" b="1" dirty="0"/>
              <a:t>reddito più elevato del triennio 2020-2022</a:t>
            </a:r>
            <a:r>
              <a:rPr lang="it-IT" dirty="0"/>
              <a:t>, che nell'esempio, corrisponde a quello conseguito </a:t>
            </a:r>
            <a:r>
              <a:rPr lang="it-IT" b="1" dirty="0"/>
              <a:t>nel 2022, pari a 80.000 euro</a:t>
            </a:r>
            <a:r>
              <a:rPr lang="it-IT" dirty="0"/>
              <a:t>.</a:t>
            </a:r>
          </a:p>
          <a:p>
            <a:pPr marL="0" indent="0">
              <a:buNone/>
            </a:pPr>
            <a:r>
              <a:rPr lang="it-IT" dirty="0"/>
              <a:t>Avremo quindi una differenza pari a </a:t>
            </a:r>
            <a:r>
              <a:rPr lang="it-IT" b="1" dirty="0"/>
              <a:t>(100.000 - 80.000) = 20.000 euro</a:t>
            </a:r>
          </a:p>
          <a:p>
            <a:pPr marL="0" indent="0">
              <a:buNone/>
            </a:pPr>
            <a:r>
              <a:rPr lang="it-IT" dirty="0"/>
              <a:t>Dal tenore della norma, per determinare la base imponibile, </a:t>
            </a:r>
            <a:r>
              <a:rPr lang="it-IT" b="1" dirty="0"/>
              <a:t>si dovrà decurtare dalla differenza, il 5% dell’importo del reddito più elevato registrato nel triennio, ovvero a €. 4.000 (80.000 * 5%).</a:t>
            </a:r>
          </a:p>
          <a:p>
            <a:pPr marL="0" indent="0">
              <a:buNone/>
            </a:pPr>
            <a:r>
              <a:rPr lang="it-IT" dirty="0"/>
              <a:t>Otterremo una </a:t>
            </a:r>
            <a:r>
              <a:rPr lang="it-IT" b="1" dirty="0"/>
              <a:t>base imponibile pari a €. 16.000 (20.000 - 4.000), sulla quale dovrà essere applicata l'aliquota del 15%.</a:t>
            </a:r>
          </a:p>
          <a:p>
            <a:pPr marL="0" indent="0">
              <a:buNone/>
            </a:pPr>
            <a:r>
              <a:rPr lang="it-IT" dirty="0"/>
              <a:t>A questa </a:t>
            </a:r>
            <a:r>
              <a:rPr lang="it-IT" b="1" dirty="0"/>
              <a:t>si dovrà aggiungere l'imposta lorda calcolata per scaglioni</a:t>
            </a:r>
            <a:r>
              <a:rPr lang="it-IT" dirty="0"/>
              <a:t>, sulla differenza tra reddito conseguito nel 2023 e base imponibile sulla quale è stata applicata la </a:t>
            </a:r>
            <a:r>
              <a:rPr lang="it-IT" dirty="0" err="1"/>
              <a:t>flat</a:t>
            </a:r>
            <a:r>
              <a:rPr lang="it-IT" dirty="0"/>
              <a:t> tax incrementale, pari a €. 84.000, </a:t>
            </a:r>
            <a:r>
              <a:rPr lang="it-IT" b="1" dirty="0"/>
              <a:t>cui corrisponde un'</a:t>
            </a:r>
            <a:r>
              <a:rPr lang="it-IT" b="1" dirty="0" err="1"/>
              <a:t>irpef</a:t>
            </a:r>
            <a:r>
              <a:rPr lang="it-IT" b="1" dirty="0"/>
              <a:t> lorda di €. 29.020, per un totale imposte di €. 31.420</a:t>
            </a:r>
            <a:r>
              <a:rPr lang="it-IT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229491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A4570977-E1BD-4185-BB32-650B7F9B7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783" y="973668"/>
            <a:ext cx="9060201" cy="706964"/>
          </a:xfrm>
        </p:spPr>
        <p:txBody>
          <a:bodyPr/>
          <a:lstStyle/>
          <a:p>
            <a:pPr algn="ctr"/>
            <a:r>
              <a:rPr lang="it-IT" dirty="0"/>
              <a:t>CASO 2)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E7F83AFC-74C5-46F9-8F28-504FE2C62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 dirty="0"/>
          </a:p>
        </p:txBody>
      </p:sp>
      <p:graphicFrame>
        <p:nvGraphicFramePr>
          <p:cNvPr id="5" name="Tabella 5">
            <a:extLst>
              <a:ext uri="{FF2B5EF4-FFF2-40B4-BE49-F238E27FC236}">
                <a16:creationId xmlns:a16="http://schemas.microsoft.com/office/drawing/2014/main" xmlns="" id="{7E9F6CB1-267B-1D10-B573-AE7DDCB65E1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5936391"/>
              </p:ext>
            </p:extLst>
          </p:nvPr>
        </p:nvGraphicFramePr>
        <p:xfrm>
          <a:off x="1155700" y="2432482"/>
          <a:ext cx="8761412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80706">
                  <a:extLst>
                    <a:ext uri="{9D8B030D-6E8A-4147-A177-3AD203B41FA5}">
                      <a16:colId xmlns:a16="http://schemas.microsoft.com/office/drawing/2014/main" xmlns="" val="140926691"/>
                    </a:ext>
                  </a:extLst>
                </a:gridCol>
                <a:gridCol w="4380706">
                  <a:extLst>
                    <a:ext uri="{9D8B030D-6E8A-4147-A177-3AD203B41FA5}">
                      <a16:colId xmlns:a16="http://schemas.microsoft.com/office/drawing/2014/main" xmlns="" val="3140327421"/>
                    </a:ext>
                  </a:extLst>
                </a:gridCol>
              </a:tblGrid>
              <a:tr h="213064">
                <a:tc>
                  <a:txBody>
                    <a:bodyPr/>
                    <a:lstStyle/>
                    <a:p>
                      <a:r>
                        <a:rPr lang="it-IT" dirty="0"/>
                        <a:t>Periodo d'imposta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Reddito di riferimento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14361798"/>
                  </a:ext>
                </a:extLst>
              </a:tr>
              <a:tr h="692458">
                <a:tc>
                  <a:txBody>
                    <a:bodyPr/>
                    <a:lstStyle/>
                    <a:p>
                      <a:r>
                        <a:rPr lang="it-IT" dirty="0"/>
                        <a:t>2022</a:t>
                      </a:r>
                    </a:p>
                    <a:p>
                      <a:r>
                        <a:rPr lang="it-IT" dirty="0"/>
                        <a:t>2021</a:t>
                      </a:r>
                    </a:p>
                    <a:p>
                      <a:r>
                        <a:rPr lang="it-IT" dirty="0"/>
                        <a:t>2020</a:t>
                      </a:r>
                    </a:p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dirty="0"/>
                        <a:t>60.000</a:t>
                      </a:r>
                      <a:r>
                        <a:rPr lang="it-IT" dirty="0"/>
                        <a:t> euro</a:t>
                      </a:r>
                    </a:p>
                    <a:p>
                      <a:r>
                        <a:rPr lang="it-IT" dirty="0"/>
                        <a:t>60.000 euro</a:t>
                      </a:r>
                    </a:p>
                    <a:p>
                      <a:r>
                        <a:rPr lang="it-IT" dirty="0"/>
                        <a:t>50.000 euro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83851206"/>
                  </a:ext>
                </a:extLst>
              </a:tr>
              <a:tr h="213064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25217518"/>
                  </a:ext>
                </a:extLst>
              </a:tr>
              <a:tr h="213064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470063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61131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351621D9-E103-40E7-B3A4-90A57DA606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3" y="973668"/>
            <a:ext cx="9295333" cy="706964"/>
          </a:xfrm>
        </p:spPr>
        <p:txBody>
          <a:bodyPr/>
          <a:lstStyle/>
          <a:p>
            <a:pPr algn="ctr"/>
            <a:r>
              <a:rPr lang="it-IT" sz="2400" dirty="0"/>
              <a:t>CONTEGGI</a:t>
            </a:r>
            <a:endParaRPr lang="it-IT" sz="2400" b="1" dirty="0"/>
          </a:p>
        </p:txBody>
      </p:sp>
      <p:graphicFrame>
        <p:nvGraphicFramePr>
          <p:cNvPr id="5" name="Tabella 5">
            <a:extLst>
              <a:ext uri="{FF2B5EF4-FFF2-40B4-BE49-F238E27FC236}">
                <a16:creationId xmlns:a16="http://schemas.microsoft.com/office/drawing/2014/main" xmlns="" id="{2009CF0F-545E-8A23-6A60-34CAF503805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5731970"/>
              </p:ext>
            </p:extLst>
          </p:nvPr>
        </p:nvGraphicFramePr>
        <p:xfrm>
          <a:off x="1155700" y="2603500"/>
          <a:ext cx="8761410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1630">
                  <a:extLst>
                    <a:ext uri="{9D8B030D-6E8A-4147-A177-3AD203B41FA5}">
                      <a16:colId xmlns:a16="http://schemas.microsoft.com/office/drawing/2014/main" xmlns="" val="2345061899"/>
                    </a:ext>
                  </a:extLst>
                </a:gridCol>
                <a:gridCol w="1251630">
                  <a:extLst>
                    <a:ext uri="{9D8B030D-6E8A-4147-A177-3AD203B41FA5}">
                      <a16:colId xmlns:a16="http://schemas.microsoft.com/office/drawing/2014/main" xmlns="" val="1432834980"/>
                    </a:ext>
                  </a:extLst>
                </a:gridCol>
                <a:gridCol w="1251630">
                  <a:extLst>
                    <a:ext uri="{9D8B030D-6E8A-4147-A177-3AD203B41FA5}">
                      <a16:colId xmlns:a16="http://schemas.microsoft.com/office/drawing/2014/main" xmlns="" val="2583449394"/>
                    </a:ext>
                  </a:extLst>
                </a:gridCol>
                <a:gridCol w="1251630">
                  <a:extLst>
                    <a:ext uri="{9D8B030D-6E8A-4147-A177-3AD203B41FA5}">
                      <a16:colId xmlns:a16="http://schemas.microsoft.com/office/drawing/2014/main" xmlns="" val="3460380999"/>
                    </a:ext>
                  </a:extLst>
                </a:gridCol>
                <a:gridCol w="1251630">
                  <a:extLst>
                    <a:ext uri="{9D8B030D-6E8A-4147-A177-3AD203B41FA5}">
                      <a16:colId xmlns:a16="http://schemas.microsoft.com/office/drawing/2014/main" xmlns="" val="1982076581"/>
                    </a:ext>
                  </a:extLst>
                </a:gridCol>
                <a:gridCol w="1251630">
                  <a:extLst>
                    <a:ext uri="{9D8B030D-6E8A-4147-A177-3AD203B41FA5}">
                      <a16:colId xmlns:a16="http://schemas.microsoft.com/office/drawing/2014/main" xmlns="" val="1786060441"/>
                    </a:ext>
                  </a:extLst>
                </a:gridCol>
                <a:gridCol w="1251630">
                  <a:extLst>
                    <a:ext uri="{9D8B030D-6E8A-4147-A177-3AD203B41FA5}">
                      <a16:colId xmlns:a16="http://schemas.microsoft.com/office/drawing/2014/main" xmlns="" val="31699291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DIFF. LORDA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ABBATT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DIFF NETTA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IMP SOST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REDD IRPEF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IRPEF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IMPOSTE TOT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744343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100.000-60.000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5%X60.000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15%X37.000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100.000-37.000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(a scaglioni)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err="1"/>
                        <a:t>Imp</a:t>
                      </a:r>
                      <a:r>
                        <a:rPr lang="it-IT" dirty="0"/>
                        <a:t>. </a:t>
                      </a:r>
                      <a:r>
                        <a:rPr lang="it-IT" dirty="0" err="1"/>
                        <a:t>Sost</a:t>
                      </a:r>
                      <a:r>
                        <a:rPr lang="it-IT" dirty="0"/>
                        <a:t> + </a:t>
                      </a:r>
                      <a:r>
                        <a:rPr lang="it-IT" dirty="0" err="1"/>
                        <a:t>irpef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89694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40.000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3.000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37.000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5.500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63.000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19-990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25.540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86141670"/>
                  </a:ext>
                </a:extLst>
              </a:tr>
            </a:tbl>
          </a:graphicData>
        </a:graphic>
      </p:graphicFrame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10E43DA7-2BDB-46A1-9E67-BB4FD0AA8A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xmlns="" id="{DDB4D1F7-9752-8118-BB27-93AE626F0552}"/>
              </a:ext>
            </a:extLst>
          </p:cNvPr>
          <p:cNvSpPr txBox="1"/>
          <p:nvPr/>
        </p:nvSpPr>
        <p:spPr>
          <a:xfrm>
            <a:off x="1154954" y="5006085"/>
            <a:ext cx="90011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b="1" dirty="0"/>
              <a:t>Il vantaggio è aumentato da €. 4.480 del caso 1) ad €. 10.360 nel caso 2). </a:t>
            </a:r>
            <a:r>
              <a:rPr lang="it-IT" i="1" u="sng" dirty="0"/>
              <a:t>Quest'ultimo è il vantaggio massimo, posto che la differenza</a:t>
            </a:r>
          </a:p>
          <a:p>
            <a:r>
              <a:rPr lang="it-IT" i="1" u="sng" dirty="0"/>
              <a:t>lorda ha raggiunto il limite di €. 40.000</a:t>
            </a:r>
            <a:r>
              <a:rPr lang="it-IT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026210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3C57A6F5-215B-26C5-60C1-2465ACAA14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Altri </a:t>
            </a:r>
            <a:r>
              <a:rPr lang="it-IT" dirty="0" smtClean="0"/>
              <a:t>esempi: nr. 1</a:t>
            </a:r>
            <a:endParaRPr lang="it-IT" dirty="0"/>
          </a:p>
        </p:txBody>
      </p:sp>
      <p:graphicFrame>
        <p:nvGraphicFramePr>
          <p:cNvPr id="5" name="Tabella 5">
            <a:extLst>
              <a:ext uri="{FF2B5EF4-FFF2-40B4-BE49-F238E27FC236}">
                <a16:creationId xmlns:a16="http://schemas.microsoft.com/office/drawing/2014/main" xmlns="" id="{3C43A876-DCEA-DAAF-2B2A-978FA90B664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7019018"/>
              </p:ext>
            </p:extLst>
          </p:nvPr>
        </p:nvGraphicFramePr>
        <p:xfrm>
          <a:off x="1155700" y="2603500"/>
          <a:ext cx="8761413" cy="3581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61413">
                  <a:extLst>
                    <a:ext uri="{9D8B030D-6E8A-4147-A177-3AD203B41FA5}">
                      <a16:colId xmlns:a16="http://schemas.microsoft.com/office/drawing/2014/main" xmlns="" val="214728977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I redditi percepiti nel triennio precedente sono pari a</a:t>
                      </a:r>
                    </a:p>
                    <a:p>
                      <a:pPr algn="ctr"/>
                      <a:r>
                        <a:rPr lang="it-IT" dirty="0"/>
                        <a:t>            ANNO 2020          ANNO 2021        ANNO 2022</a:t>
                      </a:r>
                    </a:p>
                    <a:p>
                      <a:pPr algn="ctr"/>
                      <a:r>
                        <a:rPr lang="it-IT" dirty="0"/>
                        <a:t>               € 8.000                  € 12.000              € 18.000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475173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Il reddito conseguito nel 2023 è pari a € 28.000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755742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L’incremento è pari a: € 10.000 (28.000 – 18.000)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624863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Decurtazione 5%: € 900 (18.000 x 5 %)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189033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err="1"/>
                        <a:t>Flat</a:t>
                      </a:r>
                      <a:r>
                        <a:rPr lang="it-IT" dirty="0"/>
                        <a:t> tax incrementale: € 1.365 (9.100 (10.000 – 900) x 15%</a:t>
                      </a:r>
                    </a:p>
                    <a:p>
                      <a:r>
                        <a:rPr lang="it-IT" dirty="0"/>
                        <a:t>+</a:t>
                      </a:r>
                      <a:r>
                        <a:rPr lang="it-IT" dirty="0" err="1"/>
                        <a:t>irpef</a:t>
                      </a:r>
                      <a:r>
                        <a:rPr lang="it-IT" dirty="0"/>
                        <a:t>: € 3.709 (su 18.900 (18.000+900)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79079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Irpef + </a:t>
                      </a:r>
                      <a:r>
                        <a:rPr lang="it-IT" dirty="0" err="1"/>
                        <a:t>flat</a:t>
                      </a:r>
                      <a:r>
                        <a:rPr lang="it-IT" dirty="0"/>
                        <a:t> tax: € 5.074 ( 1.365 + 3.709)</a:t>
                      </a:r>
                    </a:p>
                    <a:p>
                      <a:r>
                        <a:rPr lang="it-IT" dirty="0"/>
                        <a:t>Irpef senza </a:t>
                      </a:r>
                      <a:r>
                        <a:rPr lang="it-IT" dirty="0" err="1"/>
                        <a:t>flat</a:t>
                      </a:r>
                      <a:r>
                        <a:rPr lang="it-IT" dirty="0"/>
                        <a:t> tax su € 28.000: € 6.366</a:t>
                      </a:r>
                    </a:p>
                    <a:p>
                      <a:r>
                        <a:rPr lang="it-IT" dirty="0"/>
                        <a:t>Differenza € 1.292 (+ minori addizionali sulla base imponibile </a:t>
                      </a:r>
                      <a:r>
                        <a:rPr lang="it-IT" dirty="0" err="1"/>
                        <a:t>flat</a:t>
                      </a:r>
                      <a:r>
                        <a:rPr lang="it-IT" dirty="0"/>
                        <a:t> tax)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42273198"/>
                  </a:ext>
                </a:extLst>
              </a:tr>
            </a:tbl>
          </a:graphicData>
        </a:graphic>
      </p:graphicFrame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3FA7146A-AC5A-3ACF-038D-CBA809D83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316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76C2A083-D999-4019-AED2-820DC0EB5B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1180" y="3098800"/>
            <a:ext cx="8761412" cy="3416300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it-IT" sz="3600" dirty="0">
                <a:solidFill>
                  <a:srgbClr val="999999"/>
                </a:solidFill>
                <a:latin typeface="Copperplate Gothic Light"/>
                <a:ea typeface="Times New Roman"/>
              </a:rPr>
              <a:t>GIAN LUCA BERTONI </a:t>
            </a:r>
            <a:endParaRPr lang="it-IT" dirty="0"/>
          </a:p>
          <a:p>
            <a:pPr marL="0" indent="0" algn="ctr">
              <a:lnSpc>
                <a:spcPct val="100000"/>
              </a:lnSpc>
              <a:buNone/>
            </a:pPr>
            <a:r>
              <a:rPr lang="it-IT" sz="2000" dirty="0">
                <a:solidFill>
                  <a:srgbClr val="999999"/>
                </a:solidFill>
                <a:latin typeface="Copperplate Gothic Light"/>
                <a:ea typeface="Times New Roman"/>
              </a:rPr>
              <a:t>Dottore Commercialista   Revisore Contabile</a:t>
            </a:r>
            <a:r>
              <a:rPr lang="it-IT" sz="2000" dirty="0">
                <a:solidFill>
                  <a:srgbClr val="000000"/>
                </a:solidFill>
                <a:latin typeface="Calibri"/>
                <a:ea typeface="Times New Roman"/>
              </a:rPr>
              <a:t> </a:t>
            </a:r>
            <a:endParaRPr lang="it-IT" dirty="0"/>
          </a:p>
          <a:p>
            <a:pPr algn="just">
              <a:lnSpc>
                <a:spcPct val="100000"/>
              </a:lnSpc>
            </a:pPr>
            <a:endParaRPr lang="it-IT" dirty="0"/>
          </a:p>
          <a:p>
            <a:pPr algn="just">
              <a:lnSpc>
                <a:spcPct val="100000"/>
              </a:lnSpc>
            </a:pPr>
            <a:r>
              <a:rPr lang="it-IT" dirty="0">
                <a:solidFill>
                  <a:srgbClr val="000000"/>
                </a:solidFill>
                <a:latin typeface="Calibri"/>
                <a:ea typeface="Times New Roman"/>
              </a:rPr>
              <a:t>Lo studio opera attraverso la società BCG </a:t>
            </a:r>
            <a:r>
              <a:rPr lang="it-IT" dirty="0" err="1">
                <a:solidFill>
                  <a:srgbClr val="000000"/>
                </a:solidFill>
                <a:latin typeface="Calibri"/>
                <a:ea typeface="Times New Roman"/>
              </a:rPr>
              <a:t>Srls</a:t>
            </a:r>
            <a:r>
              <a:rPr lang="it-IT" dirty="0">
                <a:solidFill>
                  <a:srgbClr val="000000"/>
                </a:solidFill>
                <a:latin typeface="Calibri"/>
                <a:ea typeface="Times New Roman"/>
              </a:rPr>
              <a:t> al cui interno sono presenti: nr. 4 dottori commercialisti (con differenti specializzazioni); nr. 2 legali (civile/penale; contrattualistica); nr. 1 consulente del lavoro. </a:t>
            </a:r>
            <a:endParaRPr lang="it-IT" dirty="0"/>
          </a:p>
          <a:p>
            <a:pPr algn="just">
              <a:lnSpc>
                <a:spcPct val="100000"/>
              </a:lnSpc>
            </a:pPr>
            <a:r>
              <a:rPr lang="it-IT" dirty="0">
                <a:solidFill>
                  <a:srgbClr val="000000"/>
                </a:solidFill>
                <a:latin typeface="Calibri"/>
                <a:ea typeface="Times New Roman"/>
              </a:rPr>
              <a:t>L’elevata specializzazione tecnica e la simultanea presenza di differenti professionisti nella medesima struttura permette al cliente di </a:t>
            </a:r>
            <a:r>
              <a:rPr lang="it-IT" b="1" dirty="0">
                <a:solidFill>
                  <a:srgbClr val="000000"/>
                </a:solidFill>
                <a:latin typeface="Calibri"/>
                <a:ea typeface="Times New Roman"/>
              </a:rPr>
              <a:t>essere seguito in modo altamente qualificato</a:t>
            </a:r>
            <a:r>
              <a:rPr lang="it-IT" dirty="0">
                <a:solidFill>
                  <a:srgbClr val="000000"/>
                </a:solidFill>
                <a:latin typeface="Calibri"/>
                <a:ea typeface="Times New Roman"/>
              </a:rPr>
              <a:t>, con </a:t>
            </a:r>
            <a:r>
              <a:rPr lang="it-IT" b="1" dirty="0">
                <a:solidFill>
                  <a:srgbClr val="000000"/>
                </a:solidFill>
                <a:latin typeface="Calibri"/>
                <a:ea typeface="Times New Roman"/>
              </a:rPr>
              <a:t>tempi di risposta celeri </a:t>
            </a:r>
            <a:r>
              <a:rPr lang="it-IT" dirty="0">
                <a:solidFill>
                  <a:srgbClr val="000000"/>
                </a:solidFill>
                <a:latin typeface="Calibri"/>
                <a:ea typeface="Times New Roman"/>
              </a:rPr>
              <a:t>ed a </a:t>
            </a:r>
            <a:r>
              <a:rPr lang="it-IT" b="1" dirty="0">
                <a:solidFill>
                  <a:srgbClr val="000000"/>
                </a:solidFill>
                <a:latin typeface="Calibri"/>
                <a:ea typeface="Times New Roman"/>
              </a:rPr>
              <a:t>costi</a:t>
            </a:r>
            <a:r>
              <a:rPr lang="it-IT" dirty="0">
                <a:solidFill>
                  <a:srgbClr val="000000"/>
                </a:solidFill>
                <a:latin typeface="Calibri"/>
                <a:ea typeface="Times New Roman"/>
              </a:rPr>
              <a:t> particolarmente competitivi, generalmente di circa il </a:t>
            </a:r>
            <a:r>
              <a:rPr lang="it-IT" b="1" dirty="0">
                <a:solidFill>
                  <a:srgbClr val="000000"/>
                </a:solidFill>
                <a:latin typeface="Calibri"/>
                <a:ea typeface="Times New Roman"/>
              </a:rPr>
              <a:t>20% inferiori rispetto alle tariffe medie </a:t>
            </a:r>
            <a:r>
              <a:rPr lang="it-IT" dirty="0">
                <a:solidFill>
                  <a:srgbClr val="000000"/>
                </a:solidFill>
                <a:latin typeface="Calibri"/>
                <a:ea typeface="Times New Roman"/>
              </a:rPr>
              <a:t>presenti sul mercato.</a:t>
            </a:r>
            <a:endParaRPr lang="it-IT" dirty="0"/>
          </a:p>
          <a:p>
            <a:pPr algn="just">
              <a:lnSpc>
                <a:spcPct val="100000"/>
              </a:lnSpc>
            </a:pPr>
            <a:endParaRPr lang="it-IT" dirty="0"/>
          </a:p>
          <a:p>
            <a:pPr algn="just">
              <a:lnSpc>
                <a:spcPct val="100000"/>
              </a:lnSpc>
            </a:pPr>
            <a:r>
              <a:rPr lang="it-IT" b="1" i="1" dirty="0">
                <a:solidFill>
                  <a:srgbClr val="000000"/>
                </a:solidFill>
                <a:latin typeface="Calibri"/>
                <a:ea typeface="Times New Roman"/>
              </a:rPr>
              <a:t>La struttura da diversi anni ha sviluppato convenzioni con primari ordini professionali e con primari sindacati ed enti nazionali, seguendo in modo specialistico il segmento dei liberi professionisti nei seguenti servizi: contabile, fiscale, societario, </a:t>
            </a:r>
            <a:r>
              <a:rPr lang="it-IT" b="1" i="1" dirty="0" err="1">
                <a:solidFill>
                  <a:srgbClr val="000000"/>
                </a:solidFill>
                <a:latin typeface="Calibri"/>
                <a:ea typeface="Times New Roman"/>
              </a:rPr>
              <a:t>giuslavoristico</a:t>
            </a:r>
            <a:r>
              <a:rPr lang="it-IT" b="1" i="1" dirty="0">
                <a:solidFill>
                  <a:srgbClr val="000000"/>
                </a:solidFill>
                <a:latin typeface="Calibri"/>
                <a:ea typeface="Times New Roman"/>
              </a:rPr>
              <a:t> e giuridico/contrattuale</a:t>
            </a:r>
            <a:r>
              <a:rPr lang="it-IT" dirty="0">
                <a:solidFill>
                  <a:srgbClr val="000000"/>
                </a:solidFill>
                <a:latin typeface="Calibri"/>
                <a:ea typeface="Times New Roman"/>
              </a:rPr>
              <a:t>.</a:t>
            </a:r>
            <a:endParaRPr lang="it-IT" dirty="0"/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427DBBB5-95D2-43AE-9132-5D58B201B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CustomShape 1">
            <a:extLst>
              <a:ext uri="{FF2B5EF4-FFF2-40B4-BE49-F238E27FC236}">
                <a16:creationId xmlns:a16="http://schemas.microsoft.com/office/drawing/2014/main" xmlns="" id="{E8CE87CA-8FA1-4A5A-9A28-C1DED7B6CF09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0000" tIns="45000" rIns="90000" bIns="45000" anchor="ctr"/>
          <a:lstStyle/>
          <a:p>
            <a:endParaRPr dirty="0"/>
          </a:p>
          <a:p>
            <a:endParaRPr dirty="0"/>
          </a:p>
          <a:p>
            <a:pPr algn="ctr">
              <a:lnSpc>
                <a:spcPct val="100000"/>
              </a:lnSpc>
            </a:pPr>
            <a:r>
              <a:rPr lang="it-IT" sz="3300" dirty="0">
                <a:solidFill>
                  <a:srgbClr val="000000"/>
                </a:solidFill>
                <a:latin typeface="Copperplate Gothic Bold"/>
                <a:ea typeface="DejaVu Sans"/>
              </a:rPr>
              <a:t>STUDIO BERTONI &amp; PARTNERS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it-IT" sz="1600" dirty="0">
                <a:solidFill>
                  <a:srgbClr val="000000"/>
                </a:solidFill>
                <a:latin typeface="Copperplate Gothic Bold"/>
                <a:ea typeface="DejaVu Sans"/>
              </a:rPr>
              <a:t>SLIDE A CURA DI:</a:t>
            </a:r>
            <a:endParaRPr dirty="0"/>
          </a:p>
          <a:p>
            <a:pPr algn="ctr">
              <a:lnSpc>
                <a:spcPct val="100000"/>
              </a:lnSpc>
            </a:pPr>
            <a:endParaRPr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xmlns="" id="{F19C63C6-CABE-40F3-9928-7AC699BC90A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5348926" y="2363320"/>
            <a:ext cx="925920" cy="735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2182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35DC6430-F471-E452-97C3-440D2FA5C0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Altri esempi: nr. </a:t>
            </a:r>
            <a:r>
              <a:rPr lang="it-IT" dirty="0" smtClean="0"/>
              <a:t>2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8AEB9BAA-9B3A-0698-295D-0678C8587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20</a:t>
            </a:fld>
            <a:endParaRPr lang="en-US" dirty="0"/>
          </a:p>
        </p:txBody>
      </p:sp>
      <p:graphicFrame>
        <p:nvGraphicFramePr>
          <p:cNvPr id="5" name="Tabella 4">
            <a:extLst>
              <a:ext uri="{FF2B5EF4-FFF2-40B4-BE49-F238E27FC236}">
                <a16:creationId xmlns:a16="http://schemas.microsoft.com/office/drawing/2014/main" xmlns="" id="{C4B88331-654E-1906-D4D3-33DC71BF79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311430"/>
              </p:ext>
            </p:extLst>
          </p:nvPr>
        </p:nvGraphicFramePr>
        <p:xfrm>
          <a:off x="1155700" y="2603500"/>
          <a:ext cx="8761413" cy="3581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61413">
                  <a:extLst>
                    <a:ext uri="{9D8B030D-6E8A-4147-A177-3AD203B41FA5}">
                      <a16:colId xmlns:a16="http://schemas.microsoft.com/office/drawing/2014/main" xmlns="" val="112131882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I redditi percepiti nel triennio precedente sono pari a</a:t>
                      </a:r>
                    </a:p>
                    <a:p>
                      <a:pPr algn="ctr"/>
                      <a:r>
                        <a:rPr lang="it-IT" dirty="0"/>
                        <a:t>            ANNO 2020          ANNO 2021        ANNO 2022</a:t>
                      </a:r>
                    </a:p>
                    <a:p>
                      <a:pPr algn="ctr"/>
                      <a:r>
                        <a:rPr lang="it-IT" dirty="0"/>
                        <a:t>               € 38.000              € 52.000              € 60.000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477796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Il reddito conseguito nel 2023 è pari a € 75.000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776406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L’incremento è pari a: € 15.000 (75.000 – 60.000)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099821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Decurtazione 5%: € 3.000 (60.000 x 5 %)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967631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err="1"/>
                        <a:t>Flat</a:t>
                      </a:r>
                      <a:r>
                        <a:rPr lang="it-IT" dirty="0"/>
                        <a:t> tax incrementale: € 1.800 (12.000 (15.000 – 3.000) x 15%</a:t>
                      </a:r>
                    </a:p>
                    <a:p>
                      <a:r>
                        <a:rPr lang="it-IT" dirty="0"/>
                        <a:t>+</a:t>
                      </a:r>
                      <a:r>
                        <a:rPr lang="it-IT" dirty="0" err="1"/>
                        <a:t>irpef</a:t>
                      </a:r>
                      <a:r>
                        <a:rPr lang="it-IT" dirty="0"/>
                        <a:t>: € 19.990 (su 63.000 (60.000+3.000)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23626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Irpef + </a:t>
                      </a:r>
                      <a:r>
                        <a:rPr lang="it-IT" dirty="0" err="1"/>
                        <a:t>flat</a:t>
                      </a:r>
                      <a:r>
                        <a:rPr lang="it-IT" dirty="0"/>
                        <a:t> tax: € 21.790 ( 1.800 + 19.990)</a:t>
                      </a:r>
                    </a:p>
                    <a:p>
                      <a:r>
                        <a:rPr lang="it-IT" dirty="0"/>
                        <a:t>Irpef senza </a:t>
                      </a:r>
                      <a:r>
                        <a:rPr lang="it-IT" dirty="0" err="1"/>
                        <a:t>flat</a:t>
                      </a:r>
                      <a:r>
                        <a:rPr lang="it-IT" dirty="0"/>
                        <a:t> tax su € 75.000: € 25.150</a:t>
                      </a:r>
                    </a:p>
                    <a:p>
                      <a:r>
                        <a:rPr lang="it-IT" dirty="0"/>
                        <a:t>Differenza € 3.360 (+ minori addizionali sulla base imponibile </a:t>
                      </a:r>
                      <a:r>
                        <a:rPr lang="it-IT" dirty="0" err="1"/>
                        <a:t>flat</a:t>
                      </a:r>
                      <a:r>
                        <a:rPr lang="it-IT" dirty="0"/>
                        <a:t> tax)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53381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78634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Altri esempi: nr. </a:t>
            </a:r>
            <a:r>
              <a:rPr lang="it-IT" dirty="0" smtClean="0"/>
              <a:t>3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21</a:t>
            </a:fld>
            <a:endParaRPr lang="en-US" dirty="0"/>
          </a:p>
        </p:txBody>
      </p:sp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xmlns="" id="{0738D187-A4F4-D188-D294-56E5A853B9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5918064"/>
              </p:ext>
            </p:extLst>
          </p:nvPr>
        </p:nvGraphicFramePr>
        <p:xfrm>
          <a:off x="1155700" y="2603500"/>
          <a:ext cx="8761413" cy="3581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61413">
                  <a:extLst>
                    <a:ext uri="{9D8B030D-6E8A-4147-A177-3AD203B41FA5}">
                      <a16:colId xmlns:a16="http://schemas.microsoft.com/office/drawing/2014/main" xmlns="" val="112131882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I redditi percepiti nel triennio precedente sono pari a</a:t>
                      </a:r>
                    </a:p>
                    <a:p>
                      <a:pPr algn="ctr"/>
                      <a:r>
                        <a:rPr lang="it-IT" dirty="0"/>
                        <a:t>            ANNO 2020          ANNO 2021        ANNO 2022</a:t>
                      </a:r>
                    </a:p>
                    <a:p>
                      <a:pPr algn="ctr"/>
                      <a:r>
                        <a:rPr lang="it-IT" dirty="0"/>
                        <a:t>               € 38.000                  € 52.000              € 70.000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477796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Il reddito conseguito nel 2023 è pari a € </a:t>
                      </a:r>
                      <a:r>
                        <a:rPr lang="it-IT" dirty="0" smtClean="0"/>
                        <a:t>100.000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776406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L’incremento è pari a: € </a:t>
                      </a:r>
                      <a:r>
                        <a:rPr lang="it-IT" dirty="0" smtClean="0"/>
                        <a:t>30.000 </a:t>
                      </a:r>
                      <a:r>
                        <a:rPr lang="it-IT" dirty="0"/>
                        <a:t>(</a:t>
                      </a:r>
                      <a:r>
                        <a:rPr lang="it-IT" dirty="0" smtClean="0"/>
                        <a:t>100.000 </a:t>
                      </a:r>
                      <a:r>
                        <a:rPr lang="it-IT" dirty="0"/>
                        <a:t>– 70.000)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099821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Decurtazione 5%: € 3.500 (70.000 x 5 %)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967631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err="1"/>
                        <a:t>Flat</a:t>
                      </a:r>
                      <a:r>
                        <a:rPr lang="it-IT" dirty="0"/>
                        <a:t> tax incrementale: € </a:t>
                      </a:r>
                      <a:r>
                        <a:rPr lang="it-IT" dirty="0" smtClean="0"/>
                        <a:t>3.975 (26.500 (30.000 </a:t>
                      </a:r>
                      <a:r>
                        <a:rPr lang="it-IT" dirty="0"/>
                        <a:t>– 3.500) x 15%</a:t>
                      </a:r>
                    </a:p>
                    <a:p>
                      <a:r>
                        <a:rPr lang="it-IT" dirty="0"/>
                        <a:t>+</a:t>
                      </a:r>
                      <a:r>
                        <a:rPr lang="it-IT" dirty="0" err="1"/>
                        <a:t>irpef</a:t>
                      </a:r>
                      <a:r>
                        <a:rPr lang="it-IT" dirty="0"/>
                        <a:t>: € 24.505 (su 73.500 (70.000+3.500)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23626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Irpef + </a:t>
                      </a:r>
                      <a:r>
                        <a:rPr lang="it-IT" dirty="0" err="1"/>
                        <a:t>flat</a:t>
                      </a:r>
                      <a:r>
                        <a:rPr lang="it-IT" dirty="0"/>
                        <a:t> tax: € </a:t>
                      </a:r>
                      <a:r>
                        <a:rPr lang="it-IT" dirty="0" smtClean="0"/>
                        <a:t>28.480 (3.975 </a:t>
                      </a:r>
                      <a:r>
                        <a:rPr lang="it-IT" dirty="0"/>
                        <a:t>+ 24.505)</a:t>
                      </a:r>
                    </a:p>
                    <a:p>
                      <a:r>
                        <a:rPr lang="it-IT" dirty="0"/>
                        <a:t>Irpef senza </a:t>
                      </a:r>
                      <a:r>
                        <a:rPr lang="it-IT" dirty="0" err="1"/>
                        <a:t>flat</a:t>
                      </a:r>
                      <a:r>
                        <a:rPr lang="it-IT" dirty="0"/>
                        <a:t> tax su € </a:t>
                      </a:r>
                      <a:r>
                        <a:rPr lang="it-IT" dirty="0" smtClean="0"/>
                        <a:t>100.000</a:t>
                      </a:r>
                      <a:r>
                        <a:rPr lang="it-IT" dirty="0"/>
                        <a:t>: € </a:t>
                      </a:r>
                      <a:r>
                        <a:rPr lang="it-IT" dirty="0" smtClean="0"/>
                        <a:t>35.900</a:t>
                      </a:r>
                      <a:endParaRPr lang="it-IT" dirty="0"/>
                    </a:p>
                    <a:p>
                      <a:r>
                        <a:rPr lang="it-IT" dirty="0"/>
                        <a:t>Differenza € </a:t>
                      </a:r>
                      <a:r>
                        <a:rPr lang="it-IT" dirty="0" smtClean="0"/>
                        <a:t>7.420 </a:t>
                      </a:r>
                      <a:r>
                        <a:rPr lang="it-IT" dirty="0"/>
                        <a:t>(+ minori addizionali sulla base imponibile </a:t>
                      </a:r>
                      <a:r>
                        <a:rPr lang="it-IT" dirty="0" err="1"/>
                        <a:t>flat</a:t>
                      </a:r>
                      <a:r>
                        <a:rPr lang="it-IT" dirty="0"/>
                        <a:t> tax)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53381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1202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AE80BA69-E6D6-43B0-9C57-53E681212C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Altri esempi: nr. </a:t>
            </a:r>
            <a:r>
              <a:rPr lang="it-IT" dirty="0" smtClean="0"/>
              <a:t>4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B52D68BB-E5B6-378B-C578-55AD02AB9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22</a:t>
            </a:fld>
            <a:endParaRPr lang="en-US" dirty="0"/>
          </a:p>
        </p:txBody>
      </p:sp>
      <p:graphicFrame>
        <p:nvGraphicFramePr>
          <p:cNvPr id="5" name="Tabella 4">
            <a:extLst>
              <a:ext uri="{FF2B5EF4-FFF2-40B4-BE49-F238E27FC236}">
                <a16:creationId xmlns:a16="http://schemas.microsoft.com/office/drawing/2014/main" xmlns="" id="{0738D187-A4F4-D188-D294-56E5A853B9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909015"/>
              </p:ext>
            </p:extLst>
          </p:nvPr>
        </p:nvGraphicFramePr>
        <p:xfrm>
          <a:off x="1155700" y="2603500"/>
          <a:ext cx="8761413" cy="3581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61413">
                  <a:extLst>
                    <a:ext uri="{9D8B030D-6E8A-4147-A177-3AD203B41FA5}">
                      <a16:colId xmlns:a16="http://schemas.microsoft.com/office/drawing/2014/main" xmlns="" val="112131882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I redditi percepiti nel triennio precedente sono pari a</a:t>
                      </a:r>
                    </a:p>
                    <a:p>
                      <a:pPr algn="ctr"/>
                      <a:r>
                        <a:rPr lang="it-IT" dirty="0"/>
                        <a:t>            ANNO 2020          ANNO 2021        ANNO 2022</a:t>
                      </a:r>
                    </a:p>
                    <a:p>
                      <a:pPr algn="ctr"/>
                      <a:r>
                        <a:rPr lang="it-IT" dirty="0"/>
                        <a:t>               € 38.000                  € 52.000              € 70.000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477796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Il reddito conseguito nel 2023 è pari a € 110.000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776406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L’incremento è pari a: € </a:t>
                      </a:r>
                      <a:r>
                        <a:rPr lang="it-IT" dirty="0" smtClean="0"/>
                        <a:t>40.000 </a:t>
                      </a:r>
                      <a:r>
                        <a:rPr lang="it-IT" dirty="0"/>
                        <a:t>(110.000 – 70.000)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099821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Decurtazione 5%: € 3.500 (70.000 x 5 %)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967631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err="1"/>
                        <a:t>Flat</a:t>
                      </a:r>
                      <a:r>
                        <a:rPr lang="it-IT" dirty="0"/>
                        <a:t> tax incrementale: € 5.475 (36.500 (40.000 – 3.500) x 15%</a:t>
                      </a:r>
                    </a:p>
                    <a:p>
                      <a:r>
                        <a:rPr lang="it-IT" dirty="0"/>
                        <a:t>+</a:t>
                      </a:r>
                      <a:r>
                        <a:rPr lang="it-IT" dirty="0" err="1"/>
                        <a:t>irpef</a:t>
                      </a:r>
                      <a:r>
                        <a:rPr lang="it-IT" dirty="0"/>
                        <a:t>: € 24.505 (su 73.500 (70.000+3.500)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23626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Irpef + </a:t>
                      </a:r>
                      <a:r>
                        <a:rPr lang="it-IT" dirty="0" err="1"/>
                        <a:t>flat</a:t>
                      </a:r>
                      <a:r>
                        <a:rPr lang="it-IT" dirty="0"/>
                        <a:t> tax: € 29.980 (5.475 + 24.505)</a:t>
                      </a:r>
                    </a:p>
                    <a:p>
                      <a:r>
                        <a:rPr lang="it-IT" dirty="0"/>
                        <a:t>Irpef senza </a:t>
                      </a:r>
                      <a:r>
                        <a:rPr lang="it-IT" dirty="0" err="1"/>
                        <a:t>flat</a:t>
                      </a:r>
                      <a:r>
                        <a:rPr lang="it-IT" dirty="0"/>
                        <a:t> tax su € 110.000: € 40.200</a:t>
                      </a:r>
                    </a:p>
                    <a:p>
                      <a:r>
                        <a:rPr lang="it-IT" dirty="0"/>
                        <a:t>Differenza € 10.220 (+ minori addizionali sulla base imponibile </a:t>
                      </a:r>
                      <a:r>
                        <a:rPr lang="it-IT" dirty="0" err="1"/>
                        <a:t>flat</a:t>
                      </a:r>
                      <a:r>
                        <a:rPr lang="it-IT" dirty="0"/>
                        <a:t> tax)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53381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41883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885186BF-AA95-902E-1913-E2C81B67D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Altri esempi: nr. </a:t>
            </a:r>
            <a:r>
              <a:rPr lang="it-IT" dirty="0" smtClean="0"/>
              <a:t>5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BE1D0FE2-5157-C218-3A8E-9CDCA3B774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23</a:t>
            </a:fld>
            <a:endParaRPr lang="en-US" dirty="0"/>
          </a:p>
        </p:txBody>
      </p:sp>
      <p:graphicFrame>
        <p:nvGraphicFramePr>
          <p:cNvPr id="5" name="Tabella 4">
            <a:extLst>
              <a:ext uri="{FF2B5EF4-FFF2-40B4-BE49-F238E27FC236}">
                <a16:creationId xmlns:a16="http://schemas.microsoft.com/office/drawing/2014/main" xmlns="" id="{CB0F22DC-9C83-F0C4-725B-432CA9D845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4250978"/>
              </p:ext>
            </p:extLst>
          </p:nvPr>
        </p:nvGraphicFramePr>
        <p:xfrm>
          <a:off x="1155700" y="2603500"/>
          <a:ext cx="8761413" cy="3581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61413">
                  <a:extLst>
                    <a:ext uri="{9D8B030D-6E8A-4147-A177-3AD203B41FA5}">
                      <a16:colId xmlns:a16="http://schemas.microsoft.com/office/drawing/2014/main" xmlns="" val="112131882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I redditi percepiti nel triennio precedente sono pari a</a:t>
                      </a:r>
                    </a:p>
                    <a:p>
                      <a:pPr algn="ctr"/>
                      <a:r>
                        <a:rPr lang="it-IT" dirty="0"/>
                        <a:t>            ANNO 2020          ANNO 2021        ANNO 2022</a:t>
                      </a:r>
                    </a:p>
                    <a:p>
                      <a:pPr algn="ctr"/>
                      <a:r>
                        <a:rPr lang="it-IT" dirty="0"/>
                        <a:t>               € 238.000            € 292.000              € 320.000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477796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Il reddito conseguito nel 2023 è pari a € 350.000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776406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L’incremento è pari a: € 30.000 (350.000 – 320.000)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099821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Decurtazione 5%: € </a:t>
                      </a:r>
                      <a:r>
                        <a:rPr lang="it-IT" dirty="0" smtClean="0"/>
                        <a:t>16.000 </a:t>
                      </a:r>
                      <a:r>
                        <a:rPr lang="it-IT" dirty="0"/>
                        <a:t>(320.000 x 5 %)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967631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err="1"/>
                        <a:t>Flat</a:t>
                      </a:r>
                      <a:r>
                        <a:rPr lang="it-IT" dirty="0"/>
                        <a:t> tax incrementale: € 2.100 (14.000 (30.000 – 16.000) x 15%</a:t>
                      </a:r>
                    </a:p>
                    <a:p>
                      <a:r>
                        <a:rPr lang="it-IT" dirty="0"/>
                        <a:t>+</a:t>
                      </a:r>
                      <a:r>
                        <a:rPr lang="it-IT" dirty="0" err="1"/>
                        <a:t>irpef</a:t>
                      </a:r>
                      <a:r>
                        <a:rPr lang="it-IT" dirty="0"/>
                        <a:t>: € 137.650 (su 336.000 (320.000+ 16.000)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23626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Irpef + </a:t>
                      </a:r>
                      <a:r>
                        <a:rPr lang="it-IT" dirty="0" err="1"/>
                        <a:t>flat</a:t>
                      </a:r>
                      <a:r>
                        <a:rPr lang="it-IT" dirty="0"/>
                        <a:t> tax: € 139.750 (2.100 + 137.650)</a:t>
                      </a:r>
                    </a:p>
                    <a:p>
                      <a:r>
                        <a:rPr lang="it-IT" dirty="0"/>
                        <a:t>Irpef senza </a:t>
                      </a:r>
                      <a:r>
                        <a:rPr lang="it-IT" dirty="0" err="1"/>
                        <a:t>flat</a:t>
                      </a:r>
                      <a:r>
                        <a:rPr lang="it-IT" dirty="0"/>
                        <a:t> tax su € 350.000: € 143.670</a:t>
                      </a:r>
                    </a:p>
                    <a:p>
                      <a:r>
                        <a:rPr lang="it-IT" dirty="0"/>
                        <a:t>Differenza € 3.920 (+ minori addizionali sulla base imponibile </a:t>
                      </a:r>
                      <a:r>
                        <a:rPr lang="it-IT" dirty="0" err="1"/>
                        <a:t>flat</a:t>
                      </a:r>
                      <a:r>
                        <a:rPr lang="it-IT" dirty="0"/>
                        <a:t> tax)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53381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88748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9C6C1900-6FF2-442F-BCC7-B37AC1C67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NOTE: in caso i tre esercizi precedenti fossero in perdita cosa succede?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5C5FE7C6-4718-5F4B-B4E7-7A26D4EEEB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Come migliore risultato si utilizzerà l’esercizio con la perdita più bassa.</a:t>
            </a:r>
          </a:p>
          <a:p>
            <a:r>
              <a:rPr lang="it-IT" dirty="0"/>
              <a:t>Ma attenzione: il differenziale su cui poter conteggiare la </a:t>
            </a:r>
            <a:r>
              <a:rPr lang="it-IT" dirty="0" err="1"/>
              <a:t>flat</a:t>
            </a:r>
            <a:r>
              <a:rPr lang="it-IT" dirty="0"/>
              <a:t> tax partirà da €0 e non dalla perdita più bassa.</a:t>
            </a:r>
          </a:p>
          <a:p>
            <a:r>
              <a:rPr lang="it-IT" dirty="0"/>
              <a:t>Esempio:</a:t>
            </a:r>
          </a:p>
          <a:p>
            <a:pPr marL="0" indent="0">
              <a:buNone/>
            </a:pPr>
            <a:r>
              <a:rPr lang="it-IT" dirty="0"/>
              <a:t>Anno 2020 € – 30.000 anno 2021 € – 25.000 anno 2022 € – 10.000</a:t>
            </a:r>
          </a:p>
          <a:p>
            <a:pPr marL="0" indent="0">
              <a:buNone/>
            </a:pPr>
            <a:r>
              <a:rPr lang="it-IT" dirty="0"/>
              <a:t>Reddito 2023 € 50.000</a:t>
            </a:r>
          </a:p>
          <a:p>
            <a:pPr marL="0" indent="0">
              <a:buNone/>
            </a:pPr>
            <a:r>
              <a:rPr lang="it-IT" dirty="0"/>
              <a:t>L’</a:t>
            </a:r>
            <a:r>
              <a:rPr lang="it-IT" dirty="0" err="1"/>
              <a:t>incfemento</a:t>
            </a:r>
            <a:r>
              <a:rPr lang="it-IT" dirty="0"/>
              <a:t> sarà pari a: € 50.000 </a:t>
            </a:r>
            <a:r>
              <a:rPr lang="it-IT" i="1" u="sng" dirty="0"/>
              <a:t>e non </a:t>
            </a:r>
            <a:r>
              <a:rPr lang="it-IT" dirty="0"/>
              <a:t>60.000€ (cioè 50.000 – (-10.000)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88BA3E3D-6BF2-817E-E2CB-36D2FBEF8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5697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9294064" cy="767686"/>
          </a:xfrm>
        </p:spPr>
        <p:txBody>
          <a:bodyPr/>
          <a:lstStyle/>
          <a:p>
            <a:r>
              <a:rPr lang="it-IT" sz="3000" dirty="0"/>
              <a:t>AUMENTO SOGLIA ACCESSO/PERMANENZA REGIME FORFETTARIO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00891" y="2603863"/>
            <a:ext cx="11173098" cy="395840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it-IT" sz="1800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Il Legge di bilancio 2023 prevede, con effetto a partire dal 1/01/2023:</a:t>
            </a:r>
          </a:p>
          <a:p>
            <a:pPr marL="0" indent="0" algn="just">
              <a:buNone/>
            </a:pPr>
            <a:r>
              <a:rPr lang="it-IT" sz="1800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1. l’innalzamento </a:t>
            </a:r>
            <a:r>
              <a:rPr lang="it-IT" sz="1800" b="1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da €. 65.000 ad €. 85.000 </a:t>
            </a:r>
            <a:r>
              <a:rPr lang="it-IT" sz="1800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della soglia riferita al volume di ricavi per </a:t>
            </a:r>
            <a:r>
              <a:rPr lang="it-IT" sz="1800" b="1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l’accesso/permanenza al regime forfetario</a:t>
            </a:r>
          </a:p>
          <a:p>
            <a:pPr marL="0" indent="0" algn="just">
              <a:buNone/>
            </a:pPr>
            <a:r>
              <a:rPr lang="it-IT" sz="1800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2. </a:t>
            </a:r>
            <a:r>
              <a:rPr lang="it-IT" sz="1800" b="1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l'introduzione di una disposizione «antielusione</a:t>
            </a:r>
            <a:r>
              <a:rPr lang="it-IT" b="1" dirty="0">
                <a:latin typeface="Century Gothic" panose="020B0502020202020204" pitchFamily="34" charset="0"/>
                <a:ea typeface="Times New Roman" panose="02020603050405020304" pitchFamily="18" charset="0"/>
              </a:rPr>
              <a:t>»</a:t>
            </a:r>
            <a:endParaRPr lang="it-IT" sz="1800" b="1" dirty="0">
              <a:effectLst/>
              <a:latin typeface="Century Gothic" panose="020B0502020202020204" pitchFamily="34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it-IT" dirty="0">
              <a:latin typeface="Century Gothic" panose="020B0502020202020204" pitchFamily="34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it-IT" sz="1800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In relazione a quest'ultima, </a:t>
            </a:r>
            <a:r>
              <a:rPr lang="it-IT" sz="1800" u="sng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al fine di evitare utilizzi impropri del regime agevolato, è previsto che</a:t>
            </a:r>
            <a:r>
              <a:rPr lang="it-IT" sz="1800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:</a:t>
            </a:r>
          </a:p>
          <a:p>
            <a:pPr marL="0" indent="0" algn="just">
              <a:buNone/>
            </a:pPr>
            <a:r>
              <a:rPr lang="it-IT" sz="1800" b="1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-se i ricavi/compensi incassati superano la soglia di €. 100.000: il regime cessa di essere applicabile dallo stesso anno</a:t>
            </a:r>
            <a:r>
              <a:rPr lang="it-IT" sz="1800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, con la conseguenza che </a:t>
            </a:r>
            <a:r>
              <a:rPr lang="it-IT" sz="1800" i="1" u="sng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si rientra immediatamente nel regime ordinario </a:t>
            </a:r>
            <a:r>
              <a:rPr lang="it-IT" sz="1800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(decadenza retroattiva) </a:t>
            </a:r>
          </a:p>
          <a:p>
            <a:pPr marL="0" indent="0" algn="just">
              <a:buNone/>
            </a:pPr>
            <a:r>
              <a:rPr lang="it-IT" sz="1800" b="1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-se si supera la soglia di €. 85.000 ma non quella di €. 100.000: il regime il regime forfetario cessa di </a:t>
            </a:r>
            <a:r>
              <a:rPr lang="it-IT" sz="1800" b="1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essere applicabile dall'anno </a:t>
            </a:r>
            <a:r>
              <a:rPr lang="it-IT" sz="1800" b="1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successivo allo "sforamento"</a:t>
            </a:r>
            <a:r>
              <a:rPr lang="it-IT" sz="1800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 (fuoriuscita dall'anno successivo).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46216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RICAVI E COMPENSI 2023</a:t>
            </a:r>
            <a:endParaRPr lang="it-IT" dirty="0"/>
          </a:p>
        </p:txBody>
      </p:sp>
      <p:graphicFrame>
        <p:nvGraphicFramePr>
          <p:cNvPr id="5" name="Segnaposto contenut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72020870"/>
              </p:ext>
            </p:extLst>
          </p:nvPr>
        </p:nvGraphicFramePr>
        <p:xfrm>
          <a:off x="1155700" y="2603500"/>
          <a:ext cx="8761413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0471"/>
                <a:gridCol w="2920471"/>
                <a:gridCol w="2920471"/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€ 85.000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€ 95.000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€ 105.000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FORFETTARIO 2023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FORFETTARIO 2023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NO FORFETTARIO </a:t>
                      </a:r>
                      <a:r>
                        <a:rPr lang="it-IT" dirty="0" smtClean="0"/>
                        <a:t>2023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FORFETTARIO 2024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NO FORFETTARIO </a:t>
                      </a:r>
                      <a:r>
                        <a:rPr lang="it-IT" dirty="0" smtClean="0"/>
                        <a:t>2024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NO FORFETTARIO </a:t>
                      </a:r>
                      <a:r>
                        <a:rPr lang="it-IT" dirty="0" smtClean="0"/>
                        <a:t>2024</a:t>
                      </a:r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435721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NOTE IMPORTANTI ESEMPIO 1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it-IT" dirty="0" smtClean="0"/>
              <a:t>Un professionista forfettario, nel corso del 2023, ha superato la soglia dei 100.000 Euro di fatturato e quindi ha iniziato a fatturare con IVA , e relativa ritenuta d’acconto, fin dalla fattura che ha originato il superamento.</a:t>
            </a:r>
          </a:p>
          <a:p>
            <a:r>
              <a:rPr lang="it-IT" dirty="0" smtClean="0"/>
              <a:t>In base alle sue previsioni , i suoi incassi complessivi nel 2023 si attesteranno fra gli 80.000 ed i 90.000 euro, perché una parte consistente delle fatture gli sarà pagata nel 2024</a:t>
            </a:r>
          </a:p>
          <a:p>
            <a:r>
              <a:rPr lang="it-IT" dirty="0" smtClean="0"/>
              <a:t>Il 2023 lo dichiarerà pertanto come forfettario anche se il fatturato ha superato i 100.000 euro? E se incassasse soltanto 80.000 euro , resterebbe forfettario anche nel 2024?</a:t>
            </a:r>
          </a:p>
          <a:p>
            <a:r>
              <a:rPr lang="it-IT" dirty="0" smtClean="0"/>
              <a:t>RISPOSTE:</a:t>
            </a:r>
          </a:p>
          <a:p>
            <a:r>
              <a:rPr lang="it-IT" dirty="0" smtClean="0"/>
              <a:t>SI, il contribuente resta forfettario nel 2023 perché NON ha superato la soglia di 100.000 euro di ricavi incassati</a:t>
            </a:r>
          </a:p>
          <a:p>
            <a:r>
              <a:rPr lang="it-IT" dirty="0" smtClean="0"/>
              <a:t>Se NON incassa più di 85.000 euro nel 2023 resterà forfettario anche nel 2024.</a:t>
            </a:r>
          </a:p>
          <a:p>
            <a:r>
              <a:rPr lang="it-IT" dirty="0" smtClean="0"/>
              <a:t>ATTENZIONE: siamo sicuri dovesse emettere fatture con iva e ritenuta d’acconto al superamento dei 100.000 euro? NON SONO STATE ANCORA PRECISATE LE MODALITA’ DI APPLICAZIONE DI QUESTA DISPOSIZIONE IN QUANTO IL RIFERIMENTO E’ SUI RICAVI E COMPENSI PERCEPITI QUINDI POTREMO EMETTERE UNA FATTURA CHE SUPERA LA SOGLIA DEI 100.000 EURO SEMPRE SENZA IVA E SENZA RITENUTA IN QUANTO FINO A QUANDO NON SARA’ INCASSATA NON DETEMRINERA’ IL SUPERAMENTO DEL LIMITE CON LE RELATIVE CONSEGUENZE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824988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NOTE IMPORTANTE esempio 2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dirty="0" smtClean="0"/>
              <a:t>Un professionista che supera i 100.000 euro di compensi nell’anno, entrando direttamente nel regime ordinario </a:t>
            </a:r>
            <a:r>
              <a:rPr lang="it-IT" dirty="0" err="1" smtClean="0"/>
              <a:t>irpef</a:t>
            </a:r>
            <a:r>
              <a:rPr lang="it-IT" dirty="0" smtClean="0"/>
              <a:t> applicherà automaticamente la ritenuta d’acconto sui compensi che riceverà da quel momento in poi, oppure dovrà applicarla retroattivamente?</a:t>
            </a:r>
          </a:p>
          <a:p>
            <a:r>
              <a:rPr lang="it-IT" dirty="0" smtClean="0"/>
              <a:t>Inoltre, sulle operazioni passive, nel momento in cui il soggetto forfettario diventa retroattivamente soggetto </a:t>
            </a:r>
            <a:r>
              <a:rPr lang="it-IT" dirty="0" err="1" smtClean="0"/>
              <a:t>irpef</a:t>
            </a:r>
            <a:r>
              <a:rPr lang="it-IT" dirty="0" smtClean="0"/>
              <a:t> come dovrà comportarsi rispetto agli acquisti di prestazioni professionali?</a:t>
            </a:r>
          </a:p>
          <a:p>
            <a:r>
              <a:rPr lang="it-IT" dirty="0" smtClean="0"/>
              <a:t>RISPOSTE:</a:t>
            </a:r>
          </a:p>
          <a:p>
            <a:r>
              <a:rPr lang="it-IT" dirty="0" smtClean="0"/>
              <a:t>In merito all’applicazione della ritenuta sui redditi di lavoro autonomo e su altri redditi, visto il dettato dell’art. 25 comma 1 del </a:t>
            </a:r>
            <a:r>
              <a:rPr lang="it-IT" dirty="0" err="1" smtClean="0"/>
              <a:t>d.p.r.</a:t>
            </a:r>
            <a:r>
              <a:rPr lang="it-IT" dirty="0" smtClean="0"/>
              <a:t> 600 del 1973, e considerato che le ritenute si rendono applicabili al omento della corresponsione dei compensi, si ritiene che le stesse non possano essere applicate retroattivamente</a:t>
            </a:r>
          </a:p>
          <a:p>
            <a:r>
              <a:rPr lang="it-IT" dirty="0" smtClean="0"/>
              <a:t>Analogamente, per le operazioni passive, il professionista non assumerà retroattivamente il ruolo di sostituto d’imposta, anche in relazione a ritenute diverse da quelle di cui all’articolo 23 e 24 del </a:t>
            </a:r>
            <a:r>
              <a:rPr lang="it-IT" dirty="0" err="1" smtClean="0"/>
              <a:t>d.p.r.</a:t>
            </a:r>
            <a:r>
              <a:rPr lang="it-IT" dirty="0" smtClean="0"/>
              <a:t> </a:t>
            </a:r>
            <a:r>
              <a:rPr lang="it-IT" smtClean="0"/>
              <a:t>600 del 1973</a:t>
            </a:r>
            <a:endParaRPr lang="it-IT" dirty="0" smtClean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70690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D0C13589-FD12-4BBC-9125-F877ACDCD0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3" y="973668"/>
            <a:ext cx="9197587" cy="706964"/>
          </a:xfrm>
        </p:spPr>
        <p:txBody>
          <a:bodyPr/>
          <a:lstStyle/>
          <a:p>
            <a:pPr algn="ctr"/>
            <a:r>
              <a:rPr lang="it-IT" dirty="0"/>
              <a:t>SUPERAMENTO SOGLIA DEI RICAVI IN CORSO D'ANNO E REGIME IVA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90485682-A0FC-4369-9D17-C08FAB546E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806" y="2603500"/>
            <a:ext cx="11216640" cy="34163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1800" dirty="0">
                <a:solidFill>
                  <a:srgbClr val="4E4E4E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linea con l’art. 288-bis della direttiva n. 2006/112/CE, in vigore dal 01/01/2025, nel Legge di bilancio 2023 si prevede che in caso di superamento del limite di 85.000 euro, con cessazione del regime agevolato dal successivo periodo d'imposta, si continua a beneficiare dell’esclusione dell’IVA in corso d’anno, nel rispetto del "limite" dei 100.000 euro di volume di affari. Superata tale ultima soglia, verrà meno il regime di esclusione IVA già a decorrere dalla fattura che determina il superamento della soglia.</a:t>
            </a:r>
          </a:p>
          <a:p>
            <a:pPr marL="0" indent="0">
              <a:buNone/>
            </a:pPr>
            <a:endParaRPr lang="it-IT" dirty="0">
              <a:solidFill>
                <a:srgbClr val="4E4E4E"/>
              </a:solidFill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it-IT" dirty="0"/>
              <a:t>In questo caso, ovviamente, si dovrà procedere anche alla rettifica dell’IVA non detratta relativa agli acquisti di beni ancora non ceduti</a:t>
            </a:r>
            <a:r>
              <a:rPr lang="it-IT" dirty="0">
                <a:solidFill>
                  <a:srgbClr val="4E4E4E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 alla data del superamento della soglia di ricavi di 100.000 euro.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57C61F67-17FE-4C5B-A248-5BCAA9A90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49985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B2641A7D-6BB8-4E53-9628-F7E2A010EF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 SERVIZI DEL NOSTRO STUDIO PER IL PROFESSIONISTA: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51EB0D75-DA65-43DB-B414-3C85730A68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it-IT" b="1" dirty="0"/>
              <a:t>In convenzione con il Suo Ordine </a:t>
            </a:r>
            <a:r>
              <a:rPr lang="it-IT" dirty="0"/>
              <a:t>professionale, lo Studio </a:t>
            </a:r>
            <a:r>
              <a:rPr lang="it-IT" dirty="0" err="1"/>
              <a:t>Bertoni&amp;Partners</a:t>
            </a:r>
            <a:r>
              <a:rPr lang="it-IT" dirty="0"/>
              <a:t>, offre </a:t>
            </a:r>
            <a:r>
              <a:rPr lang="it-IT" b="1" dirty="0"/>
              <a:t>un primo consulto sui temi fiscali gratuitamente</a:t>
            </a:r>
            <a:r>
              <a:rPr lang="it-IT" dirty="0"/>
              <a:t> ed a tariffe di favore per gli iscritti (o futuri iscritti) all’Ordine i seguenti</a:t>
            </a:r>
          </a:p>
          <a:p>
            <a:pPr marL="0" indent="0">
              <a:buNone/>
            </a:pPr>
            <a:r>
              <a:rPr lang="it-IT" dirty="0"/>
              <a:t>servizi:</a:t>
            </a:r>
          </a:p>
          <a:p>
            <a:r>
              <a:rPr lang="it-IT" dirty="0"/>
              <a:t>consulenza in fase di apertura </a:t>
            </a:r>
            <a:r>
              <a:rPr lang="it-IT" dirty="0" err="1"/>
              <a:t>p.iva</a:t>
            </a:r>
            <a:r>
              <a:rPr lang="it-IT" dirty="0"/>
              <a:t> sulla scelta della corretta forma giuridica (ditta individuale, società,  studio associato, associazione) e sul regime fiscale più opportuno </a:t>
            </a:r>
            <a:r>
              <a:rPr lang="it-IT" b="1" i="1" dirty="0">
                <a:solidFill>
                  <a:srgbClr val="FF0000"/>
                </a:solidFill>
              </a:rPr>
              <a:t>PRIMO CONSULTO GRATUITO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>
                <a:solidFill>
                  <a:schemeClr val="tx1"/>
                </a:solidFill>
              </a:rPr>
              <a:t>;</a:t>
            </a:r>
          </a:p>
          <a:p>
            <a:r>
              <a:rPr lang="it-IT" dirty="0"/>
              <a:t>assistenza per le varie pratiche di apertura </a:t>
            </a:r>
            <a:r>
              <a:rPr lang="it-IT" dirty="0" err="1"/>
              <a:t>p.iva</a:t>
            </a:r>
            <a:r>
              <a:rPr lang="it-IT" dirty="0"/>
              <a:t> ;</a:t>
            </a:r>
          </a:p>
          <a:p>
            <a:r>
              <a:rPr lang="it-IT" dirty="0"/>
              <a:t>assistenza , consulenza e redazione per elaborazione business plan;</a:t>
            </a:r>
          </a:p>
          <a:p>
            <a:r>
              <a:rPr lang="it-IT" dirty="0"/>
              <a:t>assistenza per la tenuta contabile ed elaborazione ed invio telematico dichiarativi;</a:t>
            </a:r>
          </a:p>
          <a:p>
            <a:r>
              <a:rPr lang="it-IT" dirty="0"/>
              <a:t>redazione di pareri sui temi fiscali, societari, contabili e redazione di interpelli;</a:t>
            </a:r>
          </a:p>
          <a:p>
            <a:r>
              <a:rPr lang="it-IT" dirty="0"/>
              <a:t>consulenza ed assistenza in tema di contenzioso fiscale e rappresentanza in commissione tributaria;</a:t>
            </a:r>
          </a:p>
          <a:p>
            <a:r>
              <a:rPr lang="it-IT" dirty="0"/>
              <a:t>consulenza in tema di contributi a fondo perduto.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41D71653-1734-48E0-B663-3B4C6DB4A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057994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211CE564-03E0-4D2E-A861-AB04998036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Legge DI BILANCIO 2023 </a:t>
            </a:r>
            <a:br>
              <a:rPr lang="it-IT" dirty="0"/>
            </a:br>
            <a:r>
              <a:rPr lang="it-IT" dirty="0"/>
              <a:t> DAL 01/01/2023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1029970E-C9E8-4BAB-899D-3529F29D6B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8689" y="2468032"/>
            <a:ext cx="10180157" cy="3416300"/>
          </a:xfrm>
        </p:spPr>
        <p:txBody>
          <a:bodyPr>
            <a:normAutofit/>
          </a:bodyPr>
          <a:lstStyle/>
          <a:p>
            <a:pPr marL="76200" lvl="1" indent="0">
              <a:buClr>
                <a:schemeClr val="accent6">
                  <a:lumMod val="75000"/>
                </a:schemeClr>
              </a:buClr>
              <a:buNone/>
            </a:pPr>
            <a:endParaRPr lang="it-IT" sz="1400" dirty="0"/>
          </a:p>
          <a:p>
            <a:pPr marL="0" indent="0">
              <a:buClr>
                <a:schemeClr val="accent6">
                  <a:lumMod val="75000"/>
                </a:schemeClr>
              </a:buClr>
              <a:buNone/>
            </a:pP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3F484C2D-29B3-43CD-8033-54D340B3A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30</a:t>
            </a:fld>
            <a:endParaRPr lang="en-US" dirty="0"/>
          </a:p>
        </p:txBody>
      </p:sp>
      <p:graphicFrame>
        <p:nvGraphicFramePr>
          <p:cNvPr id="4" name="Tabella 6">
            <a:extLst>
              <a:ext uri="{FF2B5EF4-FFF2-40B4-BE49-F238E27FC236}">
                <a16:creationId xmlns:a16="http://schemas.microsoft.com/office/drawing/2014/main" xmlns="" id="{4EDE0A86-1C31-DE05-A317-F53F984E2B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6664988"/>
              </p:ext>
            </p:extLst>
          </p:nvPr>
        </p:nvGraphicFramePr>
        <p:xfrm>
          <a:off x="843379" y="2343706"/>
          <a:ext cx="10972800" cy="38982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7600">
                  <a:extLst>
                    <a:ext uri="{9D8B030D-6E8A-4147-A177-3AD203B41FA5}">
                      <a16:colId xmlns:a16="http://schemas.microsoft.com/office/drawing/2014/main" xmlns="" val="160808611"/>
                    </a:ext>
                  </a:extLst>
                </a:gridCol>
                <a:gridCol w="3657600">
                  <a:extLst>
                    <a:ext uri="{9D8B030D-6E8A-4147-A177-3AD203B41FA5}">
                      <a16:colId xmlns:a16="http://schemas.microsoft.com/office/drawing/2014/main" xmlns="" val="3111512947"/>
                    </a:ext>
                  </a:extLst>
                </a:gridCol>
                <a:gridCol w="3657600">
                  <a:extLst>
                    <a:ext uri="{9D8B030D-6E8A-4147-A177-3AD203B41FA5}">
                      <a16:colId xmlns:a16="http://schemas.microsoft.com/office/drawing/2014/main" xmlns="" val="2406682219"/>
                    </a:ext>
                  </a:extLst>
                </a:gridCol>
              </a:tblGrid>
              <a:tr h="772356"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VOLUME D’AFFARI NEL</a:t>
                      </a:r>
                    </a:p>
                    <a:p>
                      <a:pPr algn="ctr"/>
                      <a:r>
                        <a:rPr lang="it-IT" dirty="0"/>
                        <a:t>PERIODO D’IMPOSTA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APPLICAZIONE/PERMANENZA REGIME AGEVOLATO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REGIME IVA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68690548"/>
                  </a:ext>
                </a:extLst>
              </a:tr>
              <a:tr h="319577">
                <a:tc>
                  <a:txBody>
                    <a:bodyPr/>
                    <a:lstStyle/>
                    <a:p>
                      <a:pPr algn="ctr"/>
                      <a:r>
                        <a:rPr lang="it-IT" sz="1500" dirty="0"/>
                        <a:t>inferiore a €. 65.000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/>
                        <a:t>Si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/>
                        <a:t>Esclusione Iva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4093329"/>
                  </a:ext>
                </a:extLst>
              </a:tr>
              <a:tr h="903216">
                <a:tc>
                  <a:txBody>
                    <a:bodyPr/>
                    <a:lstStyle/>
                    <a:p>
                      <a:pPr algn="ctr"/>
                      <a:r>
                        <a:rPr lang="it-IT" sz="1500" dirty="0"/>
                        <a:t>tra €. 65.000 ed €. 85.000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/>
                        <a:t>Si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/>
                        <a:t>Esclusione nel periodo 1/01/2023 –</a:t>
                      </a:r>
                    </a:p>
                    <a:p>
                      <a:pPr algn="ctr"/>
                      <a:r>
                        <a:rPr lang="it-IT" sz="1500" dirty="0"/>
                        <a:t>31/12/2024 solo con "nuova" deroga UE</a:t>
                      </a:r>
                    </a:p>
                    <a:p>
                      <a:pPr algn="ctr"/>
                      <a:r>
                        <a:rPr lang="it-IT" sz="1500" dirty="0"/>
                        <a:t>Esclusione dal 01/01/2025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60918314"/>
                  </a:ext>
                </a:extLst>
              </a:tr>
              <a:tr h="1022760">
                <a:tc>
                  <a:txBody>
                    <a:bodyPr/>
                    <a:lstStyle/>
                    <a:p>
                      <a:pPr algn="ctr"/>
                      <a:r>
                        <a:rPr lang="it-IT" sz="1500" dirty="0"/>
                        <a:t>tra €. 85.000 ed €. 100.000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/>
                        <a:t>Permanenza nell’anno di superamento.</a:t>
                      </a:r>
                    </a:p>
                    <a:p>
                      <a:pPr algn="ctr"/>
                      <a:r>
                        <a:rPr lang="it-IT" sz="1500" dirty="0"/>
                        <a:t>Si fuoriesce dal successivo periodo d’imposta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/>
                        <a:t>L’esclusione da Iva permane nell’anno di</a:t>
                      </a:r>
                    </a:p>
                    <a:p>
                      <a:pPr algn="ctr"/>
                      <a:endParaRPr lang="it-IT" sz="1500" dirty="0"/>
                    </a:p>
                    <a:p>
                      <a:pPr algn="ctr"/>
                      <a:r>
                        <a:rPr lang="it-IT" sz="1500" dirty="0"/>
                        <a:t>superamento.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64228758"/>
                  </a:ext>
                </a:extLst>
              </a:tr>
              <a:tr h="684603">
                <a:tc>
                  <a:txBody>
                    <a:bodyPr/>
                    <a:lstStyle/>
                    <a:p>
                      <a:pPr algn="ctr"/>
                      <a:r>
                        <a:rPr lang="it-IT" sz="1500" dirty="0"/>
                        <a:t>superiore a €.100.000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/>
                        <a:t>Si fuoriesce dal periodo d’imposta del superamento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/>
                        <a:t>No esclusione Iva a decorrere dalla fattura</a:t>
                      </a:r>
                    </a:p>
                    <a:p>
                      <a:pPr algn="ctr"/>
                      <a:r>
                        <a:rPr lang="it-IT" sz="1500" dirty="0"/>
                        <a:t>di superamento della soglia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53622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077954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1841F69B-3913-2748-6D06-616105558C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NOTE IMPORTANTI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A85A0135-ABD7-E4CC-51C9-C5DE4BEDAC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it-IT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QUANTO SOPRA NON E’ DA INTENDERSI IN SOSTITUZIONE DI UN CONSULTO PERSONALIZZATO SULLA SPECIFICA SITUAZIONE PERSONALE. INOLTRE, LA NORMATIVA FISCALE OLTRE AD ESSERE MOLTO COMPLESSA ED ARTICOLATA, E QUINDI NON RIASSUMIBILE IN UN BREVE WEBINAR (E RELATIVE SLIDES), E’ SOGGETTA A RAPIDE MODIFICHE ED EVOLUZIONI SIA NORMATIVE CHE GIURISPRUDENZIALI.</a:t>
            </a: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it-IT" sz="1800" b="1" u="sng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 PRIMO CONSULTO</a:t>
            </a:r>
            <a:r>
              <a:rPr lang="it-IT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it-IT" sz="1800" i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 NON RICHIEDE SPECIFICI APPROFONDIMENTI</a:t>
            </a:r>
            <a:r>
              <a:rPr lang="it-IT" sz="1800" b="1" u="sng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E’ RESO PRO BONO PER I SOLI ISCRITTI AL NOSTRO ENTE DALLO STUDIO: BERTONI&amp;PARTNERS.</a:t>
            </a:r>
            <a:endParaRPr lang="it-IT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it-IT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it-IT" sz="34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 chiarimenti sui temi fiscali contattare lo Studio </a:t>
            </a:r>
            <a:r>
              <a:rPr lang="it-IT" sz="3400" b="1" dirty="0" err="1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Bertoni&amp;Partners</a:t>
            </a:r>
            <a:r>
              <a:rPr lang="it-IT" sz="34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it-IT" sz="34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it-IT" sz="34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328-9228037</a:t>
            </a:r>
            <a:endParaRPr lang="it-IT" sz="34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it-IT" sz="34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it-IT" sz="34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ppure </a:t>
            </a: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it-IT" sz="34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bertoni@bcgcommercialisti.it</a:t>
            </a:r>
            <a:endParaRPr lang="it-IT" sz="34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it-IT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 servizio</a:t>
            </a:r>
            <a:r>
              <a:rPr lang="it-IT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è strettamente riservato agli iscritti, del nostro Ordine professionale ed </a:t>
            </a:r>
            <a:r>
              <a:rPr lang="it-IT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è attivo dalle 9.00 alle 20.00 orario continuato.</a:t>
            </a:r>
            <a:endParaRPr lang="it-IT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5D2CD926-1FBC-5A1F-E070-6684542AA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7367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xmlns="" id="{122955A4-E874-4F46-8DED-380DA6238887}"/>
              </a:ext>
            </a:extLst>
          </p:cNvPr>
          <p:cNvSpPr txBox="1"/>
          <p:nvPr/>
        </p:nvSpPr>
        <p:spPr>
          <a:xfrm>
            <a:off x="2951671" y="2659559"/>
            <a:ext cx="628865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400" dirty="0">
                <a:solidFill>
                  <a:srgbClr val="0070C0"/>
                </a:solidFill>
              </a:rPr>
              <a:t>GRAZIE PER L’ATTENZIONE</a:t>
            </a:r>
          </a:p>
          <a:p>
            <a:pPr algn="ctr"/>
            <a:endParaRPr lang="it-IT" sz="4400" dirty="0">
              <a:solidFill>
                <a:srgbClr val="0070C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xmlns="" id="{2240D4D3-F822-47C4-A0F9-936952CFE97A}"/>
              </a:ext>
            </a:extLst>
          </p:cNvPr>
          <p:cNvSpPr txBox="1"/>
          <p:nvPr/>
        </p:nvSpPr>
        <p:spPr>
          <a:xfrm>
            <a:off x="7305675" y="5743575"/>
            <a:ext cx="5238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it-IT" b="1" dirty="0">
                <a:solidFill>
                  <a:srgbClr val="0070C0"/>
                </a:solidFill>
                <a:latin typeface="Copperplate Gothic Light"/>
                <a:ea typeface="Times New Roman"/>
              </a:rPr>
              <a:t>Dott. GIAN LUCA BERTONI </a:t>
            </a:r>
            <a:endParaRPr lang="it-IT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8601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E009A992-6CD4-46F6-9F8A-7431B69C9D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err="1"/>
              <a:t>flat</a:t>
            </a:r>
            <a:r>
              <a:rPr lang="it-IT" dirty="0"/>
              <a:t> tax "incrementale"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390C0886-A75C-463B-83C8-85DF9DC4F3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0" lvl="2" indent="0">
              <a:buClr>
                <a:srgbClr val="00B050"/>
              </a:buClr>
              <a:buSzPct val="100000"/>
              <a:buNone/>
            </a:pPr>
            <a:r>
              <a:rPr lang="it-IT" dirty="0"/>
              <a:t>Tra le varie misure contenute nel Legge di bilancio 2023, di particolare rilevanza risulta la </a:t>
            </a:r>
            <a:r>
              <a:rPr lang="it-IT" dirty="0" err="1"/>
              <a:t>flat</a:t>
            </a:r>
            <a:r>
              <a:rPr lang="it-IT" dirty="0"/>
              <a:t> tax sul c.d. "reddito incrementale".</a:t>
            </a:r>
          </a:p>
          <a:p>
            <a:pPr marL="914400" lvl="2" indent="0">
              <a:buClr>
                <a:srgbClr val="00B050"/>
              </a:buClr>
              <a:buSzPct val="100000"/>
              <a:buNone/>
            </a:pPr>
            <a:r>
              <a:rPr lang="it-IT" dirty="0"/>
              <a:t>La disposizione prevede che, </a:t>
            </a:r>
            <a:r>
              <a:rPr lang="it-IT" b="1" dirty="0"/>
              <a:t>limitatamente al 2023, le persone fisiche esercenti attività d’impresa, arti o professioni che non applicano il regime forfetario</a:t>
            </a:r>
            <a:r>
              <a:rPr lang="it-IT" dirty="0"/>
              <a:t>, </a:t>
            </a:r>
            <a:r>
              <a:rPr lang="it-IT" i="1" u="sng" dirty="0"/>
              <a:t>in sede di dichiarazione dei redditi 2024 potranno applicare</a:t>
            </a:r>
            <a:r>
              <a:rPr lang="it-IT" dirty="0"/>
              <a:t>, in via opzionale, </a:t>
            </a:r>
            <a:r>
              <a:rPr lang="it-IT" b="1" dirty="0"/>
              <a:t>in luogo delle</a:t>
            </a:r>
          </a:p>
          <a:p>
            <a:pPr marL="914400" lvl="2" indent="0">
              <a:buClr>
                <a:srgbClr val="00B050"/>
              </a:buClr>
              <a:buSzPct val="100000"/>
              <a:buNone/>
            </a:pPr>
            <a:r>
              <a:rPr lang="it-IT" b="1" dirty="0"/>
              <a:t>ordinarie aliquote Irpef "per scaglioni" di reddito</a:t>
            </a:r>
            <a:r>
              <a:rPr lang="it-IT" dirty="0"/>
              <a:t> (ex art. 11, Tuir), </a:t>
            </a:r>
            <a:r>
              <a:rPr lang="it-IT" b="1" dirty="0"/>
              <a:t>un’imposta del 15% sostitutiva sull’eccedenza del reddito d’impresa e/o di lavoro autonomo </a:t>
            </a:r>
            <a:r>
              <a:rPr lang="it-IT" u="sng" dirty="0"/>
              <a:t>rispetto al più elevato importo del reddito d’impresa e/o di lavoro autonomo dichiarato negli anni 2020, 2021 e 2022</a:t>
            </a:r>
            <a:r>
              <a:rPr lang="it-IT" dirty="0"/>
              <a:t>.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xmlns="" id="{4091436D-0D7F-4A67-9927-CCE513816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xmlns="" id="{81FB1085-864B-4A5D-8408-73159A20CA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59328" y="508958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409006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32F23457-011C-49A1-AA45-737C2D103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AMBITO APPLICATIVO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33571181-610C-46EA-84E6-1600E41604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1743" y="2620918"/>
            <a:ext cx="8761412" cy="34163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it-IT" dirty="0"/>
              <a:t>Potranno fruire dell'istituto:</a:t>
            </a:r>
          </a:p>
          <a:p>
            <a:pPr marL="0" indent="0" algn="just">
              <a:buNone/>
            </a:pPr>
            <a:endParaRPr lang="it-IT" dirty="0"/>
          </a:p>
          <a:p>
            <a:pPr marL="0" indent="0" algn="just">
              <a:buNone/>
            </a:pPr>
            <a:r>
              <a:rPr lang="it-IT" dirty="0"/>
              <a:t>- i contribuenti </a:t>
            </a:r>
            <a:r>
              <a:rPr lang="it-IT" b="1" dirty="0"/>
              <a:t>persone fisiche esercenti attività d’impresa, arti o professioni</a:t>
            </a:r>
          </a:p>
          <a:p>
            <a:pPr algn="just">
              <a:buFontTx/>
              <a:buChar char="-"/>
            </a:pPr>
            <a:endParaRPr lang="it-IT" b="1" dirty="0"/>
          </a:p>
          <a:p>
            <a:pPr marL="0" indent="0" algn="just">
              <a:buNone/>
            </a:pPr>
            <a:r>
              <a:rPr lang="it-IT" dirty="0"/>
              <a:t>- </a:t>
            </a:r>
            <a:r>
              <a:rPr lang="it-IT" b="1" dirty="0"/>
              <a:t>diversi da quelli che si avvalgono del regime forfetario</a:t>
            </a:r>
            <a:r>
              <a:rPr lang="it-IT" dirty="0"/>
              <a:t>.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xmlns="" id="{A64F7677-369D-4B19-8B2B-A15AEA60E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7495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RIEPILOGO AMBITO SOGGETTIVO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b="1" dirty="0" smtClean="0"/>
              <a:t>NO</a:t>
            </a:r>
            <a:r>
              <a:rPr lang="it-IT" dirty="0" smtClean="0"/>
              <a:t> PER REDDITI DA PARTECIPAZIONE</a:t>
            </a:r>
          </a:p>
          <a:p>
            <a:r>
              <a:rPr lang="it-IT" b="1" dirty="0" smtClean="0"/>
              <a:t>NO</a:t>
            </a:r>
            <a:r>
              <a:rPr lang="it-IT" dirty="0" smtClean="0"/>
              <a:t> PER SOCIETA’</a:t>
            </a:r>
          </a:p>
          <a:p>
            <a:r>
              <a:rPr lang="it-IT" b="1" dirty="0" smtClean="0"/>
              <a:t>SI</a:t>
            </a:r>
            <a:r>
              <a:rPr lang="it-IT" dirty="0" smtClean="0"/>
              <a:t> PER DITTE INDIVIDUALI (CHE NON SI AVVALGONO DEL REGIME FORFETTARIO)</a:t>
            </a:r>
          </a:p>
          <a:p>
            <a:r>
              <a:rPr lang="it-IT" b="1" dirty="0" smtClean="0"/>
              <a:t>SI </a:t>
            </a:r>
            <a:r>
              <a:rPr lang="it-IT" dirty="0" smtClean="0"/>
              <a:t>PER IMPRESE FAMILIARI (SOLO PER IL TITOLARE)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01940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NOTE SULL’AMBITO SOGGETTIVO: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TITOLARE DI DITTA INDIVIDUALE CHE è ANCHE SOCIO DI SOCIETA’ DI PERSONE PUO APPLICAR ELA FLAT TAX INCREMENTALE?</a:t>
            </a:r>
          </a:p>
          <a:p>
            <a:endParaRPr lang="it-IT" dirty="0"/>
          </a:p>
          <a:p>
            <a:r>
              <a:rPr lang="it-IT" dirty="0" smtClean="0"/>
              <a:t>SI PUO’ APPLICARLA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59142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55C0026E-AE21-4F3E-8DCD-7FC6210805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I citati soggetti possono applicare: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604F124A-B71C-413A-AC83-6D41109984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3" y="3224602"/>
            <a:ext cx="8761412" cy="341630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it-IT" u="sng" dirty="0"/>
              <a:t>in luogo delle aliquote IRPEF per scaglioni di reddito </a:t>
            </a:r>
            <a:r>
              <a:rPr lang="it-IT" dirty="0"/>
              <a:t>(art. 11 TUIR), e delle relative addizionali Irpef, </a:t>
            </a:r>
            <a:r>
              <a:rPr lang="it-IT" u="sng" dirty="0"/>
              <a:t>un’imposta sostitutiva della stessa IRPEF e delle relative addizionali, calcolata con un’aliquota del </a:t>
            </a:r>
            <a:r>
              <a:rPr lang="it-IT" b="1" u="sng" dirty="0"/>
              <a:t>15% su una base imponibile non superiore a €. 40.000 </a:t>
            </a:r>
            <a:r>
              <a:rPr lang="it-IT" b="1" dirty="0"/>
              <a:t>pari alla differenza tra il reddito d’impresa e di lavoro autonomo determinato nel 2023 e il reddito d’impresa e di lavoro autonomo, d’importo più elevato, dichiarato negli anni dal 2020 al 2022, decurtata di un importo pari al 5% di quest’ultimo ammontare</a:t>
            </a:r>
            <a:r>
              <a:rPr lang="it-IT" dirty="0"/>
              <a:t>.</a:t>
            </a:r>
          </a:p>
          <a:p>
            <a:pPr marL="0" indent="0" algn="just">
              <a:buNone/>
            </a:pPr>
            <a:r>
              <a:rPr lang="it-IT" i="1" u="sng" dirty="0"/>
              <a:t>L’eventuale eccedenza è soggetta ad IRPEF secondo i criteri ordinari </a:t>
            </a:r>
            <a:r>
              <a:rPr lang="it-IT" dirty="0"/>
              <a:t>(di tale eccedenza si tiene comunque conto ai fini della spettanza e per la determinazione di deduzioni, detrazioni o benefici di qualsiasi titolo, anche di natura non tributaria, qualora il riconoscimento di detti benefici sia subordinato al possesso di requisiti reddituali).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D345EB68-228F-4745-A791-E94D9E9D5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09481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B949FE30-736B-4F68-925A-6A18C5FA49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REQUISITI DA RISPETTARE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2C2E38F6-CBE4-4DDB-9313-897EC413B5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437" y="2776567"/>
            <a:ext cx="11210114" cy="3416300"/>
          </a:xfrm>
        </p:spPr>
        <p:txBody>
          <a:bodyPr/>
          <a:lstStyle/>
          <a:p>
            <a:pPr marL="0" indent="0" algn="just">
              <a:buNone/>
            </a:pPr>
            <a:r>
              <a:rPr lang="it-IT" dirty="0"/>
              <a:t>La </a:t>
            </a:r>
            <a:r>
              <a:rPr lang="it-IT" b="1" dirty="0" err="1"/>
              <a:t>flat</a:t>
            </a:r>
            <a:r>
              <a:rPr lang="it-IT" b="1" dirty="0"/>
              <a:t> tax incrementale può essere applicata qualora </a:t>
            </a:r>
            <a:r>
              <a:rPr lang="it-IT" b="1" u="sng" dirty="0"/>
              <a:t>vi sia una differenza tra</a:t>
            </a:r>
            <a:r>
              <a:rPr lang="it-IT" dirty="0"/>
              <a:t>:</a:t>
            </a:r>
          </a:p>
          <a:p>
            <a:pPr marL="0" indent="0" algn="just">
              <a:buNone/>
            </a:pPr>
            <a:endParaRPr lang="it-IT" dirty="0"/>
          </a:p>
          <a:p>
            <a:pPr marL="0" indent="0" algn="just">
              <a:buNone/>
            </a:pPr>
            <a:r>
              <a:rPr lang="it-IT" dirty="0"/>
              <a:t>- </a:t>
            </a:r>
            <a:r>
              <a:rPr lang="it-IT" b="1" dirty="0"/>
              <a:t>il reddito d’impresa e di lavoro autonomo </a:t>
            </a:r>
            <a:r>
              <a:rPr lang="it-IT" dirty="0"/>
              <a:t>determinato nel </a:t>
            </a:r>
            <a:r>
              <a:rPr lang="it-IT" b="1" dirty="0"/>
              <a:t>2023</a:t>
            </a:r>
          </a:p>
          <a:p>
            <a:pPr marL="0" indent="0" algn="just">
              <a:buNone/>
            </a:pPr>
            <a:endParaRPr lang="it-IT" dirty="0"/>
          </a:p>
          <a:p>
            <a:pPr marL="0" indent="0" algn="just">
              <a:buNone/>
            </a:pPr>
            <a:r>
              <a:rPr lang="it-IT" dirty="0"/>
              <a:t>- </a:t>
            </a:r>
            <a:r>
              <a:rPr lang="it-IT" b="1" dirty="0"/>
              <a:t>il reddito d’impresa e di lavoro autonomo, d’importo più elevato, dichiarato negli anni dal 2020 al 2022</a:t>
            </a:r>
            <a:r>
              <a:rPr lang="it-IT" dirty="0"/>
              <a:t>,</a:t>
            </a:r>
          </a:p>
          <a:p>
            <a:pPr marL="0" indent="0" algn="just">
              <a:buNone/>
            </a:pPr>
            <a:endParaRPr lang="it-IT" b="1" dirty="0"/>
          </a:p>
          <a:p>
            <a:pPr marL="0" indent="0" algn="just">
              <a:buNone/>
            </a:pPr>
            <a:r>
              <a:rPr lang="it-IT" b="1" dirty="0"/>
              <a:t>decurtata la differenza di un importo pari al 5% di quest’ultimo ammontare</a:t>
            </a:r>
            <a:r>
              <a:rPr lang="it-IT" dirty="0"/>
              <a:t>.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95535246-C1AF-408C-AD5A-A265C4C54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57188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la riunioni ione">
  <a:themeElements>
    <a:clrScheme name="Ion Boardroom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Personalizza struttur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1473</TotalTime>
  <Words>2792</Words>
  <Application>Microsoft Office PowerPoint</Application>
  <PresentationFormat>Personalizzato</PresentationFormat>
  <Paragraphs>293</Paragraphs>
  <Slides>32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Titoli diapositive</vt:lpstr>
      </vt:variant>
      <vt:variant>
        <vt:i4>32</vt:i4>
      </vt:variant>
    </vt:vector>
  </HeadingPairs>
  <TitlesOfParts>
    <vt:vector size="34" baseType="lpstr">
      <vt:lpstr>Sala riunioni ione</vt:lpstr>
      <vt:lpstr>Personalizza struttura</vt:lpstr>
      <vt:lpstr> LEGGE di bilancio 2023: - flat tax incrementale - «nuovo» regime forfettario</vt:lpstr>
      <vt:lpstr>  STUDIO BERTONI &amp; PARTNERS SLIDE A CURA DI: </vt:lpstr>
      <vt:lpstr>I SERVIZI DEL NOSTRO STUDIO PER IL PROFESSIONISTA:</vt:lpstr>
      <vt:lpstr>flat tax "incrementale"</vt:lpstr>
      <vt:lpstr>AMBITO APPLICATIVO</vt:lpstr>
      <vt:lpstr>RIEPILOGO AMBITO SOGGETTIVO</vt:lpstr>
      <vt:lpstr>NOTE SULL’AMBITO SOGGETTIVO:</vt:lpstr>
      <vt:lpstr>I citati soggetti possono applicare: </vt:lpstr>
      <vt:lpstr>REQUISITI DA RISPETTARE</vt:lpstr>
      <vt:lpstr>AMBITO OGGETTIVO </vt:lpstr>
      <vt:lpstr>ALTRE NOTE</vt:lpstr>
      <vt:lpstr>Altre note</vt:lpstr>
      <vt:lpstr>Altre note</vt:lpstr>
      <vt:lpstr>Esempio:</vt:lpstr>
      <vt:lpstr>CASO 1)</vt:lpstr>
      <vt:lpstr>CONTEGGI</vt:lpstr>
      <vt:lpstr>CASO 2)</vt:lpstr>
      <vt:lpstr>CONTEGGI</vt:lpstr>
      <vt:lpstr>Altri esempi: nr. 1</vt:lpstr>
      <vt:lpstr>Altri esempi: nr. 2</vt:lpstr>
      <vt:lpstr>Altri esempi: nr. 3</vt:lpstr>
      <vt:lpstr>Altri esempi: nr. 4</vt:lpstr>
      <vt:lpstr>Altri esempi: nr. 5</vt:lpstr>
      <vt:lpstr>NOTE: in caso i tre esercizi precedenti fossero in perdita cosa succede?</vt:lpstr>
      <vt:lpstr>AUMENTO SOGLIA ACCESSO/PERMANENZA REGIME FORFETTARIO</vt:lpstr>
      <vt:lpstr>RICAVI E COMPENSI 2023</vt:lpstr>
      <vt:lpstr>NOTE IMPORTANTI ESEMPIO 1</vt:lpstr>
      <vt:lpstr>NOTE IMPORTANTE esempio 2</vt:lpstr>
      <vt:lpstr>SUPERAMENTO SOGLIA DEI RICAVI IN CORSO D'ANNO E REGIME IVA</vt:lpstr>
      <vt:lpstr>Legge DI BILANCIO 2023   DAL 01/01/2023</vt:lpstr>
      <vt:lpstr>NOTE IMPORTANTI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FISCALITA’ DEL GIOVANE MEDICO</dc:title>
  <dc:creator>Studio</dc:creator>
  <cp:lastModifiedBy>User</cp:lastModifiedBy>
  <cp:revision>193</cp:revision>
  <cp:lastPrinted>2022-12-03T14:33:23Z</cp:lastPrinted>
  <dcterms:created xsi:type="dcterms:W3CDTF">2018-06-08T15:16:15Z</dcterms:created>
  <dcterms:modified xsi:type="dcterms:W3CDTF">2023-10-18T09:08:07Z</dcterms:modified>
</cp:coreProperties>
</file>