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6"/>
  </p:notesMasterIdLst>
  <p:sldIdLst>
    <p:sldId id="256" r:id="rId2"/>
    <p:sldId id="263" r:id="rId3"/>
    <p:sldId id="270" r:id="rId4"/>
    <p:sldId id="268" r:id="rId5"/>
    <p:sldId id="271" r:id="rId6"/>
    <p:sldId id="272" r:id="rId7"/>
    <p:sldId id="273" r:id="rId8"/>
    <p:sldId id="274" r:id="rId9"/>
    <p:sldId id="275" r:id="rId10"/>
    <p:sldId id="276" r:id="rId11"/>
    <p:sldId id="352" r:id="rId12"/>
    <p:sldId id="357" r:id="rId13"/>
    <p:sldId id="358" r:id="rId14"/>
    <p:sldId id="321" r:id="rId15"/>
    <p:sldId id="313" r:id="rId16"/>
    <p:sldId id="279" r:id="rId17"/>
    <p:sldId id="340" r:id="rId18"/>
    <p:sldId id="280" r:id="rId19"/>
    <p:sldId id="281" r:id="rId20"/>
    <p:sldId id="282" r:id="rId21"/>
    <p:sldId id="283" r:id="rId22"/>
    <p:sldId id="284" r:id="rId23"/>
    <p:sldId id="307" r:id="rId24"/>
    <p:sldId id="323" r:id="rId25"/>
    <p:sldId id="359" r:id="rId26"/>
    <p:sldId id="324" r:id="rId27"/>
    <p:sldId id="367" r:id="rId28"/>
    <p:sldId id="371" r:id="rId29"/>
    <p:sldId id="362" r:id="rId30"/>
    <p:sldId id="369" r:id="rId31"/>
    <p:sldId id="370" r:id="rId32"/>
    <p:sldId id="322" r:id="rId33"/>
    <p:sldId id="325" r:id="rId34"/>
    <p:sldId id="372" r:id="rId35"/>
    <p:sldId id="373" r:id="rId36"/>
    <p:sldId id="326" r:id="rId37"/>
    <p:sldId id="329" r:id="rId38"/>
    <p:sldId id="285" r:id="rId39"/>
    <p:sldId id="334" r:id="rId40"/>
    <p:sldId id="286" r:id="rId41"/>
    <p:sldId id="287" r:id="rId42"/>
    <p:sldId id="309" r:id="rId43"/>
    <p:sldId id="310" r:id="rId44"/>
    <p:sldId id="311" r:id="rId45"/>
    <p:sldId id="312" r:id="rId46"/>
    <p:sldId id="289" r:id="rId47"/>
    <p:sldId id="291" r:id="rId48"/>
    <p:sldId id="290" r:id="rId49"/>
    <p:sldId id="365" r:id="rId50"/>
    <p:sldId id="366" r:id="rId51"/>
    <p:sldId id="308" r:id="rId52"/>
    <p:sldId id="292" r:id="rId53"/>
    <p:sldId id="293" r:id="rId54"/>
    <p:sldId id="294" r:id="rId55"/>
    <p:sldId id="295" r:id="rId56"/>
    <p:sldId id="296" r:id="rId57"/>
    <p:sldId id="298" r:id="rId58"/>
    <p:sldId id="299" r:id="rId59"/>
    <p:sldId id="300" r:id="rId60"/>
    <p:sldId id="301" r:id="rId61"/>
    <p:sldId id="350" r:id="rId62"/>
    <p:sldId id="356" r:id="rId63"/>
    <p:sldId id="341" r:id="rId64"/>
    <p:sldId id="302" r:id="rId65"/>
    <p:sldId id="342" r:id="rId66"/>
    <p:sldId id="314" r:id="rId67"/>
    <p:sldId id="315" r:id="rId68"/>
    <p:sldId id="347" r:id="rId69"/>
    <p:sldId id="348" r:id="rId70"/>
    <p:sldId id="349" r:id="rId71"/>
    <p:sldId id="306" r:id="rId72"/>
    <p:sldId id="317" r:id="rId73"/>
    <p:sldId id="318" r:id="rId74"/>
    <p:sldId id="319" r:id="rId75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  <a:srgbClr val="021128"/>
    <a:srgbClr val="0420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3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19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12F115-718F-42FD-9141-104569B7F641}" type="datetimeFigureOut">
              <a:rPr lang="it-IT" smtClean="0"/>
              <a:t>20/07/2026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3834A2-2C08-45DD-BDA0-A979B6437A1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708707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6F1A741-BEB9-BA64-5027-11C1BD259D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0556AAC3-8460-C1C0-465C-5366B6B555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A2EC541-9F24-0467-F0B2-6EA343B510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5E0FC-1ED2-4CCC-98A9-56DEBC0DDE80}" type="datetimeFigureOut">
              <a:rPr lang="it-IT" smtClean="0"/>
              <a:t>20/07/2026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A38D11D-A664-CF79-7E1B-D3A3380065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C805303-68CC-0AB3-B6A4-46C35D826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DCFEF-86F3-4CA0-9357-020B1007631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52653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1B2C1D0-A98C-6304-1830-55A72D04EE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6417F4A4-833B-8654-B751-171AEDD143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E9D23F3-9031-DA8F-D557-569E474EB5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5E0FC-1ED2-4CCC-98A9-56DEBC0DDE80}" type="datetimeFigureOut">
              <a:rPr lang="it-IT" smtClean="0"/>
              <a:t>20/07/2026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ACE5820-64B2-8D18-1E91-524AC5A152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0B425F2-88CC-6D5F-D5DB-090B2C3EE4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DCFEF-86F3-4CA0-9357-020B1007631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549410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5BFB5703-1083-1362-6E16-A7D2852586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2200D7D6-32AB-8840-9100-BADA14A62D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0056B72-0EAD-FF9A-1E8F-AB24CDF932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5E0FC-1ED2-4CCC-98A9-56DEBC0DDE80}" type="datetimeFigureOut">
              <a:rPr lang="it-IT" smtClean="0"/>
              <a:t>20/07/2026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59E5695-A9DC-752C-1D6B-D72D8F6905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EE2859B-15B9-5ADC-B3B9-787B13450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DCFEF-86F3-4CA0-9357-020B1007631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805496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35360" y="692696"/>
            <a:ext cx="11521280" cy="39498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000" b="1">
                <a:latin typeface="Segoe UI" pitchFamily="34" charset="0"/>
                <a:cs typeface="Segoe UI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4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5360" y="1628800"/>
            <a:ext cx="11521280" cy="4536504"/>
          </a:xfrm>
          <a:prstGeom prst="rect">
            <a:avLst/>
          </a:prstGeom>
        </p:spPr>
        <p:txBody>
          <a:bodyPr/>
          <a:lstStyle>
            <a:lvl1pPr>
              <a:buNone/>
              <a:defRPr sz="2500">
                <a:latin typeface="Segoe UI Semilight" pitchFamily="34" charset="0"/>
                <a:cs typeface="Segoe UI Semilight" pitchFamily="34" charset="0"/>
              </a:defRPr>
            </a:lvl1pPr>
            <a:lvl2pPr>
              <a:buNone/>
              <a:defRPr sz="2200">
                <a:latin typeface="Segoe UI Semilight" pitchFamily="34" charset="0"/>
                <a:cs typeface="Segoe UI Semilight" pitchFamily="34" charset="0"/>
              </a:defRPr>
            </a:lvl2pPr>
            <a:lvl3pPr>
              <a:buNone/>
              <a:defRPr sz="2000">
                <a:latin typeface="Segoe UI Semilight" pitchFamily="34" charset="0"/>
                <a:cs typeface="Segoe UI Semilight" pitchFamily="34" charset="0"/>
              </a:defRPr>
            </a:lvl3pPr>
            <a:lvl4pPr>
              <a:buNone/>
              <a:defRPr/>
            </a:lvl4pPr>
            <a:lvl5pPr>
              <a:buNone/>
              <a:defRPr sz="15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35360" y="1107944"/>
            <a:ext cx="11521280" cy="276999"/>
          </a:xfrm>
          <a:prstGeom prst="rect">
            <a:avLst/>
          </a:prstGeom>
        </p:spPr>
        <p:txBody>
          <a:bodyPr rIns="0">
            <a:noAutofit/>
          </a:bodyPr>
          <a:lstStyle>
            <a:lvl1pPr>
              <a:buNone/>
              <a:defRPr sz="1800">
                <a:latin typeface="Segoe UI Semilight" pitchFamily="34" charset="0"/>
                <a:cs typeface="Segoe UI Semilight" pitchFamily="34" charset="0"/>
              </a:defRPr>
            </a:lvl1pPr>
          </a:lstStyle>
          <a:p>
            <a:pPr lvl="0"/>
            <a:r>
              <a:rPr lang="en-GB" dirty="0"/>
              <a:t>Click to edit Master subtitle style if required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5512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 userDrawn="1"/>
        </p:nvSpPr>
        <p:spPr>
          <a:xfrm>
            <a:off x="0" y="6237312"/>
            <a:ext cx="12192000" cy="620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/>
          </a:p>
        </p:txBody>
      </p:sp>
      <p:sp>
        <p:nvSpPr>
          <p:cNvPr id="9" name="Title 1"/>
          <p:cNvSpPr txBox="1">
            <a:spLocks/>
          </p:cNvSpPr>
          <p:nvPr userDrawn="1"/>
        </p:nvSpPr>
        <p:spPr>
          <a:xfrm>
            <a:off x="362907" y="2495957"/>
            <a:ext cx="11521280" cy="55514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b="1" kern="1200" baseline="0">
                <a:solidFill>
                  <a:schemeClr val="tx1"/>
                </a:solidFill>
                <a:latin typeface="Segoe UI" pitchFamily="34" charset="0"/>
                <a:ea typeface="+mj-ea"/>
                <a:cs typeface="Segoe UI" pitchFamily="34" charset="0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</a:rPr>
              <a:t>L’EVOLUZIONE</a:t>
            </a:r>
            <a:r>
              <a:rPr lang="en-US" sz="3600" baseline="0" dirty="0">
                <a:solidFill>
                  <a:schemeClr val="bg1"/>
                </a:solidFill>
              </a:rPr>
              <a:t> DELL’ABITARE</a:t>
            </a:r>
          </a:p>
        </p:txBody>
      </p:sp>
      <p:sp>
        <p:nvSpPr>
          <p:cNvPr id="13" name="Title 1"/>
          <p:cNvSpPr txBox="1">
            <a:spLocks/>
          </p:cNvSpPr>
          <p:nvPr userDrawn="1"/>
        </p:nvSpPr>
        <p:spPr>
          <a:xfrm>
            <a:off x="376680" y="2204864"/>
            <a:ext cx="11521280" cy="55514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b="1" kern="1200" baseline="0">
                <a:solidFill>
                  <a:schemeClr val="tx1"/>
                </a:solidFill>
                <a:latin typeface="Segoe UI" pitchFamily="34" charset="0"/>
                <a:ea typeface="+mj-ea"/>
                <a:cs typeface="Segoe UI" pitchFamily="34" charset="0"/>
              </a:defRPr>
            </a:lvl1pPr>
          </a:lstStyle>
          <a:p>
            <a:r>
              <a:rPr lang="en-US" sz="1800" b="0" baseline="0" dirty="0">
                <a:solidFill>
                  <a:schemeClr val="bg1"/>
                </a:solidFill>
              </a:rPr>
              <a:t>SEMINARIO CI - PROSIEL 2022</a:t>
            </a:r>
          </a:p>
        </p:txBody>
      </p:sp>
    </p:spTree>
    <p:extLst>
      <p:ext uri="{BB962C8B-B14F-4D97-AF65-F5344CB8AC3E}">
        <p14:creationId xmlns:p14="http://schemas.microsoft.com/office/powerpoint/2010/main" val="3959800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0E4F166-CF86-FA4E-B4C9-454E08899E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795CCCC-7FAC-B306-761A-F817BFFD6D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85994E1-CB84-796A-DCDF-55C5A75649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5E0FC-1ED2-4CCC-98A9-56DEBC0DDE80}" type="datetimeFigureOut">
              <a:rPr lang="it-IT" smtClean="0"/>
              <a:t>20/07/2026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4A1B674-0210-ADFA-787B-A06CE9C856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0D00469-B0EB-5D52-83C2-0CFA03FAF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DCFEF-86F3-4CA0-9357-020B1007631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26597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07A95F4-E14F-1C91-22D9-280BF2A336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B6EF9A2C-7F43-5E6D-4C86-8431BED17A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FCF0CB8-DB81-B860-45BD-8DAF7E123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5E0FC-1ED2-4CCC-98A9-56DEBC0DDE80}" type="datetimeFigureOut">
              <a:rPr lang="it-IT" smtClean="0"/>
              <a:t>20/07/2026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B0963AE-0AD7-A3C8-2E18-09625FFF68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229252A-C0CF-1627-2D85-072D75DD7E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DCFEF-86F3-4CA0-9357-020B1007631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27028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A01DA82-4FA3-C1BB-761C-B6EAE2ADAE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1F11658-AF6E-C2AB-50D2-65945D409C4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4AF00E1C-22FB-97FB-DF7B-6F775E2E69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856F396E-0163-7A81-7A74-DF313FEEC7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5E0FC-1ED2-4CCC-98A9-56DEBC0DDE80}" type="datetimeFigureOut">
              <a:rPr lang="it-IT" smtClean="0"/>
              <a:t>20/07/2026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A2709D59-47C4-DFED-0201-AA6764FA1B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62D7471F-9258-9A27-1201-C44CCB756C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DCFEF-86F3-4CA0-9357-020B1007631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22988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47F6208-C87D-08BB-4C55-8595801FB9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2CAA0E3A-0855-EEEF-2608-CFFEC916D3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6C59A3E2-4A11-4BB7-EBCA-646E73B32A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00ECBA54-5141-3E98-97CF-2B3F78F8A87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DFF5EBF7-488E-B6F3-8968-0DA8400CE7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BC6BFD39-2E99-79F1-2BDF-5012F6300B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5E0FC-1ED2-4CCC-98A9-56DEBC0DDE80}" type="datetimeFigureOut">
              <a:rPr lang="it-IT" smtClean="0"/>
              <a:t>20/07/2026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CA3B1D91-CE22-EF85-CE2E-95991851FE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0B3DC275-14B2-788E-BAFE-9ACC702CE2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DCFEF-86F3-4CA0-9357-020B1007631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86277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7A3547F-6A70-D118-C51E-F627219A2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9B8AC192-B6DD-EA90-AC60-87EBF22AE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5E0FC-1ED2-4CCC-98A9-56DEBC0DDE80}" type="datetimeFigureOut">
              <a:rPr lang="it-IT" smtClean="0"/>
              <a:t>20/07/2026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2EF10E6E-D5A8-7BCD-7B47-5D838C1278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E690EED-122C-E160-70C1-9FD29741CC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DCFEF-86F3-4CA0-9357-020B1007631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162717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0B5D6EC5-6FE2-25A8-C082-C9BC9368B8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5E0FC-1ED2-4CCC-98A9-56DEBC0DDE80}" type="datetimeFigureOut">
              <a:rPr lang="it-IT" smtClean="0"/>
              <a:t>20/07/2026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957CBBC6-AA95-9CB4-3102-E44EC393D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62DA5AE-CEFA-7FB1-E187-213B70C8E4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DCFEF-86F3-4CA0-9357-020B1007631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16130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CDE4AC0-280B-B5AA-19E7-D4340DEA6D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5DFFCAAE-A3EC-BD84-1789-F390215ECF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E880BF19-3815-843E-3898-3483EFAB2B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F9C1672F-B6A3-464F-724D-EF706D14A1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5E0FC-1ED2-4CCC-98A9-56DEBC0DDE80}" type="datetimeFigureOut">
              <a:rPr lang="it-IT" smtClean="0"/>
              <a:t>20/07/2026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E7BEE387-234F-09B9-D350-C2563C1A7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8C4B8873-E947-42B6-98B1-F1EB407F5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DCFEF-86F3-4CA0-9357-020B1007631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00772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B81914A-96F0-A200-180A-7E74D7C99B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44F06724-7421-7C59-E679-284B1D19952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724306D1-B027-2585-C8AD-A37F4CAD4D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E9580C38-83D8-D7E7-DAB9-B07B4109CF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5E0FC-1ED2-4CCC-98A9-56DEBC0DDE80}" type="datetimeFigureOut">
              <a:rPr lang="it-IT" smtClean="0"/>
              <a:t>20/07/2026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5A495A4E-71F5-7028-BC7C-BFD19FA139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F702B96E-9E44-437E-8716-FD7323B43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DCFEF-86F3-4CA0-9357-020B1007631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88070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B849E92D-4713-D814-624B-17AEF0D293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6388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6660D6D8-EF04-3098-99D8-A6E48B3CAA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494049"/>
            <a:ext cx="10515600" cy="36829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E9BFD00-BAD7-5288-A0BF-936B73FA75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785E0FC-1ED2-4CCC-98A9-56DEBC0DDE80}" type="datetimeFigureOut">
              <a:rPr lang="it-IT" smtClean="0"/>
              <a:t>20/07/2026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B884349-BCCB-C483-059C-2AF18E2405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33D2C4E-CA75-D5B0-CC96-DEC1FD0F5C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5DDCFEF-86F3-4CA0-9357-020B10076314}" type="slidenum">
              <a:rPr lang="it-IT" smtClean="0"/>
              <a:t>‹N›</a:t>
            </a:fld>
            <a:endParaRPr lang="it-IT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79450953-6BD1-09A4-A5DC-7F8AF4F8FE60}"/>
              </a:ext>
            </a:extLst>
          </p:cNvPr>
          <p:cNvSpPr/>
          <p:nvPr userDrawn="1"/>
        </p:nvSpPr>
        <p:spPr>
          <a:xfrm>
            <a:off x="0" y="6298720"/>
            <a:ext cx="12192000" cy="55928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/>
          </a:p>
        </p:txBody>
      </p:sp>
      <p:sp>
        <p:nvSpPr>
          <p:cNvPr id="8" name="Segnaposto numero diapositiva 5">
            <a:extLst>
              <a:ext uri="{FF2B5EF4-FFF2-40B4-BE49-F238E27FC236}">
                <a16:creationId xmlns:a16="http://schemas.microsoft.com/office/drawing/2014/main" id="{E40A4742-923A-7FC5-36E6-3CE7B22085ED}"/>
              </a:ext>
            </a:extLst>
          </p:cNvPr>
          <p:cNvSpPr txBox="1">
            <a:spLocks/>
          </p:cNvSpPr>
          <p:nvPr userDrawn="1"/>
        </p:nvSpPr>
        <p:spPr>
          <a:xfrm>
            <a:off x="8723808" y="6448254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>
                <a:latin typeface="Roboto" pitchFamily="2" charset="0"/>
                <a:ea typeface="Roboto" pitchFamily="2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28791F-4711-4F51-9950-E499459AAA9E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Roboto" pitchFamily="2" charset="0"/>
                <a:ea typeface="Roboto" pitchFamily="2" charset="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‹N›</a:t>
            </a:fld>
            <a:endParaRPr kumimoji="0" lang="it-IT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Roboto" pitchFamily="2" charset="0"/>
              <a:ea typeface="Roboto" pitchFamily="2" charset="0"/>
              <a:cs typeface="+mn-cs"/>
            </a:endParaRPr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F5904696-403C-26B1-5CB1-E5EE6E60F945}"/>
              </a:ext>
            </a:extLst>
          </p:cNvPr>
          <p:cNvSpPr/>
          <p:nvPr userDrawn="1"/>
        </p:nvSpPr>
        <p:spPr>
          <a:xfrm>
            <a:off x="2895599" y="3"/>
            <a:ext cx="9296401" cy="559283"/>
          </a:xfrm>
          <a:prstGeom prst="rect">
            <a:avLst/>
          </a:prstGeom>
          <a:solidFill>
            <a:schemeClr val="accent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 dirty="0">
              <a:solidFill>
                <a:srgbClr val="CC3300"/>
              </a:solidFill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04DDEFBC-D088-4439-133B-89F3CBB6A544}"/>
              </a:ext>
            </a:extLst>
          </p:cNvPr>
          <p:cNvSpPr txBox="1"/>
          <p:nvPr userDrawn="1"/>
        </p:nvSpPr>
        <p:spPr>
          <a:xfrm>
            <a:off x="2895600" y="103887"/>
            <a:ext cx="9057051" cy="307777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r"/>
            <a:r>
              <a:rPr lang="it-IT" sz="1400" b="1" dirty="0">
                <a:solidFill>
                  <a:schemeClr val="bg1"/>
                </a:solidFill>
                <a:latin typeface="Segoe UI Semilight" pitchFamily="34" charset="0"/>
                <a:ea typeface="Roboto" pitchFamily="2" charset="0"/>
                <a:cs typeface="Segoe UI Semilight" pitchFamily="34" charset="0"/>
              </a:rPr>
              <a:t>CONVEGNO ON-LINE CEI - CNI</a:t>
            </a:r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9414EE57-4AA6-7079-3F8D-74F3EA526E35}"/>
              </a:ext>
            </a:extLst>
          </p:cNvPr>
          <p:cNvSpPr>
            <a:spLocks noChangeArrowheads="1"/>
          </p:cNvSpPr>
          <p:nvPr userDrawn="1"/>
        </p:nvSpPr>
        <p:spPr bwMode="auto">
          <a:xfrm rot="10800000" flipV="1">
            <a:off x="431373" y="6485210"/>
            <a:ext cx="2061633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bIns="0" anchor="ctr">
            <a:spAutoFit/>
          </a:bodyPr>
          <a:lstStyle/>
          <a:p>
            <a:pPr algn="ctr" eaLnBrk="0" hangingPunct="0">
              <a:defRPr/>
            </a:pPr>
            <a:r>
              <a:rPr lang="it-IT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© Riproduzione riservata</a:t>
            </a:r>
            <a:endParaRPr lang="it-IT" sz="18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02AE3DB0-DDB8-9403-1C38-01239640BA7F}"/>
              </a:ext>
            </a:extLst>
          </p:cNvPr>
          <p:cNvSpPr/>
          <p:nvPr userDrawn="1"/>
        </p:nvSpPr>
        <p:spPr>
          <a:xfrm>
            <a:off x="4433429" y="6427275"/>
            <a:ext cx="3325142" cy="276999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r"/>
            <a:r>
              <a:rPr lang="it-IT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Semibold" pitchFamily="34" charset="0"/>
                <a:ea typeface="Roboto" pitchFamily="2" charset="0"/>
                <a:cs typeface="Segoe UI Semibold" pitchFamily="34" charset="0"/>
              </a:rPr>
              <a:t>CEI - COMITATO</a:t>
            </a:r>
            <a:r>
              <a:rPr lang="it-IT" sz="1200" b="1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Semibold" pitchFamily="34" charset="0"/>
                <a:ea typeface="Roboto" pitchFamily="2" charset="0"/>
                <a:cs typeface="Segoe UI Semibold" pitchFamily="34" charset="0"/>
              </a:rPr>
              <a:t> ELETTROTECNICO ITALIANO</a:t>
            </a:r>
            <a:endParaRPr lang="it-IT" sz="1200" b="1" dirty="0">
              <a:solidFill>
                <a:schemeClr val="tx1">
                  <a:lumMod val="50000"/>
                  <a:lumOff val="50000"/>
                </a:schemeClr>
              </a:solidFill>
              <a:latin typeface="Segoe UI Semibold" pitchFamily="34" charset="0"/>
              <a:ea typeface="Roboto" pitchFamily="2" charset="0"/>
              <a:cs typeface="Segoe UI Semibold" pitchFamily="34" charset="0"/>
            </a:endParaRPr>
          </a:p>
        </p:txBody>
      </p:sp>
      <p:pic>
        <p:nvPicPr>
          <p:cNvPr id="13" name="Picture 7" descr="C:\Users\Lavazzi\Desktop\Seminari Formazione2018\Logo_CEI_vettoriale_grigio_425.jpg">
            <a:extLst>
              <a:ext uri="{FF2B5EF4-FFF2-40B4-BE49-F238E27FC236}">
                <a16:creationId xmlns:a16="http://schemas.microsoft.com/office/drawing/2014/main" id="{DFC112F8-428B-FD55-F554-9026CEB17713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5" cstate="print"/>
          <a:srcRect b="30938"/>
          <a:stretch/>
        </p:blipFill>
        <p:spPr bwMode="auto">
          <a:xfrm>
            <a:off x="297189" y="120974"/>
            <a:ext cx="541011" cy="516801"/>
          </a:xfrm>
          <a:prstGeom prst="rect">
            <a:avLst/>
          </a:prstGeom>
          <a:noFill/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003B767D-6F3B-7321-CC43-C395B6DB3C94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"/>
            <a:ext cx="1741850" cy="815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701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Segoe UI Light" panose="020B0502040204020203" pitchFamily="34" charset="0"/>
          <a:ea typeface="+mj-ea"/>
          <a:cs typeface="Segoe UI Light" panose="020B050204020402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0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5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3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agid.gov.it/" TargetMode="Externa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5.png"/><Relationship Id="rId4" Type="http://schemas.openxmlformats.org/officeDocument/2006/relationships/image" Target="../media/image64.jp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emf"/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emf"/><Relationship Id="rId1" Type="http://schemas.openxmlformats.org/officeDocument/2006/relationships/slideLayout" Target="../slideLayouts/slideLayout1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emf"/><Relationship Id="rId1" Type="http://schemas.openxmlformats.org/officeDocument/2006/relationships/slideLayout" Target="../slideLayouts/slideLayout1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emf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emf"/><Relationship Id="rId1" Type="http://schemas.openxmlformats.org/officeDocument/2006/relationships/slideLayout" Target="../slideLayouts/slideLayout1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hyperlink" Target="mailto:direzione@trisciuoglio.it" TargetMode="External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2.xml"/><Relationship Id="rId4" Type="http://schemas.openxmlformats.org/officeDocument/2006/relationships/hyperlink" Target="http://www.trisciuoglio.it/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it.wikipedia.org/wiki/Bilione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it.wikipedia.org/wiki/Triliardo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57D127B1-16BA-AC2D-2585-B02DFF6161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268"/>
            <a:ext cx="12192000" cy="6917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7540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A501F8-824D-A9CC-61E8-608A9D8A21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8571784E-1BB1-F0D4-89D1-9D36488247D8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471BD78A-BA64-4D3C-0E48-8C86A931FBC2}"/>
              </a:ext>
            </a:extLst>
          </p:cNvPr>
          <p:cNvSpPr txBox="1"/>
          <p:nvPr/>
        </p:nvSpPr>
        <p:spPr>
          <a:xfrm>
            <a:off x="4007768" y="4785720"/>
            <a:ext cx="5985164" cy="349135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91440" tIns="45720" rIns="91440" bIns="45720" rtlCol="0">
            <a:noAutofit/>
          </a:bodyPr>
          <a:lstStyle/>
          <a:p>
            <a:pPr algn="l">
              <a:lnSpc>
                <a:spcPct val="90000"/>
              </a:lnSpc>
              <a:spcBef>
                <a:spcPts val="800"/>
              </a:spcBef>
            </a:pPr>
            <a:r>
              <a:rPr lang="it-I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 CENTER = CROCEVIA DEL MONDO DIGITALE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1427E4B5-EEDA-08DB-6304-6E417BDBC15F}"/>
              </a:ext>
            </a:extLst>
          </p:cNvPr>
          <p:cNvSpPr txBox="1"/>
          <p:nvPr/>
        </p:nvSpPr>
        <p:spPr>
          <a:xfrm>
            <a:off x="839416" y="908720"/>
            <a:ext cx="2589950" cy="274670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vert="horz" wrap="square" lIns="91440" tIns="45720" rIns="91440" bIns="45720" rtlCol="0">
            <a:noAutofit/>
          </a:bodyPr>
          <a:lstStyle/>
          <a:p>
            <a:pPr marL="285750" indent="-285750" algn="l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it-IT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Industria 4.0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it-IT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Dati aziendali</a:t>
            </a:r>
          </a:p>
          <a:p>
            <a:pPr marL="285750" indent="-285750" algn="l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it-IT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it-IT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Intelligenza artificiale</a:t>
            </a:r>
          </a:p>
          <a:p>
            <a:pPr marL="285750" indent="-285750" algn="l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it-IT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…….</a:t>
            </a:r>
          </a:p>
          <a:p>
            <a:pPr marL="285750" indent="-285750" algn="l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endParaRPr lang="it-IT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90000"/>
              </a:lnSpc>
              <a:spcBef>
                <a:spcPts val="800"/>
              </a:spcBef>
            </a:pPr>
            <a:endParaRPr lang="it-IT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90000"/>
              </a:lnSpc>
              <a:spcBef>
                <a:spcPts val="800"/>
              </a:spcBef>
            </a:pPr>
            <a:r>
              <a:rPr lang="it-I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Emergenza sanitaria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48D31047-58EB-D68E-D5C5-739EBE0E42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908720"/>
            <a:ext cx="5976664" cy="3674715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AA6ACD00-B056-82CC-BEBF-923D6F2BD782}"/>
              </a:ext>
            </a:extLst>
          </p:cNvPr>
          <p:cNvSpPr txBox="1"/>
          <p:nvPr/>
        </p:nvSpPr>
        <p:spPr>
          <a:xfrm>
            <a:off x="1278328" y="3697600"/>
            <a:ext cx="11821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Pluralità di</a:t>
            </a:r>
          </a:p>
          <a:p>
            <a:r>
              <a:rPr lang="it-IT" dirty="0"/>
              <a:t> settori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51F80815-3232-A504-A4C6-0AD6004FF89E}"/>
              </a:ext>
            </a:extLst>
          </p:cNvPr>
          <p:cNvSpPr txBox="1"/>
          <p:nvPr/>
        </p:nvSpPr>
        <p:spPr>
          <a:xfrm>
            <a:off x="1260040" y="4361672"/>
            <a:ext cx="12350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Pluralità di </a:t>
            </a:r>
          </a:p>
          <a:p>
            <a:r>
              <a:rPr lang="it-IT" dirty="0"/>
              <a:t>discipline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742ACD85-3A7A-F756-61DE-9C7586D739AE}"/>
              </a:ext>
            </a:extLst>
          </p:cNvPr>
          <p:cNvSpPr/>
          <p:nvPr/>
        </p:nvSpPr>
        <p:spPr>
          <a:xfrm>
            <a:off x="4251540" y="5340411"/>
            <a:ext cx="53591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«I dati saranno il nuovo petrolio» </a:t>
            </a:r>
          </a:p>
          <a:p>
            <a:r>
              <a:rPr lang="it-IT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it-IT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Alec Ross – 2008 (saggista americano)</a:t>
            </a:r>
            <a:endParaRPr lang="it-IT" sz="1600" b="1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5569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CFFBDE-1C85-04AE-F7C1-BC37D544CF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00BE2EF8-BE82-9712-5B8B-0EFF02B0F699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9A4935D8-F92D-83AB-B9F1-A90842AAFD6C}"/>
              </a:ext>
            </a:extLst>
          </p:cNvPr>
          <p:cNvSpPr txBox="1"/>
          <p:nvPr/>
        </p:nvSpPr>
        <p:spPr>
          <a:xfrm>
            <a:off x="4099208" y="881232"/>
            <a:ext cx="3124552" cy="349135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91440" tIns="45720" rIns="91440" bIns="45720" rtlCol="0">
            <a:noAutofit/>
          </a:bodyPr>
          <a:lstStyle/>
          <a:p>
            <a:pPr algn="l">
              <a:lnSpc>
                <a:spcPct val="90000"/>
              </a:lnSpc>
              <a:spcBef>
                <a:spcPts val="800"/>
              </a:spcBef>
            </a:pPr>
            <a:r>
              <a:rPr lang="it-I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COS’E’ UN DATA CENTER?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68620760-B839-E157-B9E5-A3EB1B3D3DF1}"/>
              </a:ext>
            </a:extLst>
          </p:cNvPr>
          <p:cNvSpPr txBox="1"/>
          <p:nvPr/>
        </p:nvSpPr>
        <p:spPr>
          <a:xfrm>
            <a:off x="1522476" y="1764898"/>
            <a:ext cx="699058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b="0" u="none" strike="noStrike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 </a:t>
            </a:r>
            <a:r>
              <a:rPr lang="it-IT" sz="1600" b="1" u="none" strike="noStrike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data center</a:t>
            </a:r>
            <a:r>
              <a:rPr lang="it-IT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(o centro elaborazione dati) è un </a:t>
            </a:r>
            <a:r>
              <a:rPr lang="it-IT" sz="1600" b="1" u="none" strike="noStrike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edificio o uno spazio fisico che ospita l'infrastruttura informatica</a:t>
            </a:r>
            <a:r>
              <a:rPr lang="it-IT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necessaria per archiviare, elaborare e distribuire grandi quantità di dati digitali.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9EB8E529-5B7B-54E5-A5AD-FDEBA60CE589}"/>
              </a:ext>
            </a:extLst>
          </p:cNvPr>
          <p:cNvSpPr txBox="1"/>
          <p:nvPr/>
        </p:nvSpPr>
        <p:spPr>
          <a:xfrm>
            <a:off x="5106924" y="3786170"/>
            <a:ext cx="167792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endParaRPr lang="it-IT" sz="1600" b="0" i="0" u="none" strike="noStrike" baseline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it-IT" sz="16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affidabile;</a:t>
            </a:r>
          </a:p>
          <a:p>
            <a:pPr algn="l"/>
            <a:r>
              <a:rPr lang="it-IT" sz="16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efficiente;</a:t>
            </a:r>
          </a:p>
          <a:p>
            <a:pPr algn="l"/>
            <a:r>
              <a:rPr lang="it-IT" sz="16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scalabile.</a:t>
            </a:r>
            <a:endParaRPr lang="it-IT" sz="1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806B6A04-3983-9468-2559-CCAF36D5D1E5}"/>
              </a:ext>
            </a:extLst>
          </p:cNvPr>
          <p:cNvSpPr txBox="1"/>
          <p:nvPr/>
        </p:nvSpPr>
        <p:spPr>
          <a:xfrm>
            <a:off x="3401216" y="3017880"/>
            <a:ext cx="5111848" cy="349135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91440" tIns="45720" rIns="91440" bIns="45720" rtlCol="0">
            <a:noAutofit/>
          </a:bodyPr>
          <a:lstStyle/>
          <a:p>
            <a:pPr algn="l">
              <a:lnSpc>
                <a:spcPct val="90000"/>
              </a:lnSpc>
              <a:spcBef>
                <a:spcPts val="800"/>
              </a:spcBef>
            </a:pPr>
            <a:r>
              <a:rPr lang="it-IT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COME DEVE </a:t>
            </a:r>
            <a:r>
              <a:rPr lang="it-I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ESSERE UN DATA CENTER?</a:t>
            </a:r>
          </a:p>
        </p:txBody>
      </p:sp>
    </p:spTree>
    <p:extLst>
      <p:ext uri="{BB962C8B-B14F-4D97-AF65-F5344CB8AC3E}">
        <p14:creationId xmlns:p14="http://schemas.microsoft.com/office/powerpoint/2010/main" val="32523216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B3CD11-D9FE-603F-7DB2-82D9B5C41C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F6E0C9C0-E890-E965-D1E6-B37ABE5793C5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FAC9C79D-98FD-132A-9CD8-7F9B54B08E93}"/>
              </a:ext>
            </a:extLst>
          </p:cNvPr>
          <p:cNvSpPr txBox="1"/>
          <p:nvPr/>
        </p:nvSpPr>
        <p:spPr>
          <a:xfrm>
            <a:off x="1641348" y="1084788"/>
            <a:ext cx="870051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 </a:t>
            </a:r>
            <a:r>
              <a:rPr lang="it-IT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affidabilità</a:t>
            </a:r>
            <a:r>
              <a:rPr lang="it-IT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 intende la probabilità che un impianto, un apparecchio, un qualsiasi componente facente parte di un impianto ha di funzionare correttamente; equivale, quindi, a “</a:t>
            </a:r>
            <a:r>
              <a:rPr lang="it-IT" b="1" i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sicurezza di funzionamento</a:t>
            </a:r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” e ad altre espressioni simili </a:t>
            </a:r>
          </a:p>
          <a:p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(cit. Treccani).</a:t>
            </a:r>
            <a:endParaRPr lang="it-IT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4E9C2671-4B3A-AC0C-0A1F-0296C4C11199}"/>
              </a:ext>
            </a:extLst>
          </p:cNvPr>
          <p:cNvSpPr txBox="1"/>
          <p:nvPr/>
        </p:nvSpPr>
        <p:spPr>
          <a:xfrm>
            <a:off x="1641348" y="2561767"/>
            <a:ext cx="82250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b="0" u="none" strike="noStrike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  </a:t>
            </a:r>
            <a:r>
              <a:rPr lang="it-IT" b="1" u="none" strike="noStrike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efficienza</a:t>
            </a:r>
            <a:r>
              <a:rPr lang="it-IT" b="1" u="none" strike="noStrike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si intende </a:t>
            </a:r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capacità di raggiungere un risultato ottimale riducendo al minimo lo spreco di risorse, tempo ed energia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7BF384AE-B5F8-1BCC-9F54-BD5390499B88}"/>
              </a:ext>
            </a:extLst>
          </p:cNvPr>
          <p:cNvSpPr txBox="1"/>
          <p:nvPr/>
        </p:nvSpPr>
        <p:spPr>
          <a:xfrm>
            <a:off x="1577340" y="3833765"/>
            <a:ext cx="1002639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</a:t>
            </a:r>
            <a:r>
              <a:rPr lang="it-IT" b="1" i="0" u="none" strike="noStrike" baseline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scalabilità</a:t>
            </a:r>
            <a:r>
              <a:rPr lang="it-IT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del Data Center serve a garantire due criteri sostanziali: in primo luogo </a:t>
            </a:r>
            <a:r>
              <a:rPr lang="it-IT" b="1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possibilità di ampliare </a:t>
            </a:r>
            <a:r>
              <a:rPr lang="it-IT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 capacità del Data Center stesso, laddove ve ne fosse bisogno, sia in termini di potenza che in termini di spazi disponibili; in secondo luogo </a:t>
            </a:r>
            <a:r>
              <a:rPr lang="it-IT" b="1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evitare</a:t>
            </a:r>
            <a:r>
              <a:rPr lang="it-IT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almeno in fase di prima realizzazione, </a:t>
            </a:r>
            <a:r>
              <a:rPr lang="it-IT" b="1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strutture iper-dimensionate</a:t>
            </a:r>
            <a:r>
              <a:rPr lang="it-IT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senza una vera necessità, aggravandone inutilmente i costi.</a:t>
            </a:r>
            <a:endParaRPr lang="it-IT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52228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D090CD-5A48-B3F6-27D8-55D8952B93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DC22338D-94C3-63DA-99BA-F1C2073E3AB0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44C4B3F2-C5C4-4004-3D3B-6571756F05CA}"/>
              </a:ext>
            </a:extLst>
          </p:cNvPr>
          <p:cNvSpPr txBox="1"/>
          <p:nvPr/>
        </p:nvSpPr>
        <p:spPr>
          <a:xfrm>
            <a:off x="521208" y="858072"/>
            <a:ext cx="11036808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L’</a:t>
            </a:r>
            <a:r>
              <a:rPr lang="it-IT" sz="1400" b="1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analisi dei carichi </a:t>
            </a:r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è l’altro fondamentale parametro di cui occorre tenere conto, come in qualsiasi altro tipo di progettazione impiantistica.</a:t>
            </a:r>
          </a:p>
          <a:p>
            <a:pPr algn="l"/>
            <a:endParaRPr lang="it-IT" sz="1400" b="0" i="0" u="none" strike="noStrike" baseline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Ecco quindi delineate le linee guida di una corretta progettazione di un Data Center:</a:t>
            </a:r>
          </a:p>
          <a:p>
            <a:pPr algn="l"/>
            <a:endParaRPr lang="it-IT" sz="1400" b="0" i="0" u="none" strike="noStrike" baseline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1) in primo luogo l’</a:t>
            </a:r>
            <a:r>
              <a:rPr lang="it-IT" sz="1400" b="1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involucro edilizio </a:t>
            </a:r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che contiene il Data Center: è fondamentale lo studio delle relazioni tra le sale apparati vere e proprie, cioè quelle che contengono i componenti IT, e gli ambienti di servizio del Data Center o anche tra l’intero Data Center e altri ambienti dello stesso edificio;</a:t>
            </a:r>
          </a:p>
          <a:p>
            <a:pPr algn="l"/>
            <a:endParaRPr lang="it-IT" sz="1400" b="0" i="0" u="none" strike="noStrike" baseline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2) quindi l’</a:t>
            </a:r>
            <a:r>
              <a:rPr lang="it-IT" sz="1400" b="1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impianto di alimentazione e distribuzione </a:t>
            </a:r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dell’energia elettrica che serve per il funzionamento di tutti gli apparati, sia quelli di potenza che quelli informatici;</a:t>
            </a:r>
          </a:p>
          <a:p>
            <a:pPr algn="l"/>
            <a:endParaRPr lang="it-IT" sz="1400" b="0" i="0" u="none" strike="noStrike" baseline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3) il </a:t>
            </a:r>
            <a:r>
              <a:rPr lang="it-IT" sz="1400" b="1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sistema di climatizzazione</a:t>
            </a:r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vale a dire il sistema di riscaldamento, di ventilazione e di aria condizionata, elementi altrettanto importanti nella progettazione di un Data Center;</a:t>
            </a:r>
          </a:p>
          <a:p>
            <a:pPr algn="l"/>
            <a:endParaRPr lang="it-IT" sz="1400" b="0" i="0" u="none" strike="noStrike" baseline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4) infine i cosiddetti </a:t>
            </a:r>
            <a:r>
              <a:rPr lang="it-IT" sz="1400" b="1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impianti speciali </a:t>
            </a:r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quali rilevazione fumi, videocamere di sorveglianza, sistemi di controllo accessi ecc. </a:t>
            </a:r>
          </a:p>
          <a:p>
            <a:pPr algn="l"/>
            <a:endParaRPr lang="it-IT" sz="1400" b="0" i="0" u="none" strike="noStrike" baseline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 queste iniziali considerazioni si può dunque trarre una prima conclusione abbastanza importante quando si lavora alla progettazione e/o realizzazione di un Data Center, vale a dire la necessità di una </a:t>
            </a:r>
            <a:r>
              <a:rPr lang="it-IT" sz="1400" b="1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progettazione integrata</a:t>
            </a:r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dove le varie componenti non soltanto devono funzionare, e funzionare bene, a livelli qualitativi molto elevati, ma devono anche interagire tra di loro per migliorare tutte le caratteristiche del Data Center e consentire non solo il suo corretto funzionamento in ogni condizione di alimentazione elettrica ma anche il contenimento dei consumi energetici attraverso l’aumento dell’efficienza secondo diverse logiche.</a:t>
            </a:r>
            <a:endParaRPr lang="it-IT" sz="1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92879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FD735E-5CC4-C1BC-EEF6-05054FE618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50915A70-FBB2-4E0F-D65F-E2072A671550}"/>
              </a:ext>
            </a:extLst>
          </p:cNvPr>
          <p:cNvSpPr txBox="1"/>
          <p:nvPr/>
        </p:nvSpPr>
        <p:spPr>
          <a:xfrm>
            <a:off x="9902952" y="6442502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7DA238B9-227F-7814-0AD2-96EEEC7B440D}"/>
              </a:ext>
            </a:extLst>
          </p:cNvPr>
          <p:cNvSpPr txBox="1"/>
          <p:nvPr/>
        </p:nvSpPr>
        <p:spPr>
          <a:xfrm>
            <a:off x="4194178" y="719434"/>
            <a:ext cx="3024336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it-IT" dirty="0"/>
              <a:t>1 - ANALISI della STRUTTURA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E8008DEE-C323-975E-96C7-EE251D507C0F}"/>
              </a:ext>
            </a:extLst>
          </p:cNvPr>
          <p:cNvSpPr txBox="1"/>
          <p:nvPr/>
        </p:nvSpPr>
        <p:spPr>
          <a:xfrm>
            <a:off x="302208" y="3356788"/>
            <a:ext cx="4507536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it-IT" dirty="0"/>
              <a:t>2 - SICUREZZA DELLA ALIMENTAZIONE </a:t>
            </a:r>
          </a:p>
          <a:p>
            <a:r>
              <a:rPr lang="it-IT" dirty="0"/>
              <a:t>     CONTINUITA’ di SERVIZIO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E837AB6A-8CE5-9D54-D580-9DFFA4CAEA26}"/>
              </a:ext>
            </a:extLst>
          </p:cNvPr>
          <p:cNvSpPr txBox="1"/>
          <p:nvPr/>
        </p:nvSpPr>
        <p:spPr>
          <a:xfrm>
            <a:off x="7253116" y="3499546"/>
            <a:ext cx="3481940" cy="369332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r>
              <a:rPr lang="it-IT" dirty="0"/>
              <a:t>3 – EFFICIENZA  ENERGETICA</a:t>
            </a:r>
          </a:p>
        </p:txBody>
      </p:sp>
      <p:pic>
        <p:nvPicPr>
          <p:cNvPr id="13" name="Immagine 12" descr="Immagine che contiene edificio, schermata, design, architettura&#10;&#10;Descrizione generata automaticamente">
            <a:extLst>
              <a:ext uri="{FF2B5EF4-FFF2-40B4-BE49-F238E27FC236}">
                <a16:creationId xmlns:a16="http://schemas.microsoft.com/office/drawing/2014/main" id="{BA3B33DF-BA77-730F-5358-875C0DFA02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4013" y="1162556"/>
            <a:ext cx="3608090" cy="2028700"/>
          </a:xfrm>
          <a:prstGeom prst="rect">
            <a:avLst/>
          </a:prstGeom>
        </p:spPr>
      </p:pic>
      <p:pic>
        <p:nvPicPr>
          <p:cNvPr id="15" name="Immagine 14" descr="Immagine che contiene candela, luce, notte&#10;&#10;Descrizione generata automaticamente">
            <a:extLst>
              <a:ext uri="{FF2B5EF4-FFF2-40B4-BE49-F238E27FC236}">
                <a16:creationId xmlns:a16="http://schemas.microsoft.com/office/drawing/2014/main" id="{75BAC03D-B110-5336-3094-560B291446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136" y="4079352"/>
            <a:ext cx="3133572" cy="2088232"/>
          </a:xfrm>
          <a:prstGeom prst="rect">
            <a:avLst/>
          </a:prstGeom>
        </p:spPr>
      </p:pic>
      <p:pic>
        <p:nvPicPr>
          <p:cNvPr id="17" name="Immagine 16" descr="Immagine che contiene Movimentazione di denaro, soldi, Denaro, Banconota&#10;&#10;Descrizione generata automaticamente">
            <a:extLst>
              <a:ext uri="{FF2B5EF4-FFF2-40B4-BE49-F238E27FC236}">
                <a16:creationId xmlns:a16="http://schemas.microsoft.com/office/drawing/2014/main" id="{FA3133E9-82A8-28AA-6144-B96CE8724FC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856" y="3960480"/>
            <a:ext cx="3295853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4946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99356A-5B5C-51BC-4C31-FDC9ABD9A9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63813F3F-5E1F-C6D9-3B00-3B773FE2A630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30DAB604-E6C4-DE83-AFB3-A995426B0F3B}"/>
              </a:ext>
            </a:extLst>
          </p:cNvPr>
          <p:cNvSpPr txBox="1"/>
          <p:nvPr/>
        </p:nvSpPr>
        <p:spPr>
          <a:xfrm>
            <a:off x="4322950" y="627297"/>
            <a:ext cx="354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</a:rPr>
              <a:t>???</a:t>
            </a:r>
            <a:r>
              <a:rPr lang="it-IT" b="1" dirty="0"/>
              <a:t> UTILIZZO DEL DATA CENTER </a:t>
            </a:r>
            <a:r>
              <a:rPr lang="it-IT" b="1" dirty="0">
                <a:solidFill>
                  <a:srgbClr val="FF0000"/>
                </a:solidFill>
              </a:rPr>
              <a:t>???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C5503ABD-416C-A89E-6458-AADD1C053BFA}"/>
              </a:ext>
            </a:extLst>
          </p:cNvPr>
          <p:cNvSpPr txBox="1"/>
          <p:nvPr/>
        </p:nvSpPr>
        <p:spPr>
          <a:xfrm>
            <a:off x="2131554" y="1146553"/>
            <a:ext cx="796342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/>
              <a:t>Piccolo o grande che sia, l’architettura del Data Center è sostanzialmente la stessa. </a:t>
            </a:r>
          </a:p>
          <a:p>
            <a:endParaRPr lang="it-IT" sz="1600" dirty="0"/>
          </a:p>
          <a:p>
            <a:r>
              <a:rPr lang="it-IT" sz="1600" dirty="0"/>
              <a:t>Sono invece notevoli le differenze legate alla complessità, alla numerosità e alla criticità </a:t>
            </a:r>
          </a:p>
          <a:p>
            <a:r>
              <a:rPr lang="it-IT" sz="1600" dirty="0"/>
              <a:t>dei sistemi serviti e degli obiettivi aziendali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D96CD94E-85C8-6349-DFE2-2C34315AF020}"/>
              </a:ext>
            </a:extLst>
          </p:cNvPr>
          <p:cNvSpPr txBox="1"/>
          <p:nvPr/>
        </p:nvSpPr>
        <p:spPr>
          <a:xfrm>
            <a:off x="458653" y="2173731"/>
            <a:ext cx="340509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>
                <a:solidFill>
                  <a:srgbClr val="FF0000"/>
                </a:solidFill>
              </a:rPr>
              <a:t>1 – Dimensioni del data center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b="1" dirty="0"/>
              <a:t>Poche decine di mq</a:t>
            </a:r>
          </a:p>
          <a:p>
            <a:endParaRPr lang="it-IT" sz="16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sz="1600" dirty="0"/>
              <a:t>Piccole/medie imprese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sz="1600" dirty="0"/>
              <a:t>Scuole ecc.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sz="1600" dirty="0"/>
              <a:t>Servizi informatici solo interni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142EBDC8-D9C6-4398-18F1-8669FE0304E2}"/>
              </a:ext>
            </a:extLst>
          </p:cNvPr>
          <p:cNvSpPr txBox="1"/>
          <p:nvPr/>
        </p:nvSpPr>
        <p:spPr>
          <a:xfrm>
            <a:off x="3751446" y="4465680"/>
            <a:ext cx="3311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/>
              <a:t>Vale sempre la pena di considerare la </a:t>
            </a:r>
          </a:p>
          <a:p>
            <a:r>
              <a:rPr lang="it-IT" sz="1600" b="1" u="sng" dirty="0">
                <a:solidFill>
                  <a:srgbClr val="FF0000"/>
                </a:solidFill>
              </a:rPr>
              <a:t>SCALABILITA’ DELLA STRUTTURA</a:t>
            </a:r>
            <a:r>
              <a:rPr lang="it-IT" sz="1600" dirty="0"/>
              <a:t>, </a:t>
            </a:r>
          </a:p>
          <a:p>
            <a:r>
              <a:rPr lang="it-IT" sz="1600" dirty="0"/>
              <a:t>elemento importante per migliorare </a:t>
            </a:r>
          </a:p>
          <a:p>
            <a:r>
              <a:rPr lang="it-IT" sz="1600" dirty="0"/>
              <a:t>l’efficienza energetica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DF8CECB8-0DE2-FC5D-CAA2-22F0C956AF2B}"/>
              </a:ext>
            </a:extLst>
          </p:cNvPr>
          <p:cNvSpPr txBox="1"/>
          <p:nvPr/>
        </p:nvSpPr>
        <p:spPr>
          <a:xfrm>
            <a:off x="702256" y="727881"/>
            <a:ext cx="3024336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it-IT" dirty="0"/>
              <a:t>1 - ANALISI della STRUTTURA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F333FC19-EF29-84A4-8D41-3E7344B20437}"/>
              </a:ext>
            </a:extLst>
          </p:cNvPr>
          <p:cNvSpPr txBox="1"/>
          <p:nvPr/>
        </p:nvSpPr>
        <p:spPr>
          <a:xfrm>
            <a:off x="7104112" y="2290215"/>
            <a:ext cx="4105035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>
                <a:solidFill>
                  <a:srgbClr val="FF0000"/>
                </a:solidFill>
              </a:rPr>
              <a:t>1 – Dimensioni del data center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b="1" dirty="0"/>
              <a:t>Grandi spazi (anche migliaia di mq)</a:t>
            </a:r>
          </a:p>
          <a:p>
            <a:endParaRPr lang="it-IT" sz="16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sz="1600" dirty="0"/>
              <a:t>Data center generali di grandi imprese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sz="1600" dirty="0"/>
              <a:t>DC che offrono servizi IT a terzi</a:t>
            </a:r>
          </a:p>
          <a:p>
            <a:pPr lvl="1"/>
            <a:r>
              <a:rPr lang="it-IT" sz="1600" dirty="0"/>
              <a:t>     dalla semplice ospitalità dei dati fino</a:t>
            </a:r>
          </a:p>
          <a:p>
            <a:pPr lvl="1"/>
            <a:r>
              <a:rPr lang="it-IT" sz="1600" dirty="0"/>
              <a:t>	alla gestione completa</a:t>
            </a:r>
          </a:p>
        </p:txBody>
      </p:sp>
      <p:pic>
        <p:nvPicPr>
          <p:cNvPr id="16" name="Immagine 15" descr="Immagine che contiene interno, arredo, muro, pavimento&#10;&#10;Descrizione generata automaticamente">
            <a:extLst>
              <a:ext uri="{FF2B5EF4-FFF2-40B4-BE49-F238E27FC236}">
                <a16:creationId xmlns:a16="http://schemas.microsoft.com/office/drawing/2014/main" id="{1B94D369-1B40-2EC1-81D7-1FE42B2B94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267" y="3849620"/>
            <a:ext cx="2276872" cy="2276872"/>
          </a:xfrm>
          <a:prstGeom prst="rect">
            <a:avLst/>
          </a:prstGeom>
        </p:spPr>
      </p:pic>
      <p:pic>
        <p:nvPicPr>
          <p:cNvPr id="18" name="Immagine 17" descr="Immagine che contiene acquario, mappa, persona, uomo&#10;&#10;Descrizione generata automaticamente">
            <a:extLst>
              <a:ext uri="{FF2B5EF4-FFF2-40B4-BE49-F238E27FC236}">
                <a16:creationId xmlns:a16="http://schemas.microsoft.com/office/drawing/2014/main" id="{4A4A8909-6412-BC1E-08A6-95BDDE1DC2C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176" y="4133931"/>
            <a:ext cx="3311156" cy="1892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7506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441A85-99FD-4395-0BA1-DC73909FA2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B64E53F1-E82F-E9F1-13A4-0E7581D12931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6329F811-D1DC-F15C-403E-213E04FDA7C7}"/>
              </a:ext>
            </a:extLst>
          </p:cNvPr>
          <p:cNvSpPr txBox="1"/>
          <p:nvPr/>
        </p:nvSpPr>
        <p:spPr>
          <a:xfrm>
            <a:off x="109159" y="750917"/>
            <a:ext cx="9259257" cy="646331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1200" b="1" dirty="0">
                <a:solidFill>
                  <a:srgbClr val="FF0000"/>
                </a:solidFill>
              </a:rPr>
              <a:t>INTERNET DATA CENTER : Data Center accessibili ad un gran numero di utenti attraverso internet</a:t>
            </a:r>
          </a:p>
          <a:p>
            <a:r>
              <a:rPr lang="it-IT" sz="1200" b="1" dirty="0"/>
              <a:t>Funzionano, si configurano, si controllano con semplici applicazioni presenti sul computer come Google, o Internet Explorer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7408A36C-9D0F-5B2A-6045-11E06492AD95}"/>
              </a:ext>
            </a:extLst>
          </p:cNvPr>
          <p:cNvSpPr txBox="1"/>
          <p:nvPr/>
        </p:nvSpPr>
        <p:spPr>
          <a:xfrm>
            <a:off x="142669" y="1462959"/>
            <a:ext cx="9225747" cy="461665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1200" b="1" dirty="0">
                <a:solidFill>
                  <a:srgbClr val="FF0000"/>
                </a:solidFill>
              </a:rPr>
              <a:t>DATA CENTER AZIENDALI: Data Center limitati ai soli utenti dell’Azienda </a:t>
            </a:r>
          </a:p>
          <a:p>
            <a:r>
              <a:rPr lang="it-IT" sz="1200" b="1" dirty="0"/>
              <a:t>Utilizzano numerosi programmi ed applicazioni al servizio specifico dell’Azienda</a:t>
            </a:r>
            <a:endParaRPr lang="it-IT" sz="1200" b="1" dirty="0">
              <a:solidFill>
                <a:srgbClr val="FF0000"/>
              </a:solidFill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83E36BCD-52CB-7809-0C13-2C1F2D91DC72}"/>
              </a:ext>
            </a:extLst>
          </p:cNvPr>
          <p:cNvSpPr txBox="1"/>
          <p:nvPr/>
        </p:nvSpPr>
        <p:spPr>
          <a:xfrm>
            <a:off x="109157" y="3419071"/>
            <a:ext cx="5826130" cy="461665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1200" b="1" dirty="0">
                <a:solidFill>
                  <a:srgbClr val="A05F00"/>
                </a:solidFill>
              </a:rPr>
              <a:t>DATA CENTER di UFFICI e/o PICCOLE AZIENDE </a:t>
            </a:r>
          </a:p>
          <a:p>
            <a:r>
              <a:rPr lang="it-IT" sz="1200" b="1" dirty="0"/>
              <a:t>- Un semplice armadio </a:t>
            </a:r>
            <a:r>
              <a:rPr lang="it-IT" sz="1200" b="1" dirty="0" err="1"/>
              <a:t>rack</a:t>
            </a:r>
            <a:r>
              <a:rPr lang="it-IT" sz="1200" b="1" dirty="0"/>
              <a:t> o piccola server room</a:t>
            </a:r>
            <a:endParaRPr lang="it-IT" sz="1200" b="1" dirty="0">
              <a:solidFill>
                <a:srgbClr val="FF0000"/>
              </a:solidFill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420DBD15-74A6-DA3C-901A-A58A4B42871E}"/>
              </a:ext>
            </a:extLst>
          </p:cNvPr>
          <p:cNvSpPr txBox="1"/>
          <p:nvPr/>
        </p:nvSpPr>
        <p:spPr>
          <a:xfrm>
            <a:off x="109158" y="2829418"/>
            <a:ext cx="5826129" cy="461665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1200" b="1" dirty="0">
                <a:solidFill>
                  <a:srgbClr val="A05F00"/>
                </a:solidFill>
              </a:rPr>
              <a:t>DATA CENTER di MEDIE AZIENDE </a:t>
            </a:r>
          </a:p>
          <a:p>
            <a:r>
              <a:rPr lang="it-IT" sz="1200" b="1" dirty="0"/>
              <a:t>- Più armadi </a:t>
            </a:r>
            <a:r>
              <a:rPr lang="it-IT" sz="1200" b="1" dirty="0" err="1"/>
              <a:t>rack</a:t>
            </a:r>
            <a:r>
              <a:rPr lang="it-IT" sz="1200" b="1" dirty="0"/>
              <a:t> distribuiti/ server room di notevoli dimensioni (100-200 mq)</a:t>
            </a:r>
            <a:endParaRPr lang="it-IT" sz="1200" b="1" dirty="0">
              <a:solidFill>
                <a:srgbClr val="FF0000"/>
              </a:solidFill>
            </a:endParaRP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016523EE-9BB0-E152-7429-1423C716D1EF}"/>
              </a:ext>
            </a:extLst>
          </p:cNvPr>
          <p:cNvSpPr txBox="1"/>
          <p:nvPr/>
        </p:nvSpPr>
        <p:spPr>
          <a:xfrm>
            <a:off x="109158" y="2298305"/>
            <a:ext cx="5826129" cy="461665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1200" b="1" dirty="0">
                <a:solidFill>
                  <a:srgbClr val="A05F00"/>
                </a:solidFill>
              </a:rPr>
              <a:t>DATA CENTER di GRANDI AZIENDE </a:t>
            </a:r>
          </a:p>
          <a:p>
            <a:r>
              <a:rPr lang="it-IT" sz="1200" b="1" dirty="0"/>
              <a:t>- Server room di grandi dimensioni (500-1.000 mq) o interi edifici</a:t>
            </a:r>
            <a:endParaRPr lang="it-IT" sz="1200" b="1" dirty="0">
              <a:solidFill>
                <a:srgbClr val="FF0000"/>
              </a:solidFill>
            </a:endParaRP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63782ACF-32B6-9217-CD20-0C4ABE30B100}"/>
              </a:ext>
            </a:extLst>
          </p:cNvPr>
          <p:cNvSpPr txBox="1"/>
          <p:nvPr/>
        </p:nvSpPr>
        <p:spPr>
          <a:xfrm>
            <a:off x="109157" y="3990056"/>
            <a:ext cx="5826130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it-IT" sz="1200" b="1" dirty="0">
                <a:solidFill>
                  <a:srgbClr val="318100"/>
                </a:solidFill>
              </a:rPr>
              <a:t>INSTALLAZIONI DOMESTICHE  </a:t>
            </a:r>
          </a:p>
          <a:p>
            <a:r>
              <a:rPr lang="it-IT" sz="1200" b="1" dirty="0"/>
              <a:t>- Uno o più PC con rete di distribuzione interna e/o </a:t>
            </a:r>
            <a:r>
              <a:rPr lang="it-IT" sz="1200" b="1" dirty="0" err="1"/>
              <a:t>WIFi</a:t>
            </a:r>
            <a:endParaRPr lang="it-IT" sz="1200" b="1" dirty="0">
              <a:solidFill>
                <a:srgbClr val="FF0000"/>
              </a:solidFill>
            </a:endParaRPr>
          </a:p>
        </p:txBody>
      </p:sp>
      <p:pic>
        <p:nvPicPr>
          <p:cNvPr id="16" name="Picture 4" descr="D:\IMMAGINI PRESENTAZIONE\SOGEI_IE_AT_Utente - Vista 3D - 3D_PLANIMETRIA GENERALE VAT - ups.bmp">
            <a:extLst>
              <a:ext uri="{FF2B5EF4-FFF2-40B4-BE49-F238E27FC236}">
                <a16:creationId xmlns:a16="http://schemas.microsoft.com/office/drawing/2014/main" id="{8FD4045B-50B8-AB92-7C30-56866C707C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 l="56000" t="17883"/>
          <a:stretch>
            <a:fillRect/>
          </a:stretch>
        </p:blipFill>
        <p:spPr bwMode="auto">
          <a:xfrm>
            <a:off x="5999334" y="2154875"/>
            <a:ext cx="2767433" cy="2508642"/>
          </a:xfrm>
          <a:prstGeom prst="rect">
            <a:avLst/>
          </a:prstGeom>
          <a:noFill/>
        </p:spPr>
      </p:pic>
      <p:sp>
        <p:nvSpPr>
          <p:cNvPr id="18" name="Rettangolo 17">
            <a:extLst>
              <a:ext uri="{FF2B5EF4-FFF2-40B4-BE49-F238E27FC236}">
                <a16:creationId xmlns:a16="http://schemas.microsoft.com/office/drawing/2014/main" id="{04E8DDA1-6526-DE9A-5474-2F379D1EAC5A}"/>
              </a:ext>
            </a:extLst>
          </p:cNvPr>
          <p:cNvSpPr/>
          <p:nvPr/>
        </p:nvSpPr>
        <p:spPr>
          <a:xfrm>
            <a:off x="410800" y="5053184"/>
            <a:ext cx="7955960" cy="7545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</a:pPr>
            <a:r>
              <a:rPr lang="it-IT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Questo si riferisce ormai a tutti i settori, comprese le singole abitazioni :</a:t>
            </a:r>
          </a:p>
          <a:p>
            <a:pPr>
              <a:lnSpc>
                <a:spcPct val="90000"/>
              </a:lnSpc>
              <a:spcBef>
                <a:spcPts val="800"/>
              </a:spcBef>
            </a:pPr>
            <a:r>
              <a:rPr lang="it-IT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 prima andava via la corrente nelle nostre case, il danno peggiore che avevamo era la perdita dei cibi in</a:t>
            </a:r>
          </a:p>
          <a:p>
            <a:pPr>
              <a:lnSpc>
                <a:spcPct val="90000"/>
              </a:lnSpc>
              <a:spcBef>
                <a:spcPts val="800"/>
              </a:spcBef>
            </a:pPr>
            <a:r>
              <a:rPr lang="it-IT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Oggi se cade l’alimentazione di rete in una casa il danno può essere grande, considerando che la casa è diventata luogo di lavoro</a:t>
            </a: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36A78A59-D3B9-DEAA-E747-C7A5CBF44778}"/>
              </a:ext>
            </a:extLst>
          </p:cNvPr>
          <p:cNvSpPr txBox="1"/>
          <p:nvPr/>
        </p:nvSpPr>
        <p:spPr>
          <a:xfrm>
            <a:off x="9012896" y="2219744"/>
            <a:ext cx="3024336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it-IT" dirty="0"/>
              <a:t>1 - ANALISI della STRUTTURA</a:t>
            </a:r>
          </a:p>
        </p:txBody>
      </p:sp>
    </p:spTree>
    <p:extLst>
      <p:ext uri="{BB962C8B-B14F-4D97-AF65-F5344CB8AC3E}">
        <p14:creationId xmlns:p14="http://schemas.microsoft.com/office/powerpoint/2010/main" val="22461008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65FC4527-A09B-C822-F72F-2A8475F310B3}"/>
              </a:ext>
            </a:extLst>
          </p:cNvPr>
          <p:cNvSpPr txBox="1"/>
          <p:nvPr/>
        </p:nvSpPr>
        <p:spPr>
          <a:xfrm>
            <a:off x="3935760" y="620688"/>
            <a:ext cx="354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</a:rPr>
              <a:t>???</a:t>
            </a:r>
            <a:r>
              <a:rPr lang="it-IT" b="1" dirty="0"/>
              <a:t> UTILIZZO DEL DATA CENTER </a:t>
            </a:r>
            <a:r>
              <a:rPr lang="it-IT" b="1" dirty="0">
                <a:solidFill>
                  <a:srgbClr val="FF0000"/>
                </a:solidFill>
              </a:rPr>
              <a:t>???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7FF9EA-2515-111B-70F0-23330693C0EB}"/>
              </a:ext>
            </a:extLst>
          </p:cNvPr>
          <p:cNvSpPr txBox="1"/>
          <p:nvPr/>
        </p:nvSpPr>
        <p:spPr>
          <a:xfrm>
            <a:off x="1202301" y="1340768"/>
            <a:ext cx="626469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dirty="0">
                <a:solidFill>
                  <a:srgbClr val="FF0000"/>
                </a:solidFill>
              </a:rPr>
              <a:t>2 – Criticità dei servizi forniti</a:t>
            </a:r>
          </a:p>
          <a:p>
            <a:endParaRPr lang="it-IT" sz="1600" dirty="0">
              <a:solidFill>
                <a:srgbClr val="FF0000"/>
              </a:solidFill>
            </a:endParaRPr>
          </a:p>
          <a:p>
            <a:r>
              <a:rPr lang="it-IT" sz="1600" dirty="0"/>
              <a:t>Elemento importante è la valutazione della criticità dei servizi  intesa come requisiti dei servizi IT ospitati in termini di </a:t>
            </a:r>
            <a:r>
              <a:rPr lang="it-IT" sz="1600" b="1" u="sng" dirty="0">
                <a:solidFill>
                  <a:srgbClr val="FF0000"/>
                </a:solidFill>
              </a:rPr>
              <a:t>«FIDATEZZA»</a:t>
            </a:r>
          </a:p>
          <a:p>
            <a:endParaRPr lang="it-IT" sz="1600" dirty="0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2B05EE1E-B55C-2500-7991-7605036F5485}"/>
              </a:ext>
            </a:extLst>
          </p:cNvPr>
          <p:cNvSpPr txBox="1"/>
          <p:nvPr/>
        </p:nvSpPr>
        <p:spPr>
          <a:xfrm>
            <a:off x="839416" y="620688"/>
            <a:ext cx="3024336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it-IT" dirty="0"/>
              <a:t>1 - ANALISI della STRUTTURA</a:t>
            </a:r>
          </a:p>
        </p:txBody>
      </p:sp>
      <p:pic>
        <p:nvPicPr>
          <p:cNvPr id="9" name="Immagine 8" descr="Immagine che contiene lampadina, Lampadina a incandescenza, luce&#10;&#10;Descrizione generata automaticamente">
            <a:extLst>
              <a:ext uri="{FF2B5EF4-FFF2-40B4-BE49-F238E27FC236}">
                <a16:creationId xmlns:a16="http://schemas.microsoft.com/office/drawing/2014/main" id="{CE209F20-95D5-67EF-7EFD-623FFECE29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232" y="1124744"/>
            <a:ext cx="3240783" cy="4861174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CEBF33F1-29C9-F383-8E8E-CEB8A4B4736A}"/>
              </a:ext>
            </a:extLst>
          </p:cNvPr>
          <p:cNvSpPr txBox="1"/>
          <p:nvPr/>
        </p:nvSpPr>
        <p:spPr>
          <a:xfrm>
            <a:off x="814306" y="4624007"/>
            <a:ext cx="6094562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800" dirty="0"/>
              <a:t>Elevati requisiti di </a:t>
            </a:r>
            <a:r>
              <a:rPr lang="it-IT" sz="1800" b="1" dirty="0">
                <a:solidFill>
                  <a:srgbClr val="FF0000"/>
                </a:solidFill>
              </a:rPr>
              <a:t>fidatezza</a:t>
            </a:r>
            <a:r>
              <a:rPr lang="it-IT" sz="1800" dirty="0"/>
              <a:t> (continuità di servizio)</a:t>
            </a:r>
            <a:endParaRPr lang="it-IT" dirty="0"/>
          </a:p>
          <a:p>
            <a:pPr algn="ctr"/>
            <a:r>
              <a:rPr lang="it-IT" sz="2000" b="1" dirty="0">
                <a:solidFill>
                  <a:srgbClr val="FF0000"/>
                </a:solidFill>
              </a:rPr>
              <a:t>=</a:t>
            </a:r>
          </a:p>
          <a:p>
            <a:pPr algn="ctr"/>
            <a:r>
              <a:rPr lang="it-IT" sz="1800" dirty="0"/>
              <a:t>adozione di architetture </a:t>
            </a:r>
            <a:r>
              <a:rPr lang="it-IT" sz="1800" b="1" dirty="0">
                <a:solidFill>
                  <a:srgbClr val="FF0000"/>
                </a:solidFill>
              </a:rPr>
              <a:t>ridondanti</a:t>
            </a:r>
            <a:r>
              <a:rPr lang="it-IT" sz="1800" dirty="0"/>
              <a:t> sia dei sistemi IT che delle infrastrutture di servizio.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BE5CB875-FB6F-8FC3-1BEA-25BAA1E14F2B}"/>
              </a:ext>
            </a:extLst>
          </p:cNvPr>
          <p:cNvSpPr txBox="1"/>
          <p:nvPr/>
        </p:nvSpPr>
        <p:spPr>
          <a:xfrm>
            <a:off x="1163453" y="2993465"/>
            <a:ext cx="568863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800" dirty="0"/>
              <a:t>In questa valutazione occorre considerare tutti i fattori che concorrono  alla determinazione del </a:t>
            </a:r>
          </a:p>
          <a:p>
            <a:pPr algn="ctr"/>
            <a:r>
              <a:rPr lang="it-IT" sz="1800" b="1" u="sng" dirty="0">
                <a:solidFill>
                  <a:srgbClr val="FF0000"/>
                </a:solidFill>
              </a:rPr>
              <a:t>DANNO</a:t>
            </a:r>
            <a:r>
              <a:rPr lang="it-IT" sz="1800" dirty="0"/>
              <a:t> </a:t>
            </a:r>
          </a:p>
          <a:p>
            <a:pPr algn="ctr"/>
            <a:r>
              <a:rPr lang="it-IT" sz="1800" dirty="0"/>
              <a:t>conseguente alla interruzione del servizio erogato.</a:t>
            </a:r>
          </a:p>
        </p:txBody>
      </p:sp>
    </p:spTree>
    <p:extLst>
      <p:ext uri="{BB962C8B-B14F-4D97-AF65-F5344CB8AC3E}">
        <p14:creationId xmlns:p14="http://schemas.microsoft.com/office/powerpoint/2010/main" val="41093304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ECC3DB-1F12-D6C8-1635-A4B6B7EF6B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6ACB3608-BDB7-D3BF-901B-6D531D8C726A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73A705D4-5A59-0E3E-018A-42B1CFF018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0670" y="2722808"/>
            <a:ext cx="2682200" cy="1311486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220FF99C-FFA0-AB23-B2BB-CAA5C6DE8418}"/>
              </a:ext>
            </a:extLst>
          </p:cNvPr>
          <p:cNvSpPr txBox="1"/>
          <p:nvPr/>
        </p:nvSpPr>
        <p:spPr>
          <a:xfrm>
            <a:off x="1302328" y="1218416"/>
            <a:ext cx="5832648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it-IT" sz="2400" b="1" dirty="0"/>
              <a:t>COMPONENTI IT Information Technology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CEFCF018-478D-0BA3-EC77-57BFC5387866}"/>
              </a:ext>
            </a:extLst>
          </p:cNvPr>
          <p:cNvSpPr txBox="1"/>
          <p:nvPr/>
        </p:nvSpPr>
        <p:spPr>
          <a:xfrm>
            <a:off x="241701" y="3531663"/>
            <a:ext cx="7786654" cy="461665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L="457200" indent="-457200">
              <a:buAutoNum type="arabicPeriod" startAt="2"/>
            </a:pPr>
            <a:r>
              <a:rPr lang="it-IT" sz="1200" b="1" dirty="0"/>
              <a:t>Gli </a:t>
            </a:r>
            <a:r>
              <a:rPr lang="it-IT" sz="1200" b="1" i="1" dirty="0">
                <a:solidFill>
                  <a:srgbClr val="FF0000"/>
                </a:solidFill>
              </a:rPr>
              <a:t>storage</a:t>
            </a:r>
            <a:r>
              <a:rPr lang="it-IT" sz="1200" b="1" dirty="0"/>
              <a:t> ossia i </a:t>
            </a:r>
            <a:r>
              <a:rPr lang="it-IT" sz="1200" b="1" i="1" dirty="0">
                <a:solidFill>
                  <a:srgbClr val="FF0000"/>
                </a:solidFill>
              </a:rPr>
              <a:t>supporti hardware </a:t>
            </a:r>
            <a:r>
              <a:rPr lang="it-IT" sz="1200" b="1" dirty="0"/>
              <a:t>per la memorizzazione di informazioni ed i relativi software a ciò destinati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FF6601A0-E8F8-3901-47E6-BB64F2F19FED}"/>
              </a:ext>
            </a:extLst>
          </p:cNvPr>
          <p:cNvSpPr txBox="1"/>
          <p:nvPr/>
        </p:nvSpPr>
        <p:spPr>
          <a:xfrm>
            <a:off x="254170" y="4857401"/>
            <a:ext cx="7786654" cy="461665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L="457200" indent="-457200">
              <a:buFontTx/>
              <a:buAutoNum type="arabicPeriod" startAt="3"/>
            </a:pPr>
            <a:r>
              <a:rPr lang="it-IT" sz="1200" b="1" dirty="0"/>
              <a:t>I </a:t>
            </a:r>
            <a:r>
              <a:rPr lang="it-IT" sz="1200" b="1" i="1" dirty="0">
                <a:solidFill>
                  <a:srgbClr val="FF0000"/>
                </a:solidFill>
              </a:rPr>
              <a:t>router (instradatori) </a:t>
            </a:r>
            <a:r>
              <a:rPr lang="it-IT" sz="1200" b="1" dirty="0"/>
              <a:t>ossia i </a:t>
            </a:r>
            <a:r>
              <a:rPr lang="it-IT" sz="1200" b="1" i="1" dirty="0">
                <a:solidFill>
                  <a:srgbClr val="FF0000"/>
                </a:solidFill>
              </a:rPr>
              <a:t>dispositivi di rete </a:t>
            </a:r>
            <a:r>
              <a:rPr lang="it-IT" sz="1200" b="1" dirty="0"/>
              <a:t>che, nell’ambito della rete informatica, si occupano di instradare i dati tra reti diverse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1E725693-5577-C2F3-A6EC-6C9D7D2E826E}"/>
              </a:ext>
            </a:extLst>
          </p:cNvPr>
          <p:cNvSpPr txBox="1"/>
          <p:nvPr/>
        </p:nvSpPr>
        <p:spPr>
          <a:xfrm>
            <a:off x="241701" y="1833112"/>
            <a:ext cx="7249682" cy="646331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it-IT" sz="1200" b="1" dirty="0"/>
              <a:t>Un </a:t>
            </a:r>
            <a:r>
              <a:rPr lang="it-IT" sz="1200" b="1" i="1" dirty="0">
                <a:solidFill>
                  <a:srgbClr val="FF0000"/>
                </a:solidFill>
              </a:rPr>
              <a:t>server (servitore) </a:t>
            </a:r>
            <a:r>
              <a:rPr lang="it-IT" sz="1200" b="1" dirty="0"/>
              <a:t>: componente informatico che elabora e gestisce un traffico di informazioni e che fornisce qualunque servizio ad altre componenti </a:t>
            </a:r>
            <a:r>
              <a:rPr lang="it-IT" sz="1200" b="1" i="1" dirty="0">
                <a:solidFill>
                  <a:srgbClr val="FF0000"/>
                </a:solidFill>
              </a:rPr>
              <a:t>(clients o clienti) </a:t>
            </a:r>
            <a:r>
              <a:rPr lang="it-IT" sz="1200" b="1" dirty="0"/>
              <a:t>che le richiedono, attraverso </a:t>
            </a:r>
            <a:r>
              <a:rPr lang="it-IT" sz="1200" b="1" dirty="0">
                <a:solidFill>
                  <a:srgbClr val="FF0000"/>
                </a:solidFill>
              </a:rPr>
              <a:t>computer</a:t>
            </a:r>
            <a:r>
              <a:rPr lang="it-IT" sz="1200" b="1" dirty="0"/>
              <a:t> o all’interno di un </a:t>
            </a:r>
            <a:r>
              <a:rPr lang="it-IT" sz="1200" b="1" dirty="0">
                <a:solidFill>
                  <a:srgbClr val="FF0000"/>
                </a:solidFill>
              </a:rPr>
              <a:t>sistema informatico</a:t>
            </a:r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0E327CBB-BF5E-9977-9432-27E8B36ED3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8908" y="860552"/>
            <a:ext cx="2403348" cy="1602232"/>
          </a:xfrm>
          <a:prstGeom prst="rect">
            <a:avLst/>
          </a:prstGeom>
        </p:spPr>
      </p:pic>
      <p:pic>
        <p:nvPicPr>
          <p:cNvPr id="16" name="Immagine 15">
            <a:extLst>
              <a:ext uri="{FF2B5EF4-FFF2-40B4-BE49-F238E27FC236}">
                <a16:creationId xmlns:a16="http://schemas.microsoft.com/office/drawing/2014/main" id="{2DE6E7C7-90BC-EB3C-8FE6-2581EAF367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38346" y="4237001"/>
            <a:ext cx="1652158" cy="1423133"/>
          </a:xfrm>
          <a:prstGeom prst="rect">
            <a:avLst/>
          </a:prstGeom>
        </p:spPr>
      </p:pic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90AD622E-A1BE-2B78-B832-8F908B5BFC6A}"/>
              </a:ext>
            </a:extLst>
          </p:cNvPr>
          <p:cNvSpPr txBox="1"/>
          <p:nvPr/>
        </p:nvSpPr>
        <p:spPr>
          <a:xfrm>
            <a:off x="715960" y="698392"/>
            <a:ext cx="7349048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it-IT" dirty="0"/>
              <a:t>2 - CONTINUITA’ DI SERVIZIO - SICUREZZA DELLA ALIMENTAZIONE</a:t>
            </a:r>
          </a:p>
        </p:txBody>
      </p:sp>
    </p:spTree>
    <p:extLst>
      <p:ext uri="{BB962C8B-B14F-4D97-AF65-F5344CB8AC3E}">
        <p14:creationId xmlns:p14="http://schemas.microsoft.com/office/powerpoint/2010/main" val="15033496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C7D33E-8653-1675-62C6-6DED031783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CADF3014-E942-0E9E-C308-75FB1592FA59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D842246D-39F7-F5EE-E603-CC79BB402BB8}"/>
              </a:ext>
            </a:extLst>
          </p:cNvPr>
          <p:cNvSpPr txBox="1"/>
          <p:nvPr/>
        </p:nvSpPr>
        <p:spPr>
          <a:xfrm>
            <a:off x="968512" y="1555648"/>
            <a:ext cx="7956032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b="1" dirty="0">
                <a:solidFill>
                  <a:srgbClr val="FF0000"/>
                </a:solidFill>
              </a:rPr>
              <a:t>Criticità dei servizi forniti</a:t>
            </a:r>
          </a:p>
          <a:p>
            <a:endParaRPr lang="it-IT" sz="1600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/>
              <a:t>Elemento importante è la valutazione della criticità dei servizi  intesa come requisiti dei servizi IT ospitati in termini di </a:t>
            </a:r>
            <a:r>
              <a:rPr lang="it-IT" sz="1600" b="1" u="sng" dirty="0">
                <a:solidFill>
                  <a:srgbClr val="FF0000"/>
                </a:solidFill>
              </a:rPr>
              <a:t>«CONTINUITA’ DI SERVIZIO»</a:t>
            </a:r>
          </a:p>
          <a:p>
            <a:endParaRPr lang="it-IT" sz="1600" b="1" u="sng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/>
              <a:t>Elevati requisiti di </a:t>
            </a:r>
            <a:r>
              <a:rPr lang="it-IT" sz="1600" b="1" u="sng" dirty="0">
                <a:solidFill>
                  <a:srgbClr val="FF0000"/>
                </a:solidFill>
              </a:rPr>
              <a:t>«CONTINUITA’ DI SERVIZIO»  </a:t>
            </a:r>
            <a:r>
              <a:rPr lang="it-IT" sz="1600" dirty="0"/>
              <a:t>comportano l’adozione di architetture ridondanti sia dei sistemi IT che delle infrastrutture di servizio.</a:t>
            </a:r>
          </a:p>
          <a:p>
            <a:endParaRPr lang="it-IT" sz="1600" b="1" u="sng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/>
              <a:t>In questa valutazione occorre considerare tutti i fattori che concorrono  alla determinazione del </a:t>
            </a:r>
            <a:r>
              <a:rPr lang="it-IT" sz="1600" b="1" u="sng" dirty="0">
                <a:solidFill>
                  <a:srgbClr val="FF0000"/>
                </a:solidFill>
              </a:rPr>
              <a:t>DANNO</a:t>
            </a:r>
            <a:r>
              <a:rPr lang="it-IT" sz="1600" dirty="0"/>
              <a:t> conseguente alla interruzione del servizio erogato.</a:t>
            </a:r>
          </a:p>
          <a:p>
            <a:endParaRPr lang="it-IT" sz="1600" dirty="0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2CFDD309-AAA9-4480-C4D2-2B065AE1F3E1}"/>
              </a:ext>
            </a:extLst>
          </p:cNvPr>
          <p:cNvSpPr txBox="1"/>
          <p:nvPr/>
        </p:nvSpPr>
        <p:spPr>
          <a:xfrm>
            <a:off x="1986976" y="945280"/>
            <a:ext cx="7349048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it-IT" dirty="0"/>
              <a:t>2 - CONTINUITA’ DI SERVIZIO - SICUREZZA DELLA ALIMENTAZIONE</a:t>
            </a:r>
          </a:p>
        </p:txBody>
      </p:sp>
    </p:spTree>
    <p:extLst>
      <p:ext uri="{BB962C8B-B14F-4D97-AF65-F5344CB8AC3E}">
        <p14:creationId xmlns:p14="http://schemas.microsoft.com/office/powerpoint/2010/main" val="22889036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6C78D6-16C6-7766-4719-8C4673A9EB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AC671674-6857-5951-3124-82F25905F7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4076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7BC445-2481-C3A0-91BB-31B52398C8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8C342A6E-33A5-20CD-C6B0-4B6F79EA71F4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B95FE751-7614-14AD-9456-F5B4BA468750}"/>
              </a:ext>
            </a:extLst>
          </p:cNvPr>
          <p:cNvSpPr txBox="1"/>
          <p:nvPr/>
        </p:nvSpPr>
        <p:spPr>
          <a:xfrm>
            <a:off x="1761792" y="1148752"/>
            <a:ext cx="66345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>
                <a:solidFill>
                  <a:srgbClr val="FF0000"/>
                </a:solidFill>
                <a:highlight>
                  <a:srgbClr val="FFFF00"/>
                </a:highlight>
              </a:rPr>
              <a:t>UN DATA CENTER ENERGETICAMENTE EFFICIENTE DERIVA DA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C22FEE64-E174-A45B-C212-4724E59187C1}"/>
              </a:ext>
            </a:extLst>
          </p:cNvPr>
          <p:cNvSpPr txBox="1"/>
          <p:nvPr/>
        </p:nvSpPr>
        <p:spPr>
          <a:xfrm>
            <a:off x="1873816" y="1965984"/>
            <a:ext cx="1177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  <a:highlight>
                  <a:srgbClr val="FFFF00"/>
                </a:highlight>
              </a:rPr>
              <a:t>SISTEMI IT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1AA6EB83-F2C5-E1E8-CDD6-99B8FCD8EC96}"/>
              </a:ext>
            </a:extLst>
          </p:cNvPr>
          <p:cNvSpPr txBox="1"/>
          <p:nvPr/>
        </p:nvSpPr>
        <p:spPr>
          <a:xfrm>
            <a:off x="6489184" y="1976272"/>
            <a:ext cx="34320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  <a:highlight>
                  <a:srgbClr val="FFFF00"/>
                </a:highlight>
              </a:rPr>
              <a:t>INFRASTRUTTURE DI SERVIZIO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EAE98B6E-0010-82BB-D8B2-F161891C39D3}"/>
              </a:ext>
            </a:extLst>
          </p:cNvPr>
          <p:cNvSpPr txBox="1"/>
          <p:nvPr/>
        </p:nvSpPr>
        <p:spPr>
          <a:xfrm>
            <a:off x="509096" y="2406032"/>
            <a:ext cx="45749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/>
              <a:t>La </a:t>
            </a:r>
            <a:r>
              <a:rPr lang="it-IT" sz="1600" b="1" dirty="0">
                <a:solidFill>
                  <a:srgbClr val="FF0000"/>
                </a:solidFill>
              </a:rPr>
              <a:t>Tecnologia dell’informazione </a:t>
            </a:r>
            <a:r>
              <a:rPr lang="it-IT" sz="1600" dirty="0"/>
              <a:t>( Information Technology) è l’insieme delle tecnologie che si adoperano per l’archiviazione, la trasmissione e l’elaborazione di dati, attraverso l’uso di reti, elaboratori e attrezzature di telecomunicazione:</a:t>
            </a:r>
          </a:p>
          <a:p>
            <a:endParaRPr lang="it-IT" sz="1600" dirty="0"/>
          </a:p>
          <a:p>
            <a:r>
              <a:rPr lang="it-IT" sz="1600" dirty="0"/>
              <a:t>- </a:t>
            </a:r>
            <a:r>
              <a:rPr lang="it-IT" sz="1600" b="1" dirty="0">
                <a:solidFill>
                  <a:srgbClr val="FF0000"/>
                </a:solidFill>
              </a:rPr>
              <a:t>Hardware</a:t>
            </a:r>
          </a:p>
          <a:p>
            <a:r>
              <a:rPr lang="it-IT" sz="1600" dirty="0"/>
              <a:t>- </a:t>
            </a:r>
            <a:r>
              <a:rPr lang="it-IT" sz="1600" b="1" dirty="0">
                <a:solidFill>
                  <a:srgbClr val="FF0000"/>
                </a:solidFill>
              </a:rPr>
              <a:t>Software</a:t>
            </a:r>
          </a:p>
          <a:p>
            <a:r>
              <a:rPr lang="it-IT" sz="1600" dirty="0"/>
              <a:t>- </a:t>
            </a:r>
            <a:r>
              <a:rPr lang="it-IT" sz="1600" b="1" dirty="0">
                <a:solidFill>
                  <a:srgbClr val="FF0000"/>
                </a:solidFill>
              </a:rPr>
              <a:t>Comunicazione digitale (ICT)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630CB8EF-6F1C-9DEF-2A9F-1C92F3FF39C5}"/>
              </a:ext>
            </a:extLst>
          </p:cNvPr>
          <p:cNvSpPr txBox="1"/>
          <p:nvPr/>
        </p:nvSpPr>
        <p:spPr>
          <a:xfrm>
            <a:off x="5947408" y="2342024"/>
            <a:ext cx="580710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- Involucro edilizio</a:t>
            </a:r>
          </a:p>
          <a:p>
            <a:r>
              <a:rPr lang="it-IT" dirty="0"/>
              <a:t>- Sistema HVAC (</a:t>
            </a:r>
            <a:r>
              <a:rPr lang="it-IT" i="0" dirty="0" err="1">
                <a:effectLst/>
                <a:latin typeface="ApercuRegular"/>
              </a:rPr>
              <a:t>Heating</a:t>
            </a:r>
            <a:r>
              <a:rPr lang="it-IT" i="0" dirty="0">
                <a:effectLst/>
                <a:latin typeface="ApercuRegular"/>
              </a:rPr>
              <a:t>, </a:t>
            </a:r>
            <a:r>
              <a:rPr lang="it-IT" i="0" dirty="0" err="1">
                <a:effectLst/>
                <a:latin typeface="ApercuRegular"/>
              </a:rPr>
              <a:t>Ventilation</a:t>
            </a:r>
            <a:r>
              <a:rPr lang="it-IT" i="0" dirty="0">
                <a:effectLst/>
                <a:latin typeface="ApercuRegular"/>
              </a:rPr>
              <a:t> &amp; Air </a:t>
            </a:r>
            <a:r>
              <a:rPr lang="it-IT" i="0" dirty="0" err="1">
                <a:effectLst/>
                <a:latin typeface="ApercuRegular"/>
              </a:rPr>
              <a:t>Conditioning</a:t>
            </a:r>
            <a:r>
              <a:rPr lang="it-IT" i="0" dirty="0">
                <a:effectLst/>
                <a:latin typeface="ApercuRegular"/>
              </a:rPr>
              <a:t>)</a:t>
            </a:r>
            <a:endParaRPr lang="it-IT" dirty="0"/>
          </a:p>
          <a:p>
            <a:r>
              <a:rPr lang="it-IT" dirty="0"/>
              <a:t>- Impianto di distribuzione dell’energia elettrica</a:t>
            </a:r>
          </a:p>
          <a:p>
            <a:r>
              <a:rPr lang="it-IT" dirty="0"/>
              <a:t>- Relazione tra le sale apparati e gli ambienti di servizio </a:t>
            </a:r>
          </a:p>
          <a:p>
            <a:r>
              <a:rPr lang="it-IT" dirty="0"/>
              <a:t>  del Data Center o tra esso ed altri ambienti dello stesso </a:t>
            </a:r>
          </a:p>
          <a:p>
            <a:r>
              <a:rPr lang="it-IT" dirty="0"/>
              <a:t>   edificio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C95F5D0C-CFF2-E257-310B-3EA29E024E4E}"/>
              </a:ext>
            </a:extLst>
          </p:cNvPr>
          <p:cNvSpPr txBox="1"/>
          <p:nvPr/>
        </p:nvSpPr>
        <p:spPr>
          <a:xfrm>
            <a:off x="677112" y="4952592"/>
            <a:ext cx="1023453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Aumento dell’efficienza secondo diverse logiche : </a:t>
            </a:r>
          </a:p>
          <a:p>
            <a:r>
              <a:rPr lang="it-IT" dirty="0"/>
              <a:t>- aumento dell’efficienza del componente (es. server, UPS, macchina frigorifera)</a:t>
            </a:r>
          </a:p>
          <a:p>
            <a:r>
              <a:rPr lang="it-IT" dirty="0"/>
              <a:t>- aumento dell’efficienza del sottosistema componente ad esempio impianto HVAC o infrastruttura elettrica</a:t>
            </a:r>
          </a:p>
        </p:txBody>
      </p:sp>
      <p:sp>
        <p:nvSpPr>
          <p:cNvPr id="16" name="Freccia a destra 15">
            <a:extLst>
              <a:ext uri="{FF2B5EF4-FFF2-40B4-BE49-F238E27FC236}">
                <a16:creationId xmlns:a16="http://schemas.microsoft.com/office/drawing/2014/main" id="{30480F39-AE0C-D887-BDF1-D9938BBBB91A}"/>
              </a:ext>
            </a:extLst>
          </p:cNvPr>
          <p:cNvSpPr/>
          <p:nvPr/>
        </p:nvSpPr>
        <p:spPr>
          <a:xfrm rot="3254076">
            <a:off x="7438406" y="1646817"/>
            <a:ext cx="400126" cy="15550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" name="Freccia a destra 17">
            <a:extLst>
              <a:ext uri="{FF2B5EF4-FFF2-40B4-BE49-F238E27FC236}">
                <a16:creationId xmlns:a16="http://schemas.microsoft.com/office/drawing/2014/main" id="{6066006D-7747-5F20-4516-72ECE5C6046D}"/>
              </a:ext>
            </a:extLst>
          </p:cNvPr>
          <p:cNvSpPr/>
          <p:nvPr/>
        </p:nvSpPr>
        <p:spPr>
          <a:xfrm rot="8313170" flipV="1">
            <a:off x="2548177" y="1662943"/>
            <a:ext cx="400126" cy="182498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FA670875-A585-CE93-AA71-4788BF09DEE8}"/>
              </a:ext>
            </a:extLst>
          </p:cNvPr>
          <p:cNvSpPr txBox="1"/>
          <p:nvPr/>
        </p:nvSpPr>
        <p:spPr>
          <a:xfrm>
            <a:off x="3733480" y="689240"/>
            <a:ext cx="3554288" cy="36933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>
            <a:spAutoFit/>
          </a:bodyPr>
          <a:lstStyle/>
          <a:p>
            <a:r>
              <a:rPr lang="it-IT" dirty="0"/>
              <a:t>3 - EFFICIENZA ENERGETICA</a:t>
            </a:r>
          </a:p>
        </p:txBody>
      </p:sp>
    </p:spTree>
    <p:extLst>
      <p:ext uri="{BB962C8B-B14F-4D97-AF65-F5344CB8AC3E}">
        <p14:creationId xmlns:p14="http://schemas.microsoft.com/office/powerpoint/2010/main" val="18198359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2BBC60-9151-8195-C7AD-93FE32799A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353C5F81-EE64-B378-B25D-0C0F0589BF36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C73ECB4B-74CD-856C-C2F1-F4F0C605107D}"/>
              </a:ext>
            </a:extLst>
          </p:cNvPr>
          <p:cNvSpPr txBox="1"/>
          <p:nvPr/>
        </p:nvSpPr>
        <p:spPr>
          <a:xfrm>
            <a:off x="1254328" y="1052680"/>
            <a:ext cx="91070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it-IT" dirty="0"/>
              <a:t>Requisiti di </a:t>
            </a:r>
            <a:r>
              <a:rPr lang="it-IT" b="1" u="sng" dirty="0">
                <a:solidFill>
                  <a:srgbClr val="FF0000"/>
                </a:solidFill>
              </a:rPr>
              <a:t>continuità di servizio </a:t>
            </a:r>
            <a:r>
              <a:rPr lang="it-IT" dirty="0"/>
              <a:t>sono contrastanti con criteri di </a:t>
            </a:r>
            <a:r>
              <a:rPr lang="it-IT" b="1" u="sng" dirty="0">
                <a:solidFill>
                  <a:schemeClr val="accent3"/>
                </a:solidFill>
              </a:rPr>
              <a:t>efficienza energetica</a:t>
            </a:r>
          </a:p>
          <a:p>
            <a:r>
              <a:rPr lang="it-IT" b="1" dirty="0">
                <a:solidFill>
                  <a:schemeClr val="accent3"/>
                </a:solidFill>
              </a:rPr>
              <a:t>				o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9199999D-CCAB-6F9D-0C0F-11F57AAF4A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2009" y="2594713"/>
            <a:ext cx="4079807" cy="2385023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361EEE6B-0161-5E63-A059-1BA60B1E9FB9}"/>
              </a:ext>
            </a:extLst>
          </p:cNvPr>
          <p:cNvSpPr txBox="1"/>
          <p:nvPr/>
        </p:nvSpPr>
        <p:spPr>
          <a:xfrm>
            <a:off x="1280160" y="1729336"/>
            <a:ext cx="85157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-    Livelli di </a:t>
            </a:r>
            <a:r>
              <a:rPr lang="it-IT" b="1" u="sng" dirty="0">
                <a:solidFill>
                  <a:srgbClr val="FF0000"/>
                </a:solidFill>
              </a:rPr>
              <a:t>affidabilità di servizio eccessivi  </a:t>
            </a:r>
            <a:r>
              <a:rPr lang="it-IT" dirty="0"/>
              <a:t>sono causa di </a:t>
            </a:r>
            <a:r>
              <a:rPr lang="it-IT" b="1" u="sng" dirty="0">
                <a:solidFill>
                  <a:schemeClr val="accent3"/>
                </a:solidFill>
              </a:rPr>
              <a:t>inefficienza energetica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424A6BA5-6BE6-AD1F-37D1-EEFA2E464CF5}"/>
              </a:ext>
            </a:extLst>
          </p:cNvPr>
          <p:cNvSpPr txBox="1"/>
          <p:nvPr/>
        </p:nvSpPr>
        <p:spPr>
          <a:xfrm>
            <a:off x="4007358" y="5338310"/>
            <a:ext cx="32895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en-US" b="1" i="0" dirty="0">
                <a:solidFill>
                  <a:srgbClr val="0F0F0F"/>
                </a:solidFill>
                <a:effectLst/>
                <a:latin typeface="Roboto" panose="02000000000000000000" pitchFamily="2" charset="0"/>
              </a:rPr>
              <a:t>Rocky Balboa vs Apollo Creed</a:t>
            </a:r>
          </a:p>
        </p:txBody>
      </p:sp>
    </p:spTree>
    <p:extLst>
      <p:ext uri="{BB962C8B-B14F-4D97-AF65-F5344CB8AC3E}">
        <p14:creationId xmlns:p14="http://schemas.microsoft.com/office/powerpoint/2010/main" val="16535848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D38BDD-F7DF-F725-65FB-77EBD518D8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31279A2C-1B15-1072-FBAB-20DE2769C832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pic>
        <p:nvPicPr>
          <p:cNvPr id="4" name="Segnaposto immagine 2">
            <a:extLst>
              <a:ext uri="{FF2B5EF4-FFF2-40B4-BE49-F238E27FC236}">
                <a16:creationId xmlns:a16="http://schemas.microsoft.com/office/drawing/2014/main" id="{E8B861A5-DDE4-502F-BE5A-5AC270F9C574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83" r="12783"/>
          <a:stretch>
            <a:fillRect/>
          </a:stretch>
        </p:blipFill>
        <p:spPr>
          <a:xfrm>
            <a:off x="985366" y="1605326"/>
            <a:ext cx="3657279" cy="3288782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418C0863-1420-5068-24E1-84FC35F99B1C}"/>
              </a:ext>
            </a:extLst>
          </p:cNvPr>
          <p:cNvSpPr txBox="1"/>
          <p:nvPr/>
        </p:nvSpPr>
        <p:spPr>
          <a:xfrm>
            <a:off x="4934728" y="3921624"/>
            <a:ext cx="5894794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it-IT" sz="2400" b="1" dirty="0"/>
              <a:t>ALIMENTAZIONE ELETTRICA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F9BD8FC9-AA75-1BB0-5DD3-06D5C50A830F}"/>
              </a:ext>
            </a:extLst>
          </p:cNvPr>
          <p:cNvSpPr txBox="1"/>
          <p:nvPr/>
        </p:nvSpPr>
        <p:spPr>
          <a:xfrm>
            <a:off x="2015958" y="856125"/>
            <a:ext cx="7610447" cy="461665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2400" b="1" dirty="0"/>
              <a:t>COMPONENTI IMPIANTISTICI DI UN DATA CENTER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0AF98B0C-B1A6-5D1D-82F1-C9F7BD73F814}"/>
              </a:ext>
            </a:extLst>
          </p:cNvPr>
          <p:cNvSpPr txBox="1"/>
          <p:nvPr/>
        </p:nvSpPr>
        <p:spPr>
          <a:xfrm>
            <a:off x="5054260" y="3160446"/>
            <a:ext cx="4869076" cy="461665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2400" b="1" dirty="0"/>
              <a:t>3 - Impianti speciali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3BE9CFBC-F111-523A-812D-4DE4025E7B0E}"/>
              </a:ext>
            </a:extLst>
          </p:cNvPr>
          <p:cNvSpPr txBox="1"/>
          <p:nvPr/>
        </p:nvSpPr>
        <p:spPr>
          <a:xfrm>
            <a:off x="4997592" y="2390040"/>
            <a:ext cx="4869076" cy="461665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2400" b="1" dirty="0"/>
              <a:t>2 - Sistemi di climatizzazione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42130090-8C95-5487-C2F5-CC2DE3484DBA}"/>
              </a:ext>
            </a:extLst>
          </p:cNvPr>
          <p:cNvSpPr txBox="1"/>
          <p:nvPr/>
        </p:nvSpPr>
        <p:spPr>
          <a:xfrm>
            <a:off x="5008540" y="1595738"/>
            <a:ext cx="5699084" cy="461665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2400" b="1" dirty="0"/>
              <a:t>1 - Impianti di illuminazione – FM - Altri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AF9BDDD5-E391-EECC-5C58-D071E521492C}"/>
              </a:ext>
            </a:extLst>
          </p:cNvPr>
          <p:cNvSpPr txBox="1"/>
          <p:nvPr/>
        </p:nvSpPr>
        <p:spPr>
          <a:xfrm>
            <a:off x="6382888" y="4630272"/>
            <a:ext cx="208823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b="1" u="sng" dirty="0">
                <a:solidFill>
                  <a:srgbClr val="FF0000"/>
                </a:solidFill>
              </a:rPr>
              <a:t>CRITERI BASILARI</a:t>
            </a:r>
          </a:p>
          <a:p>
            <a:r>
              <a:rPr lang="it-IT" b="1" dirty="0">
                <a:solidFill>
                  <a:srgbClr val="FF0000"/>
                </a:solidFill>
              </a:rPr>
              <a:t>1 – affidabilità</a:t>
            </a:r>
          </a:p>
          <a:p>
            <a:r>
              <a:rPr lang="it-IT" b="1" dirty="0">
                <a:solidFill>
                  <a:srgbClr val="FF0000"/>
                </a:solidFill>
              </a:rPr>
              <a:t>2 – scalabilità</a:t>
            </a:r>
          </a:p>
          <a:p>
            <a:r>
              <a:rPr lang="it-IT" b="1" dirty="0">
                <a:solidFill>
                  <a:srgbClr val="FF0000"/>
                </a:solidFill>
              </a:rPr>
              <a:t>3 - efficienza</a:t>
            </a:r>
          </a:p>
        </p:txBody>
      </p:sp>
    </p:spTree>
    <p:extLst>
      <p:ext uri="{BB962C8B-B14F-4D97-AF65-F5344CB8AC3E}">
        <p14:creationId xmlns:p14="http://schemas.microsoft.com/office/powerpoint/2010/main" val="39586337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0D8167-1681-E289-F585-9EFC45D173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0F4CEAC2-2FEA-378F-97D0-D5E5FF719ECE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209F6888-3B40-AA10-679B-3FC15E22B1F2}"/>
              </a:ext>
            </a:extLst>
          </p:cNvPr>
          <p:cNvSpPr txBox="1"/>
          <p:nvPr/>
        </p:nvSpPr>
        <p:spPr>
          <a:xfrm>
            <a:off x="4701911" y="5731492"/>
            <a:ext cx="4166590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it-IT" sz="2400" b="1" dirty="0"/>
              <a:t>ALIMENTAZIONE ELETTRICA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27E83A1E-C864-2300-56D1-0CAAF554F423}"/>
              </a:ext>
            </a:extLst>
          </p:cNvPr>
          <p:cNvSpPr txBox="1"/>
          <p:nvPr/>
        </p:nvSpPr>
        <p:spPr>
          <a:xfrm>
            <a:off x="4447824" y="674534"/>
            <a:ext cx="7338792" cy="461665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2400" b="1" dirty="0"/>
              <a:t>COMPONENTI IMPIANTISTICI DI UN DATA CENTER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827A07AE-A447-4D31-2E63-ABCDA28506AB}"/>
              </a:ext>
            </a:extLst>
          </p:cNvPr>
          <p:cNvSpPr txBox="1"/>
          <p:nvPr/>
        </p:nvSpPr>
        <p:spPr>
          <a:xfrm>
            <a:off x="4973530" y="4917395"/>
            <a:ext cx="2552134" cy="461665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2400" b="1" dirty="0"/>
              <a:t>Impianti speciali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CC44B38F-9F14-FDBD-FBA6-EE26A35EA75E}"/>
              </a:ext>
            </a:extLst>
          </p:cNvPr>
          <p:cNvSpPr txBox="1"/>
          <p:nvPr/>
        </p:nvSpPr>
        <p:spPr>
          <a:xfrm>
            <a:off x="270601" y="1516951"/>
            <a:ext cx="4548287" cy="461665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2400" b="1" dirty="0"/>
              <a:t>SISTEMI DI CLIMATIZZAZIONE</a:t>
            </a:r>
          </a:p>
        </p:txBody>
      </p:sp>
      <p:pic>
        <p:nvPicPr>
          <p:cNvPr id="8" name="Immagine 7" descr="Immagine che contiene cielo, aria aperta, terreno, elettrodomestico&#10;&#10;Descrizione generata automaticamente">
            <a:extLst>
              <a:ext uri="{FF2B5EF4-FFF2-40B4-BE49-F238E27FC236}">
                <a16:creationId xmlns:a16="http://schemas.microsoft.com/office/drawing/2014/main" id="{EE33A244-A9D5-35BF-778F-376ACBB5C7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510" y="2281924"/>
            <a:ext cx="2328050" cy="1492435"/>
          </a:xfrm>
          <a:prstGeom prst="rect">
            <a:avLst/>
          </a:prstGeom>
        </p:spPr>
      </p:pic>
      <p:pic>
        <p:nvPicPr>
          <p:cNvPr id="9" name="Immagine 8" descr="Immagine che contiene interni, parete&#10;&#10;Descrizione generata automaticamente">
            <a:extLst>
              <a:ext uri="{FF2B5EF4-FFF2-40B4-BE49-F238E27FC236}">
                <a16:creationId xmlns:a16="http://schemas.microsoft.com/office/drawing/2014/main" id="{FA864324-3EAD-BC93-DF65-3079D2196A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89077"/>
            <a:ext cx="4406422" cy="2644852"/>
          </a:xfrm>
          <a:prstGeom prst="rect">
            <a:avLst/>
          </a:prstGeom>
        </p:spPr>
      </p:pic>
      <p:pic>
        <p:nvPicPr>
          <p:cNvPr id="10" name="Immagine 9" descr="Immagine che contiene LEGO, giocattolo&#10;&#10;Descrizione generata automaticamente">
            <a:extLst>
              <a:ext uri="{FF2B5EF4-FFF2-40B4-BE49-F238E27FC236}">
                <a16:creationId xmlns:a16="http://schemas.microsoft.com/office/drawing/2014/main" id="{7F1E0407-D3C8-6D89-F108-AA4C3DE8A1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0316" y="2192239"/>
            <a:ext cx="5782288" cy="2747672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490CFAA6-AEAC-C45D-862D-7D5F2E801416}"/>
              </a:ext>
            </a:extLst>
          </p:cNvPr>
          <p:cNvSpPr txBox="1"/>
          <p:nvPr/>
        </p:nvSpPr>
        <p:spPr>
          <a:xfrm>
            <a:off x="7323027" y="1521941"/>
            <a:ext cx="3047896" cy="461665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2400" b="1" dirty="0"/>
              <a:t>IMPIANTI ELETTRICI</a:t>
            </a:r>
          </a:p>
        </p:txBody>
      </p:sp>
    </p:spTree>
    <p:extLst>
      <p:ext uri="{BB962C8B-B14F-4D97-AF65-F5344CB8AC3E}">
        <p14:creationId xmlns:p14="http://schemas.microsoft.com/office/powerpoint/2010/main" val="1294223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B61DB8-9705-FECD-9E61-3EA646A287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50EEFDEE-C2D0-3839-146A-341E0D10ECF4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5EB078D5-626C-DBB6-F382-553C6BAE3790}"/>
              </a:ext>
            </a:extLst>
          </p:cNvPr>
          <p:cNvSpPr txBox="1"/>
          <p:nvPr/>
        </p:nvSpPr>
        <p:spPr>
          <a:xfrm>
            <a:off x="4470099" y="607541"/>
            <a:ext cx="3047896" cy="461665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2400" b="1" dirty="0"/>
              <a:t>IMPIANTI ELETTRICI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2FAE1A5B-BEB5-36B8-E6F7-0BA2B1C2A7FF}"/>
              </a:ext>
            </a:extLst>
          </p:cNvPr>
          <p:cNvSpPr txBox="1"/>
          <p:nvPr/>
        </p:nvSpPr>
        <p:spPr>
          <a:xfrm>
            <a:off x="205740" y="1071306"/>
            <a:ext cx="6099048" cy="23207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it-IT" sz="15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Impianti Elettrici e di Continuità (Power)</a:t>
            </a:r>
            <a:endParaRPr lang="it-IT" sz="11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it-IT" sz="12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Rappresentano il cuore del data center e sono progettati con forti criteri di ridondanza per evitare interruzioni. </a:t>
            </a:r>
            <a:endParaRPr lang="it-IT" sz="11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it-IT" sz="12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Cabine di Trasformazione (MT/BT):</a:t>
            </a:r>
            <a:r>
              <a:rPr lang="it-IT" sz="12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Ricevono l'energia in Media Tensione dalla rete pubblica e la trasformano in Bassa Tensione.</a:t>
            </a:r>
            <a:endParaRPr lang="it-IT" sz="11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it-IT" sz="12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Gruppi di Continuità (UPS):</a:t>
            </a:r>
            <a:r>
              <a:rPr lang="it-IT" sz="12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Intervengono istantaneamente in caso di blackout per alimentare i server senza interruzioni.</a:t>
            </a:r>
            <a:endParaRPr lang="it-IT" sz="11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it-IT" sz="12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Generatori di Emergenza (Gruppi Elettrogeni):</a:t>
            </a:r>
            <a:r>
              <a:rPr lang="it-IT" sz="12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Motori diesel ad attivazione rapida che garantiscono autonomia energetica prolungata.</a:t>
            </a:r>
            <a:endParaRPr lang="it-IT" sz="11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3AF98E6A-12FF-3EA5-2544-24D6E59B41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6632" y="672402"/>
            <a:ext cx="4423968" cy="3350958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E71E0053-2FEB-4371-30F8-964E4707C1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801" y="3510469"/>
            <a:ext cx="3506984" cy="2530038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516AFD51-7DC9-AC81-8793-1A801DD4F7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3307" y="3425726"/>
            <a:ext cx="2240413" cy="2751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3540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BFE3EC-63A8-17FC-7A83-26E7ADF6B9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645B301C-EA7D-D946-033E-0867582C0D5F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1FD95E58-8619-02C3-C145-EFB9534B6D3E}"/>
              </a:ext>
            </a:extLst>
          </p:cNvPr>
          <p:cNvSpPr txBox="1"/>
          <p:nvPr/>
        </p:nvSpPr>
        <p:spPr>
          <a:xfrm>
            <a:off x="4278075" y="863573"/>
            <a:ext cx="3047896" cy="461665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2400" b="1" dirty="0"/>
              <a:t>IMPIANTI ELETTRICI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B89C00CA-5A73-A94E-EC9B-460F1FD54E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8280" y="2550188"/>
            <a:ext cx="3419952" cy="3238952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84CAD87C-3F5C-9595-BE32-8277DB1BD9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6799" y="1712365"/>
            <a:ext cx="6601746" cy="562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1019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9C14BC-3EF2-6C6A-F420-FB6F7B13E4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F18567D7-85ED-804D-29A2-58CCB5FB1E43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C13850EB-AAA6-F7EC-8F0C-1C5F349849DA}"/>
              </a:ext>
            </a:extLst>
          </p:cNvPr>
          <p:cNvSpPr txBox="1"/>
          <p:nvPr/>
        </p:nvSpPr>
        <p:spPr>
          <a:xfrm>
            <a:off x="2308860" y="1630865"/>
            <a:ext cx="6643116" cy="3316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it-IT" sz="15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Impianti di Raffreddamento e Climatizzazione (Cooling/HVAC)</a:t>
            </a:r>
            <a:endParaRPr lang="it-IT" sz="11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it-IT" sz="12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 server generano enormi quantità di calore che devono essere smaltite per evitare guasti hardware. </a:t>
            </a:r>
            <a:endParaRPr lang="it-IT" sz="11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it-IT" sz="12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Unità CRAC (Computer Room Air </a:t>
            </a:r>
            <a:r>
              <a:rPr lang="it-IT" sz="1200" b="1" kern="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Conditioner</a:t>
            </a:r>
            <a:r>
              <a:rPr lang="it-IT" sz="12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e CRAH :</a:t>
            </a:r>
            <a:r>
              <a:rPr lang="it-IT" sz="12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Sistemi di condizionamento specifici per sale server che controllano temperatura e umidità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it-IT" sz="1200" b="1" kern="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Chiller</a:t>
            </a:r>
            <a:r>
              <a:rPr lang="it-IT" sz="12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 Torri di Evaporazione:</a:t>
            </a:r>
            <a:r>
              <a:rPr lang="it-IT" sz="12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Centrali frigorifere esterne per la produzione di acqua refrigerata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it-IT" sz="12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Sistemi a Contenimento del Flusso:</a:t>
            </a:r>
            <a:r>
              <a:rPr lang="it-IT" sz="12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Compartimentazione fisica dei corridoi caldi o freddi per evitare la miscelazione dell'aria e ottimizzare l'efficienza. 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it-IT" sz="12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Free Cooling:</a:t>
            </a:r>
            <a:r>
              <a:rPr lang="it-IT" sz="12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Sistemi che sfruttano direttamente l'aria esterna fresca per raffreddare l'ambiente senza azionare i compressori</a:t>
            </a:r>
            <a:endParaRPr lang="it-IT" sz="11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it-IT" sz="12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Raffreddamento a Liquido (Liquid Cooling):</a:t>
            </a:r>
            <a:r>
              <a:rPr lang="it-IT" sz="12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Soluzioni ad immersione o "</a:t>
            </a:r>
            <a:r>
              <a:rPr lang="it-IT" sz="1200" kern="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direct</a:t>
            </a:r>
            <a:r>
              <a:rPr lang="it-IT" sz="12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-to-chip" per l'hardware ad altissima densità (es. server per Intelligenza Artificiale). </a:t>
            </a:r>
            <a:endParaRPr lang="it-IT" sz="11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4A5A7C44-CF70-329A-11DC-A913EE911E11}"/>
              </a:ext>
            </a:extLst>
          </p:cNvPr>
          <p:cNvSpPr txBox="1"/>
          <p:nvPr/>
        </p:nvSpPr>
        <p:spPr>
          <a:xfrm>
            <a:off x="755233" y="776287"/>
            <a:ext cx="4548287" cy="461665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2400" b="1" dirty="0"/>
              <a:t>SISTEMI DI CLIMATIZZAZIONE</a:t>
            </a:r>
          </a:p>
        </p:txBody>
      </p:sp>
    </p:spTree>
    <p:extLst>
      <p:ext uri="{BB962C8B-B14F-4D97-AF65-F5344CB8AC3E}">
        <p14:creationId xmlns:p14="http://schemas.microsoft.com/office/powerpoint/2010/main" val="198936051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8224EC-FE82-9397-F768-CA4AA820BC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79D1B999-F9B1-1C65-0CAF-21D701711C08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9773E653-0CC4-E60F-E924-7497645EA8D5}"/>
              </a:ext>
            </a:extLst>
          </p:cNvPr>
          <p:cNvSpPr txBox="1"/>
          <p:nvPr/>
        </p:nvSpPr>
        <p:spPr>
          <a:xfrm>
            <a:off x="1147572" y="925327"/>
            <a:ext cx="31958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b="1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Strategie di raffreddamento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8382C49D-281B-4755-3939-AAB3C23557E7}"/>
              </a:ext>
            </a:extLst>
          </p:cNvPr>
          <p:cNvSpPr txBox="1"/>
          <p:nvPr/>
        </p:nvSpPr>
        <p:spPr>
          <a:xfrm>
            <a:off x="525780" y="1308256"/>
            <a:ext cx="1079449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</a:t>
            </a:r>
            <a:r>
              <a:rPr lang="it-IT" sz="1400" b="1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unità di precisione CRAC poste perimetralmente</a:t>
            </a:r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a espansione diretta : </a:t>
            </a:r>
          </a:p>
          <a:p>
            <a:pPr algn="l"/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 cosiddetti “sistemi perimetrali” hanno la caratteristica di poter raffreddare rack di vario tipo (bassa, media, alta densità) su superfici molto ampie ottenendo quindi un’ottima economia di scala; a fronte di questo vantaggio va però segnalato anche un aspetto negativo, vale a dire il controllo delle superfici occupate della sala e dei singoli rack per individuare i punti in cui il calore prodotto dalle macchine potrebbe essere così elevato da non poter essere smaltito dalle macchine stesse;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34C3330C-1B79-95A6-325D-17A5554B91B1}"/>
              </a:ext>
            </a:extLst>
          </p:cNvPr>
          <p:cNvSpPr txBox="1"/>
          <p:nvPr/>
        </p:nvSpPr>
        <p:spPr>
          <a:xfrm>
            <a:off x="553212" y="2591315"/>
            <a:ext cx="609904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1800"/>
              </a:spcBef>
              <a:spcAft>
                <a:spcPts val="900"/>
              </a:spcAft>
              <a:buNone/>
            </a:pPr>
            <a:r>
              <a:rPr lang="it-IT" sz="1400" b="1" u="none" strike="noStrike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Vantaggi</a:t>
            </a:r>
          </a:p>
          <a:p>
            <a:pPr marL="0" marR="0"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it-IT" sz="1400" b="1" u="none" strike="noStrike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Economia di scala</a:t>
            </a:r>
            <a:r>
              <a:rPr lang="it-IT" sz="1400" b="0" u="none" strike="noStrike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massima efficienza su superfici molto ampie.</a:t>
            </a:r>
          </a:p>
          <a:p>
            <a:pPr marL="0" marR="0"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it-IT" sz="1400" b="1" u="none" strike="noStrike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Versatilità</a:t>
            </a:r>
            <a:r>
              <a:rPr lang="it-IT" sz="1400" b="0" u="none" strike="noStrike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capacità di raffreddare rack a bassa, media e alta densità.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96A9DE5F-6F69-6B9B-1728-A49A83CF17F3}"/>
              </a:ext>
            </a:extLst>
          </p:cNvPr>
          <p:cNvSpPr txBox="1"/>
          <p:nvPr/>
        </p:nvSpPr>
        <p:spPr>
          <a:xfrm>
            <a:off x="553212" y="4099959"/>
            <a:ext cx="8371332" cy="16466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1800"/>
              </a:spcBef>
              <a:spcAft>
                <a:spcPts val="900"/>
              </a:spcAft>
              <a:buNone/>
            </a:pPr>
            <a:r>
              <a:rPr lang="it-IT" sz="1400" b="1" u="none" strike="noStrike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Svantaggi e Limiti</a:t>
            </a:r>
          </a:p>
          <a:p>
            <a:pPr marL="0" marR="0"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it-IT" sz="1400" b="1" u="none" strike="noStrike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Punti caldi (</a:t>
            </a:r>
            <a:r>
              <a:rPr lang="it-IT" sz="1400" b="1" i="1" u="none" strike="noStrike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hot spot</a:t>
            </a:r>
            <a:r>
              <a:rPr lang="it-IT" sz="1400" b="1" u="none" strike="noStrike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  <a:r>
              <a:rPr lang="it-IT" sz="1400" b="0" u="none" strike="noStrike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il calore di alcuni rack può superare la capacità di smaltimento perimetrale.</a:t>
            </a:r>
          </a:p>
          <a:p>
            <a:pPr marL="0" marR="0"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it-IT" sz="1400" b="1" u="none" strike="noStrike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Controllo degli spazi</a:t>
            </a:r>
            <a:r>
              <a:rPr lang="it-IT" sz="1400" b="0" u="none" strike="noStrike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richiede un monitoraggio costante e rigoroso delle superfici della sala e dei singoli rack.</a:t>
            </a:r>
          </a:p>
          <a:p>
            <a:pPr marL="0" marR="0"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it-IT" sz="1400" b="1" u="none" strike="noStrike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Ingombro a terra</a:t>
            </a:r>
            <a:r>
              <a:rPr lang="it-IT" sz="1400" b="0" u="none" strike="noStrike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le unità perimetrali occupano spazio utile calpestabile all'interno del data center.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CBD37ACD-4F28-0FDC-0A56-5293828640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4835" y="2249423"/>
            <a:ext cx="3162093" cy="3234507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4D054799-21BA-9D69-8EF4-5659783FEAD3}"/>
              </a:ext>
            </a:extLst>
          </p:cNvPr>
          <p:cNvSpPr txBox="1"/>
          <p:nvPr/>
        </p:nvSpPr>
        <p:spPr>
          <a:xfrm>
            <a:off x="4485985" y="803719"/>
            <a:ext cx="4548287" cy="461665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2400" b="1" dirty="0"/>
              <a:t>SISTEMI DI CLIMATIZZAZIONE</a:t>
            </a:r>
          </a:p>
        </p:txBody>
      </p:sp>
    </p:spTree>
    <p:extLst>
      <p:ext uri="{BB962C8B-B14F-4D97-AF65-F5344CB8AC3E}">
        <p14:creationId xmlns:p14="http://schemas.microsoft.com/office/powerpoint/2010/main" val="53255771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C0B508-5A35-E1D4-F277-E7CCB4F4AC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AEF7742E-A0B9-11AC-A388-002A18368BA6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416912AC-4D24-119B-7400-7DDAE185A4D5}"/>
              </a:ext>
            </a:extLst>
          </p:cNvPr>
          <p:cNvSpPr txBox="1"/>
          <p:nvPr/>
        </p:nvSpPr>
        <p:spPr>
          <a:xfrm>
            <a:off x="755233" y="776287"/>
            <a:ext cx="4548287" cy="461665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2400" b="1" dirty="0"/>
              <a:t>SISTEMI DI CLIMATIZZAZIONE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073F5C3B-8693-07B9-1FC9-EC070C39EF8E}"/>
              </a:ext>
            </a:extLst>
          </p:cNvPr>
          <p:cNvSpPr txBox="1"/>
          <p:nvPr/>
        </p:nvSpPr>
        <p:spPr>
          <a:xfrm>
            <a:off x="557784" y="1471922"/>
            <a:ext cx="512978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UNITA’ CRAH - Computer Room Air </a:t>
            </a:r>
            <a:r>
              <a:rPr lang="it-IT" sz="16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Conditioner</a:t>
            </a:r>
            <a:endParaRPr lang="it-IT" sz="16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sz="1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Sistemi di condizionamento specifici per sale server di notevoli dimensioni</a:t>
            </a:r>
          </a:p>
          <a:p>
            <a:endParaRPr lang="it-IT" b="1" dirty="0"/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C3D64836-12C3-14B7-461B-99A13B8968C5}"/>
              </a:ext>
            </a:extLst>
          </p:cNvPr>
          <p:cNvSpPr txBox="1"/>
          <p:nvPr/>
        </p:nvSpPr>
        <p:spPr>
          <a:xfrm>
            <a:off x="364236" y="2592985"/>
            <a:ext cx="612190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800" dirty="0"/>
              <a:t>A differenza dei sistemi a espansione diretta, i CRAH utilizzano una batteria alimentata da acqua refrigerata proveniente da un impianto centralizzato (</a:t>
            </a:r>
            <a:r>
              <a:rPr lang="it-IT" sz="1800" dirty="0" err="1"/>
              <a:t>chiller</a:t>
            </a:r>
            <a:r>
              <a:rPr lang="it-IT" sz="1800" dirty="0"/>
              <a:t>) per sottrarre calore all'ambiente.</a:t>
            </a:r>
            <a:endParaRPr lang="it-IT" dirty="0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815EE5DE-2129-B3DD-C38A-90C331243E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5792" y="2017749"/>
            <a:ext cx="3562847" cy="3115110"/>
          </a:xfrm>
          <a:prstGeom prst="rect">
            <a:avLst/>
          </a:prstGeom>
        </p:spPr>
      </p:pic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CBAFE086-EB49-B1BA-FBC6-A0611B89026C}"/>
              </a:ext>
            </a:extLst>
          </p:cNvPr>
          <p:cNvSpPr txBox="1"/>
          <p:nvPr/>
        </p:nvSpPr>
        <p:spPr>
          <a:xfrm>
            <a:off x="379476" y="4244263"/>
            <a:ext cx="60990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dirty="0"/>
              <a:t>Sono molto efficienti per grandi infrastrutture su larga scala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2C888329-C4C7-29BA-6A97-0025AD215D87}"/>
              </a:ext>
            </a:extLst>
          </p:cNvPr>
          <p:cNvSpPr txBox="1"/>
          <p:nvPr/>
        </p:nvSpPr>
        <p:spPr>
          <a:xfrm>
            <a:off x="9482328" y="5404104"/>
            <a:ext cx="1066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CHILLER</a:t>
            </a:r>
          </a:p>
        </p:txBody>
      </p:sp>
    </p:spTree>
    <p:extLst>
      <p:ext uri="{BB962C8B-B14F-4D97-AF65-F5344CB8AC3E}">
        <p14:creationId xmlns:p14="http://schemas.microsoft.com/office/powerpoint/2010/main" val="28645534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43778B-E869-42C8-9C41-91ABEFB1E4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E15D202D-4AA8-C3DA-00DB-8EECE7ADC768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1823A139-45D5-290F-79D7-6E6E1D168C91}"/>
              </a:ext>
            </a:extLst>
          </p:cNvPr>
          <p:cNvSpPr txBox="1"/>
          <p:nvPr/>
        </p:nvSpPr>
        <p:spPr>
          <a:xfrm>
            <a:off x="2235708" y="2444681"/>
            <a:ext cx="6249924" cy="18228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it-IT" sz="15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Impianti di Raffreddamento e Climatizzazione </a:t>
            </a:r>
            <a:endParaRPr lang="it-IT" sz="1500" b="1" kern="0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it-IT" sz="12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Sistemi a Contenimento del Flusso:</a:t>
            </a:r>
            <a:r>
              <a:rPr lang="it-IT" sz="12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Compartimentazione fisica dei corridoi caldi o</a:t>
            </a:r>
            <a:r>
              <a:rPr lang="it-IT" sz="1200" kern="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2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freddi per evitare la miscelazione dell'aria e ottimizzare l'efficienza. </a:t>
            </a: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it-IT" sz="12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Free Cooling:</a:t>
            </a:r>
            <a:r>
              <a:rPr lang="it-IT" sz="12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Sistemi che sfruttano direttamente l'aria esterna fresca per raffreddare l'ambiente senza azionare i compressori</a:t>
            </a:r>
            <a:endParaRPr lang="it-IT" sz="11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it-IT" sz="12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Raffreddamento a Liquido (Liquid Cooling):</a:t>
            </a:r>
            <a:r>
              <a:rPr lang="it-IT" sz="12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Soluzioni ad immersione o "</a:t>
            </a:r>
            <a:r>
              <a:rPr lang="it-IT" sz="1200" kern="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direct</a:t>
            </a:r>
            <a:r>
              <a:rPr lang="it-IT" sz="12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-to-chip" per l'hardware ad altissima densità (es. server per Intelligenza Artificiale). </a:t>
            </a:r>
            <a:endParaRPr lang="it-IT" sz="11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B9EA7134-0CCC-EA4A-9C45-CFAE215CE3A1}"/>
              </a:ext>
            </a:extLst>
          </p:cNvPr>
          <p:cNvSpPr txBox="1"/>
          <p:nvPr/>
        </p:nvSpPr>
        <p:spPr>
          <a:xfrm>
            <a:off x="983833" y="1242631"/>
            <a:ext cx="4548287" cy="461665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2400" b="1" dirty="0"/>
              <a:t>SISTEMI DI CLIMATIZZAZIONE</a:t>
            </a:r>
          </a:p>
        </p:txBody>
      </p:sp>
    </p:spTree>
    <p:extLst>
      <p:ext uri="{BB962C8B-B14F-4D97-AF65-F5344CB8AC3E}">
        <p14:creationId xmlns:p14="http://schemas.microsoft.com/office/powerpoint/2010/main" val="41931582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0A40DD-7B4A-E117-9548-D2C0001345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egnaposto immagine 9">
            <a:extLst>
              <a:ext uri="{FF2B5EF4-FFF2-40B4-BE49-F238E27FC236}">
                <a16:creationId xmlns:a16="http://schemas.microsoft.com/office/drawing/2014/main" id="{BFAF3794-A9B0-78D3-6780-B8AA0D6A3CE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75" r="21375"/>
          <a:stretch>
            <a:fillRect/>
          </a:stretch>
        </p:blipFill>
        <p:spPr>
          <a:xfrm>
            <a:off x="764802" y="3328418"/>
            <a:ext cx="2545326" cy="257919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01EDC116-6228-B411-D0FB-AFB515D0FA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96" y="774992"/>
            <a:ext cx="3182800" cy="2380469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25F25AF4-D744-FAA6-A143-476DAA399C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496" y="786384"/>
            <a:ext cx="3579876" cy="2386584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C8282A95-B62C-C342-2521-5DDB7336F52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5863" y="3483864"/>
            <a:ext cx="3294645" cy="2195572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87B6050C-72C9-D22A-489E-A3D1A95249E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8592" y="3482744"/>
            <a:ext cx="3593224" cy="217676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1EF3E74D-984E-44D0-E6DF-809695F6C6F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3984" y="813816"/>
            <a:ext cx="3547094" cy="2359152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0A5EBC24-6102-0D45-200B-54A9B41E282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4735" y="771552"/>
            <a:ext cx="7852549" cy="5236056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8202869A-6240-4C6F-C284-E8768687E766}"/>
              </a:ext>
            </a:extLst>
          </p:cNvPr>
          <p:cNvSpPr txBox="1"/>
          <p:nvPr/>
        </p:nvSpPr>
        <p:spPr>
          <a:xfrm>
            <a:off x="1602694" y="2761467"/>
            <a:ext cx="9470690" cy="1627653"/>
          </a:xfrm>
          <a:prstGeom prst="rect">
            <a:avLst/>
          </a:prstGeom>
          <a:solidFill>
            <a:schemeClr val="bg2"/>
          </a:solidFill>
        </p:spPr>
        <p:txBody>
          <a:bodyPr vert="horz" wrap="none" lIns="91440" tIns="45720" rIns="91440" bIns="45720" rtlCol="0">
            <a:noAutofit/>
          </a:bodyPr>
          <a:lstStyle/>
          <a:p>
            <a:pPr algn="l">
              <a:lnSpc>
                <a:spcPct val="90000"/>
              </a:lnSpc>
              <a:spcBef>
                <a:spcPts val="800"/>
              </a:spcBef>
            </a:pPr>
            <a:r>
              <a:rPr lang="it-IT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Nella notte tra l’8 e il 9 marzo 2020 il traffico della rete internet, in Italia, è aumentato del 70% in una notte, pari </a:t>
            </a:r>
          </a:p>
          <a:p>
            <a:pPr algn="l">
              <a:lnSpc>
                <a:spcPct val="90000"/>
              </a:lnSpc>
              <a:spcBef>
                <a:spcPts val="800"/>
              </a:spcBef>
            </a:pPr>
            <a:r>
              <a:rPr lang="it-IT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all’incremento normalmente registrato in un anno. Lo stesso è avvenuto in tutto il mondo, man mano che la</a:t>
            </a:r>
          </a:p>
          <a:p>
            <a:pPr algn="l">
              <a:lnSpc>
                <a:spcPct val="90000"/>
              </a:lnSpc>
              <a:spcBef>
                <a:spcPts val="800"/>
              </a:spcBef>
            </a:pPr>
            <a:r>
              <a:rPr lang="it-IT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pandemia si diffondeva. 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10A06410-27F5-7282-E5D9-08CB3D3C8C8D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</p:spTree>
    <p:extLst>
      <p:ext uri="{BB962C8B-B14F-4D97-AF65-F5344CB8AC3E}">
        <p14:creationId xmlns:p14="http://schemas.microsoft.com/office/powerpoint/2010/main" val="92619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C6C25D-7CF3-D867-2418-CA577BCA9F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3475AB1D-0178-88DB-7D81-852F9D6B7599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6EF3D727-CCB6-F420-315D-098C69790C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211" y="1847774"/>
            <a:ext cx="4411397" cy="3489375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C6415FE9-E02E-9E1F-CA7A-C423F425AD5B}"/>
              </a:ext>
            </a:extLst>
          </p:cNvPr>
          <p:cNvSpPr txBox="1"/>
          <p:nvPr/>
        </p:nvSpPr>
        <p:spPr>
          <a:xfrm>
            <a:off x="553212" y="1181359"/>
            <a:ext cx="275691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b="1" i="0" u="none" strike="noStrike" baseline="0" dirty="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Corridoi Caldo-Freddo</a:t>
            </a:r>
            <a:endParaRPr lang="it-IT" sz="1600" dirty="0">
              <a:solidFill>
                <a:srgbClr val="FF0000"/>
              </a:solidFill>
              <a:highlight>
                <a:srgbClr val="FFFF00"/>
              </a:highligh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3E9882FD-6FE8-CBF2-3A8B-5DCCB6649E27}"/>
              </a:ext>
            </a:extLst>
          </p:cNvPr>
          <p:cNvSpPr txBox="1"/>
          <p:nvPr/>
        </p:nvSpPr>
        <p:spPr>
          <a:xfrm>
            <a:off x="5161788" y="894880"/>
            <a:ext cx="6588252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Oltre al corretto dimensionamento degli impianti di climatizzazione, bisogna anche</a:t>
            </a:r>
          </a:p>
          <a:p>
            <a:pPr algn="l"/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individuare quali sono i principi fondamentali della distribuzione dell’aria all’interno</a:t>
            </a:r>
          </a:p>
          <a:p>
            <a:pPr algn="l"/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della sala DC. Nel caso di impianti di tipo tradizionale o anche nei casi che utilizzano</a:t>
            </a:r>
          </a:p>
          <a:p>
            <a:pPr algn="l"/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il free-</a:t>
            </a:r>
            <a:r>
              <a:rPr lang="it-IT" sz="1400" b="0" i="0" u="none" strike="noStrike" baseline="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cooling</a:t>
            </a:r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è palese che esistono nella sala due vie per l’aria: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prima è quella che tende a estrarre dal locale l’aria calda prodotta dal sovra riscaldamento dei componenti IT e, in generale, dagli apparecchi che notoriamente tendono a riscaldarsi durante il funzionamento;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seconda è invece quella dedicata all’aria fredda proveniente dai sistemi di refrigerazione e condizionamento.</a:t>
            </a:r>
            <a:endParaRPr lang="it-IT" sz="1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E1799DF5-156E-111D-0CE6-28267E3E3934}"/>
              </a:ext>
            </a:extLst>
          </p:cNvPr>
          <p:cNvSpPr txBox="1"/>
          <p:nvPr/>
        </p:nvSpPr>
        <p:spPr>
          <a:xfrm>
            <a:off x="5225796" y="3345356"/>
            <a:ext cx="6099048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Appare evidente che vi sono nella sala luoghi dove queste correnti d’aria possono</a:t>
            </a:r>
          </a:p>
          <a:p>
            <a:pPr algn="l"/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“mescolarsi” tra loro generando punti in cui la temperatura non è più calda ma neanche sufficientemente raffrescata come richiesto dal sito e dalle condizioni climatiche.</a:t>
            </a:r>
          </a:p>
          <a:p>
            <a:pPr algn="l"/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In questo caso, ciò che deve guidare il progettista è sostanzialmente l’analisi del</a:t>
            </a:r>
          </a:p>
          <a:p>
            <a:pPr algn="l"/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sito, del posizionamento fisico dei componenti IT nonché delle macchine</a:t>
            </a:r>
          </a:p>
          <a:p>
            <a:pPr algn="l"/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refrigeranti e/o condizionatori ed evitare che vi sia miscelazione di tali correnti</a:t>
            </a:r>
          </a:p>
          <a:p>
            <a:pPr algn="l"/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d’aria che, in definitiva non risolvono il problema di fondo.</a:t>
            </a:r>
          </a:p>
        </p:txBody>
      </p:sp>
    </p:spTree>
    <p:extLst>
      <p:ext uri="{BB962C8B-B14F-4D97-AF65-F5344CB8AC3E}">
        <p14:creationId xmlns:p14="http://schemas.microsoft.com/office/powerpoint/2010/main" val="258240135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E13F32-E2FE-E10C-1D53-9BDAE3139C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8DE87B02-7506-8306-FCE8-05074031A69E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35E496BB-E38B-24A5-9110-9F4EBF1935D5}"/>
              </a:ext>
            </a:extLst>
          </p:cNvPr>
          <p:cNvSpPr txBox="1"/>
          <p:nvPr/>
        </p:nvSpPr>
        <p:spPr>
          <a:xfrm>
            <a:off x="361188" y="1004608"/>
            <a:ext cx="9111996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16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 ottenere un ottimo risultato, si può agire attraverso la creazione di “vie preferenziali” per le correnti d’aria calda e d’aria fredda, facendo in modo che le due non si mescolino facilmente. </a:t>
            </a:r>
          </a:p>
          <a:p>
            <a:pPr algn="l"/>
            <a:endParaRPr lang="it-IT" sz="1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it-IT" sz="16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 rack vengono disposti in modo che l’aspirazione avvenga dalla stessa parte per tutti i rack di una coppia di file (corridoio freddo) e l’espulsione avvenga nel corridoio opposto (corridoio caldo). </a:t>
            </a:r>
          </a:p>
          <a:p>
            <a:pPr algn="l"/>
            <a:endParaRPr lang="it-IT" sz="1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it-IT" sz="16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Quindi i corridoi si alternano in modo da avere una separazione completa tra le correnti di aria calda e quelle di aria fredda, </a:t>
            </a:r>
            <a:r>
              <a:rPr lang="it-IT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come visibile dalle prossime immagini.</a:t>
            </a:r>
          </a:p>
          <a:p>
            <a:pPr algn="l"/>
            <a:endParaRPr lang="it-IT" sz="1600" b="0" i="0" u="none" strike="noStrike" baseline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FD7DCEF9-5094-E9DB-BC41-E7D0DA1821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871" y="3410712"/>
            <a:ext cx="5043179" cy="1995175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A071E9A9-6530-1B56-2F35-6EDBFE6033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3372" y="3623031"/>
            <a:ext cx="5620215" cy="1806498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E1D8506F-9224-01E3-0A7E-1D403A45C31A}"/>
              </a:ext>
            </a:extLst>
          </p:cNvPr>
          <p:cNvSpPr txBox="1"/>
          <p:nvPr/>
        </p:nvSpPr>
        <p:spPr>
          <a:xfrm>
            <a:off x="6908292" y="5538698"/>
            <a:ext cx="441198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Figura 8.5 – Compartimentazione corridoio freddo</a:t>
            </a:r>
            <a:r>
              <a:rPr lang="it-IT" sz="800" b="0" i="0" u="none" strike="noStrike" baseline="0" dirty="0">
                <a:latin typeface="HelveticaNeueLTStd-Roman"/>
              </a:rPr>
              <a:t>.</a:t>
            </a:r>
            <a:endParaRPr lang="it-IT" dirty="0"/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877832F8-7A2C-DC52-0618-FA8F6B95A24B}"/>
              </a:ext>
            </a:extLst>
          </p:cNvPr>
          <p:cNvSpPr txBox="1"/>
          <p:nvPr/>
        </p:nvSpPr>
        <p:spPr>
          <a:xfrm>
            <a:off x="571500" y="5568696"/>
            <a:ext cx="490575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Figura 8.4 – Compartimentazione totale corridoio caldo</a:t>
            </a:r>
            <a:endParaRPr lang="it-IT" sz="1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440803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29F99A-0968-1348-D573-3BCF481383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AD1A966A-5F3A-939B-A2EC-1730DB83C503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5FF45A91-9E68-9960-23F2-914C3CB93838}"/>
              </a:ext>
            </a:extLst>
          </p:cNvPr>
          <p:cNvSpPr txBox="1"/>
          <p:nvPr/>
        </p:nvSpPr>
        <p:spPr>
          <a:xfrm>
            <a:off x="4589482" y="958043"/>
            <a:ext cx="2552134" cy="461665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2400" b="1" dirty="0"/>
              <a:t>Impianti speciali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2500D26F-324E-D021-36E3-5157A59F5382}"/>
              </a:ext>
            </a:extLst>
          </p:cNvPr>
          <p:cNvSpPr txBox="1"/>
          <p:nvPr/>
        </p:nvSpPr>
        <p:spPr>
          <a:xfrm>
            <a:off x="1604772" y="1885373"/>
            <a:ext cx="7594092" cy="31959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it-IT" sz="15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Impianti di Sicurezza e Controllo Accessi</a:t>
            </a:r>
            <a:endParaRPr lang="it-IT" sz="11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it-IT" sz="12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Proteggono i dati da minacce fisiche, intrusioni e sabotaggi esterni.</a:t>
            </a:r>
            <a:endParaRPr lang="it-IT" sz="11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it-IT" sz="12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Controllo Accessi Biometrico:</a:t>
            </a:r>
            <a:r>
              <a:rPr lang="it-IT" sz="12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it-IT" sz="1200" kern="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it-IT" sz="12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Lettori di impronte o iride combinati con badge per regolare gli ingressi alle aree protette.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endParaRPr lang="it-IT" sz="11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it-IT" sz="12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Videosorveglianza (TVCC):</a:t>
            </a:r>
            <a:r>
              <a:rPr lang="it-IT" sz="12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Telecamere intelligenti con analisi video interna ed esterna attiva 24/7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endParaRPr lang="it-IT" sz="11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it-IT" sz="12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Sistemi Anti-Intrusione:</a:t>
            </a:r>
            <a:r>
              <a:rPr lang="it-IT" sz="12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Sensori volumetrici, barriere perimetrali e sistemi di rilevamento calpestio.</a:t>
            </a:r>
            <a:endParaRPr lang="it-IT" sz="11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it-IT" sz="1200" b="1" kern="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it-IT" sz="12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Sistemi BMS (Building Management System):</a:t>
            </a:r>
            <a:r>
              <a:rPr lang="it-IT" sz="12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Software centrale per monitorare in tempo reale lo stato di tutti gli impianti fisici ed elettrici</a:t>
            </a:r>
            <a:endParaRPr lang="it-IT" sz="11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707857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2CC6C9-54B0-DAAE-5E91-8B77ED3DA6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3B88F5DA-47F0-7F3D-FF94-8D495457407C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C77C8609-ACE6-0783-3D27-B54B288BB703}"/>
              </a:ext>
            </a:extLst>
          </p:cNvPr>
          <p:cNvSpPr txBox="1"/>
          <p:nvPr/>
        </p:nvSpPr>
        <p:spPr>
          <a:xfrm>
            <a:off x="1339596" y="2029884"/>
            <a:ext cx="6099048" cy="27159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it-IT" sz="15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Impianti Antincendio e Sicurezza Ambientale</a:t>
            </a:r>
            <a:endParaRPr lang="it-IT" sz="11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it-IT" sz="12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 sistemi idrici tradizionali danneggerebbero i circuiti elettrici, pertanto si utilizzano tecnologie speciali. </a:t>
            </a:r>
            <a:endParaRPr lang="it-IT" sz="11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it-IT" sz="12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Sistemi VESDA (Rilevazione Precoce):</a:t>
            </a:r>
            <a:r>
              <a:rPr lang="it-IT" sz="12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Sensori ad aspirazione d'aria che analizzano costantemente l'ambiente per intercettare particelle di fumo prima che si sviluppi una fiamma. </a:t>
            </a:r>
            <a:endParaRPr lang="it-IT" sz="11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it-IT" sz="12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Spegnimento a Gas Inerte o Chimico:</a:t>
            </a:r>
            <a:r>
              <a:rPr lang="it-IT" sz="12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Sistemi che saturano la stanza con gas puliti per spegnere il fuoco riducendo l'ossigeno o per sottrazione termica, senza danneggiare i server.</a:t>
            </a:r>
            <a:endParaRPr lang="it-IT" sz="11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it-IT" sz="12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Rilevamento Allagamento:</a:t>
            </a:r>
            <a:r>
              <a:rPr lang="it-IT" sz="12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Sonde posizionate sotto il pavimento flottante per intercettare perdite d'acqua dai sistemi di condizionamento</a:t>
            </a:r>
            <a:endParaRPr lang="it-IT" sz="11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4EB9A237-EED7-204B-C2CF-84BD9D6EF2CC}"/>
              </a:ext>
            </a:extLst>
          </p:cNvPr>
          <p:cNvSpPr txBox="1"/>
          <p:nvPr/>
        </p:nvSpPr>
        <p:spPr>
          <a:xfrm>
            <a:off x="4589482" y="958043"/>
            <a:ext cx="2552134" cy="461665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2400" b="1" dirty="0"/>
              <a:t>Impianti speciali</a:t>
            </a:r>
          </a:p>
        </p:txBody>
      </p:sp>
    </p:spTree>
    <p:extLst>
      <p:ext uri="{BB962C8B-B14F-4D97-AF65-F5344CB8AC3E}">
        <p14:creationId xmlns:p14="http://schemas.microsoft.com/office/powerpoint/2010/main" val="174856336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D71C4A-0793-42C8-0284-B3B229435D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C07C5DAD-6CE6-2599-BD45-FF19B5A8D211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059B23E6-BF67-334F-75C6-F8DDD79EDBBF}"/>
              </a:ext>
            </a:extLst>
          </p:cNvPr>
          <p:cNvSpPr txBox="1"/>
          <p:nvPr/>
        </p:nvSpPr>
        <p:spPr>
          <a:xfrm>
            <a:off x="4724599" y="633167"/>
            <a:ext cx="2398577" cy="70788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/>
              <a:t>IMPIANTI SPECIALI  Rilevazione fumi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8306147A-BBE6-40C9-9DB7-2AFF76EDD91C}"/>
              </a:ext>
            </a:extLst>
          </p:cNvPr>
          <p:cNvSpPr txBox="1"/>
          <p:nvPr/>
        </p:nvSpPr>
        <p:spPr>
          <a:xfrm>
            <a:off x="388620" y="1657850"/>
            <a:ext cx="512521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it-IT" sz="16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utte le strategie che vengono attuate mirano essenzialmente alla prevenzione attraverso analisi predittive di ciò che sta per avvenire.</a:t>
            </a:r>
            <a:endParaRPr lang="it-IT" sz="1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429E1150-028F-13EF-37C5-FBC76BC4A5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7876" y="1473776"/>
            <a:ext cx="4563112" cy="4477375"/>
          </a:xfrm>
          <a:prstGeom prst="rect">
            <a:avLst/>
          </a:prstGeom>
        </p:spPr>
      </p:pic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ADC8BE07-8C7D-746F-C0DF-6128C43BC479}"/>
              </a:ext>
            </a:extLst>
          </p:cNvPr>
          <p:cNvSpPr txBox="1"/>
          <p:nvPr/>
        </p:nvSpPr>
        <p:spPr>
          <a:xfrm>
            <a:off x="397764" y="3310125"/>
            <a:ext cx="471373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it-IT" sz="16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ipologia di rilevazione fumi in un locale quadri, in cui il campionamento avviene direttamente all’interno del </a:t>
            </a:r>
          </a:p>
          <a:p>
            <a:pPr algn="l"/>
            <a:r>
              <a:rPr lang="it-IT" sz="16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quadro elettrico di bassa tensione.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8F7B9021-60D9-FBCD-300F-1C7F0788A537}"/>
              </a:ext>
            </a:extLst>
          </p:cNvPr>
          <p:cNvSpPr txBox="1"/>
          <p:nvPr/>
        </p:nvSpPr>
        <p:spPr>
          <a:xfrm>
            <a:off x="260604" y="4818775"/>
            <a:ext cx="609904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Figura 10.5 – Rilevazione fumi in cabina. </a:t>
            </a:r>
          </a:p>
          <a:p>
            <a:pPr marL="342900" indent="-342900" algn="l">
              <a:buAutoNum type="arabicParenR"/>
            </a:pPr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ASD prelievo aria primaria su griglia uscita aria condizionata; </a:t>
            </a:r>
          </a:p>
          <a:p>
            <a:pPr marL="342900" indent="-342900" algn="l">
              <a:buAutoNum type="arabicParenR"/>
            </a:pPr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2) tubi capillari per campionamento interno al quadro.</a:t>
            </a:r>
            <a:endParaRPr lang="it-IT" sz="1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544244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6BB574-13D7-4319-B14D-B64632E70D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E2FCC2AB-74C6-08C1-A3D4-4A5110B45224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2A744CB3-46F5-9F6A-1FB7-4300260E5203}"/>
              </a:ext>
            </a:extLst>
          </p:cNvPr>
          <p:cNvSpPr txBox="1"/>
          <p:nvPr/>
        </p:nvSpPr>
        <p:spPr>
          <a:xfrm>
            <a:off x="4724599" y="633167"/>
            <a:ext cx="2398577" cy="70788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/>
              <a:t>IMPIANTI SPECIALI  Rilevazione fumi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F824F2E1-A849-107F-BF37-096AB955CB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924" y="2617669"/>
            <a:ext cx="5477639" cy="261021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BAD137DA-7195-1F4F-DB9C-A31FA7E33E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1009" y="2688336"/>
            <a:ext cx="5797062" cy="2529813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32221875-6B44-B791-E309-5BB159E48B92}"/>
              </a:ext>
            </a:extLst>
          </p:cNvPr>
          <p:cNvSpPr txBox="1"/>
          <p:nvPr/>
        </p:nvSpPr>
        <p:spPr>
          <a:xfrm>
            <a:off x="1842516" y="1731002"/>
            <a:ext cx="51252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utte le strategie che vengono attuate mirano essenzialmente alla prevenzione attraverso analisi predittive di ciò che sta per avvenire.</a:t>
            </a:r>
            <a:endParaRPr lang="it-IT" sz="1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946781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B2D1A6-F2D3-D961-F8C9-3CAF865FBE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468F9F4F-A269-B0B0-ECB8-1949576B193C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76BF4F4B-24EB-4BE4-C8C2-BB0871DC2ECD}"/>
              </a:ext>
            </a:extLst>
          </p:cNvPr>
          <p:cNvSpPr txBox="1"/>
          <p:nvPr/>
        </p:nvSpPr>
        <p:spPr>
          <a:xfrm>
            <a:off x="1266444" y="2054018"/>
            <a:ext cx="6099048" cy="16252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it-IT" sz="15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Impianti di Connettività e Cablaggio Strutturato</a:t>
            </a:r>
            <a:endParaRPr lang="it-IT" sz="11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it-IT" sz="12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Rappresentano l'autostrada digitale che collega il data center al resto del mondo. </a:t>
            </a:r>
            <a:endParaRPr lang="it-IT" sz="11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it-IT" sz="12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Passaggi e Canaline:</a:t>
            </a:r>
            <a:r>
              <a:rPr lang="it-IT" sz="12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Strutture aeree o </a:t>
            </a:r>
            <a:r>
              <a:rPr lang="it-IT" sz="1200" kern="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sottomantello</a:t>
            </a:r>
            <a:r>
              <a:rPr lang="it-IT" sz="12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(sotto il pavimento galleggiante) per separare i cavi dati in fibra ottica dai cavi di potenza.</a:t>
            </a:r>
            <a:endParaRPr lang="it-IT" sz="11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it-IT" sz="1200" b="1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Sale Meet-Me (MMR):</a:t>
            </a:r>
            <a:r>
              <a:rPr lang="it-IT" sz="1200" kern="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Spazi fisici blindati in cui i diversi operatori di telecomunicazioni si interconnettono alla rete interna della struttura.</a:t>
            </a:r>
            <a:endParaRPr lang="it-IT" sz="11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E8DA991D-5B06-EFB4-8B02-B9AF44974E36}"/>
              </a:ext>
            </a:extLst>
          </p:cNvPr>
          <p:cNvSpPr txBox="1"/>
          <p:nvPr/>
        </p:nvSpPr>
        <p:spPr>
          <a:xfrm>
            <a:off x="4589482" y="1186643"/>
            <a:ext cx="2552134" cy="461665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2400" b="1" dirty="0"/>
              <a:t>Impianti speciali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2C0CDB16-4381-0D6E-160C-C704D7FD75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882" y="1798356"/>
            <a:ext cx="2999935" cy="3093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47499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00D01B-8BBC-BF66-3C40-40FF062AE4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63A9C080-B63A-535E-76A5-AB39F60138BB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10928F09-D27F-D47D-D24E-2EF524D0953C}"/>
              </a:ext>
            </a:extLst>
          </p:cNvPr>
          <p:cNvSpPr txBox="1"/>
          <p:nvPr/>
        </p:nvSpPr>
        <p:spPr>
          <a:xfrm>
            <a:off x="3680460" y="998479"/>
            <a:ext cx="478688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b="1" i="0" u="none" strike="noStrike" baseline="0" dirty="0"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Protezione da sovratensioni di origine  atmosferica</a:t>
            </a:r>
            <a:endParaRPr lang="it-IT" sz="1600" dirty="0">
              <a:highlight>
                <a:srgbClr val="FFFF00"/>
              </a:highligh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F621CDBD-3CB6-F5D4-B0FC-1C5845344483}"/>
              </a:ext>
            </a:extLst>
          </p:cNvPr>
          <p:cNvSpPr txBox="1"/>
          <p:nvPr/>
        </p:nvSpPr>
        <p:spPr>
          <a:xfrm>
            <a:off x="1394460" y="1555927"/>
            <a:ext cx="930402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16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 sovratensioni di origine atmosferica, o LEMP (Lightning </a:t>
            </a:r>
            <a:r>
              <a:rPr lang="it-IT" sz="1600" b="0" i="0" u="none" strike="noStrike" baseline="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Electromagnetic</a:t>
            </a:r>
            <a:r>
              <a:rPr lang="it-IT" sz="16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Pulse), sono generate da scariche elettriche dirette o indirette che colpiscono l’edificio o i sistemi elettrici che entrano nell’edificio.</a:t>
            </a:r>
          </a:p>
          <a:p>
            <a:pPr algn="l"/>
            <a:r>
              <a:rPr lang="it-IT" sz="16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loro classificazione è sinteticamente riportata nella Figura 10.15.</a:t>
            </a:r>
            <a:endParaRPr lang="it-IT" sz="1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B953654B-AC3A-1AF8-77FB-923DFEF980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459" y="2689752"/>
            <a:ext cx="7114181" cy="3103306"/>
          </a:xfrm>
          <a:prstGeom prst="rect">
            <a:avLst/>
          </a:prstGeom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C952291A-5D70-97E9-3478-EBE883005B30}"/>
              </a:ext>
            </a:extLst>
          </p:cNvPr>
          <p:cNvSpPr txBox="1"/>
          <p:nvPr/>
        </p:nvSpPr>
        <p:spPr>
          <a:xfrm>
            <a:off x="7537704" y="2644063"/>
            <a:ext cx="452323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12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 i calcoli teorici portano a determinare che l’edificio può potenzialmente essere colpito da una fulminazione diretta, occorre installare </a:t>
            </a:r>
            <a:r>
              <a:rPr lang="it-IT" sz="1200" b="1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 sistema di protezione esterno contro i fulmini </a:t>
            </a:r>
            <a:r>
              <a:rPr lang="it-IT" sz="12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LPS (Lightning </a:t>
            </a:r>
            <a:r>
              <a:rPr lang="it-IT" sz="1200" b="0" i="0" u="none" strike="noStrike" baseline="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Protection</a:t>
            </a:r>
            <a:r>
              <a:rPr lang="it-IT" sz="12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System) solitamente costituito da una gabbia</a:t>
            </a:r>
          </a:p>
          <a:p>
            <a:pPr algn="l"/>
            <a:r>
              <a:rPr lang="it-IT" sz="12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 Faraday, calate e dispersione a terra.</a:t>
            </a:r>
            <a:endParaRPr lang="it-IT" sz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28ACB57A-0653-0274-B87B-301511890D22}"/>
              </a:ext>
            </a:extLst>
          </p:cNvPr>
          <p:cNvSpPr txBox="1"/>
          <p:nvPr/>
        </p:nvSpPr>
        <p:spPr>
          <a:xfrm>
            <a:off x="7594092" y="4129293"/>
            <a:ext cx="439369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1200" b="1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 la protezione interna</a:t>
            </a:r>
            <a:r>
              <a:rPr lang="it-IT" sz="12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si devono prendere opportune contromisure aggiuntive. È infatti necessario </a:t>
            </a:r>
            <a:r>
              <a:rPr lang="it-IT" sz="1200" b="1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installare un sistema di dispositivi di protezione dalle sovratensioni a più livelli definito SPD </a:t>
            </a:r>
            <a:r>
              <a:rPr lang="it-IT" sz="12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(Surge </a:t>
            </a:r>
            <a:r>
              <a:rPr lang="it-IT" sz="1200" b="0" i="0" u="none" strike="noStrike" baseline="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Protective</a:t>
            </a:r>
            <a:r>
              <a:rPr lang="it-IT" sz="12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Device – Dispositivi di protezione contro le</a:t>
            </a:r>
          </a:p>
          <a:p>
            <a:pPr algn="l"/>
            <a:r>
              <a:rPr lang="it-IT" sz="12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sovratensioni).</a:t>
            </a:r>
            <a:endParaRPr lang="it-IT" sz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EE722F53-F183-8CCD-373C-EE0290A95DED}"/>
              </a:ext>
            </a:extLst>
          </p:cNvPr>
          <p:cNvSpPr txBox="1"/>
          <p:nvPr/>
        </p:nvSpPr>
        <p:spPr>
          <a:xfrm>
            <a:off x="1659636" y="5849594"/>
            <a:ext cx="414680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1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Figura 10.15 – Definizione dei fulmini in funzione del luogo di caduta</a:t>
            </a:r>
            <a:r>
              <a:rPr lang="it-IT" sz="800" b="0" i="0" u="none" strike="noStrike" baseline="0" dirty="0">
                <a:latin typeface="HelveticaNeueLTStd-Roman"/>
              </a:rPr>
              <a:t>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24706939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57633B-91E6-8726-E27B-D37F3F1A67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DF4B5E33-08BD-1733-522F-4E392EA2FAC5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3D22BFD4-B3A5-9D0C-35A7-A899EB34B784}"/>
              </a:ext>
            </a:extLst>
          </p:cNvPr>
          <p:cNvSpPr txBox="1"/>
          <p:nvPr/>
        </p:nvSpPr>
        <p:spPr>
          <a:xfrm>
            <a:off x="3287688" y="692696"/>
            <a:ext cx="4978488" cy="461665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2400" b="1" dirty="0">
                <a:highlight>
                  <a:srgbClr val="FFFF00"/>
                </a:highlight>
              </a:rPr>
              <a:t>Continuità di servizio (fidatezza)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91611D37-8F5C-3AB8-9522-07871789D24F}"/>
              </a:ext>
            </a:extLst>
          </p:cNvPr>
          <p:cNvSpPr txBox="1"/>
          <p:nvPr/>
        </p:nvSpPr>
        <p:spPr>
          <a:xfrm>
            <a:off x="4151784" y="1268760"/>
            <a:ext cx="24388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Valutazione del RISCHIO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62F1FADB-2204-7427-BA71-266E3328F78D}"/>
              </a:ext>
            </a:extLst>
          </p:cNvPr>
          <p:cNvSpPr txBox="1"/>
          <p:nvPr/>
        </p:nvSpPr>
        <p:spPr>
          <a:xfrm>
            <a:off x="1343472" y="1628800"/>
            <a:ext cx="81133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Analizzare dettagliatamente i requisiti dei servizi IT in termini di continuità di servizio</a:t>
            </a:r>
          </a:p>
        </p:txBody>
      </p:sp>
      <p:sp>
        <p:nvSpPr>
          <p:cNvPr id="10" name="Freccia a destra 9">
            <a:extLst>
              <a:ext uri="{FF2B5EF4-FFF2-40B4-BE49-F238E27FC236}">
                <a16:creationId xmlns:a16="http://schemas.microsoft.com/office/drawing/2014/main" id="{CA0A2E18-67B3-0E47-8289-DF8124E307F0}"/>
              </a:ext>
            </a:extLst>
          </p:cNvPr>
          <p:cNvSpPr/>
          <p:nvPr/>
        </p:nvSpPr>
        <p:spPr>
          <a:xfrm rot="5400000">
            <a:off x="4943872" y="2204864"/>
            <a:ext cx="648072" cy="21602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708D883B-ACE3-9897-93C6-D858E3B188D1}"/>
              </a:ext>
            </a:extLst>
          </p:cNvPr>
          <p:cNvSpPr txBox="1"/>
          <p:nvPr/>
        </p:nvSpPr>
        <p:spPr>
          <a:xfrm>
            <a:off x="1055440" y="2636912"/>
            <a:ext cx="92106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Per fare questo occorre considerare tutti quei fattori che concorrono al danno conseguente </a:t>
            </a:r>
          </a:p>
          <a:p>
            <a:r>
              <a:rPr lang="it-IT" dirty="0"/>
              <a:t>quindi alla interruzione del servizio erogato sia quelli diretti che quelli indiretti</a:t>
            </a:r>
          </a:p>
          <a:p>
            <a:r>
              <a:rPr lang="it-IT" dirty="0"/>
              <a:t>(perdita dati – perdita di immagine -  ecc.) </a:t>
            </a:r>
          </a:p>
        </p:txBody>
      </p:sp>
      <p:sp>
        <p:nvSpPr>
          <p:cNvPr id="14" name="Freccia a destra 13">
            <a:extLst>
              <a:ext uri="{FF2B5EF4-FFF2-40B4-BE49-F238E27FC236}">
                <a16:creationId xmlns:a16="http://schemas.microsoft.com/office/drawing/2014/main" id="{3411A731-D125-3A76-6FEE-8BB271FCE242}"/>
              </a:ext>
            </a:extLst>
          </p:cNvPr>
          <p:cNvSpPr/>
          <p:nvPr/>
        </p:nvSpPr>
        <p:spPr>
          <a:xfrm rot="16200000">
            <a:off x="5015880" y="4293096"/>
            <a:ext cx="648072" cy="21602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B2BEC248-9775-6CB2-4797-062E3C0044F0}"/>
              </a:ext>
            </a:extLst>
          </p:cNvPr>
          <p:cNvSpPr txBox="1"/>
          <p:nvPr/>
        </p:nvSpPr>
        <p:spPr>
          <a:xfrm>
            <a:off x="813120" y="3695312"/>
            <a:ext cx="395787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>
                <a:solidFill>
                  <a:srgbClr val="FF0000"/>
                </a:solidFill>
              </a:rPr>
              <a:t>Maggiori requisiti di affidabilità richiesti </a:t>
            </a:r>
          </a:p>
          <a:p>
            <a:r>
              <a:rPr lang="it-IT" dirty="0">
                <a:solidFill>
                  <a:srgbClr val="FF0000"/>
                </a:solidFill>
              </a:rPr>
              <a:t>Implicano l’adozione di architetture</a:t>
            </a:r>
          </a:p>
          <a:p>
            <a:r>
              <a:rPr lang="it-IT" dirty="0">
                <a:solidFill>
                  <a:srgbClr val="FF0000"/>
                </a:solidFill>
              </a:rPr>
              <a:t>ridondanti</a:t>
            </a:r>
          </a:p>
        </p:txBody>
      </p:sp>
      <p:sp>
        <p:nvSpPr>
          <p:cNvPr id="18" name="Freccia a destra 17">
            <a:extLst>
              <a:ext uri="{FF2B5EF4-FFF2-40B4-BE49-F238E27FC236}">
                <a16:creationId xmlns:a16="http://schemas.microsoft.com/office/drawing/2014/main" id="{7D334A18-B6D2-E3F4-4CAB-69B86FF2A2E4}"/>
              </a:ext>
            </a:extLst>
          </p:cNvPr>
          <p:cNvSpPr/>
          <p:nvPr/>
        </p:nvSpPr>
        <p:spPr>
          <a:xfrm rot="5400000">
            <a:off x="5519936" y="3933056"/>
            <a:ext cx="648072" cy="21602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CB31ADC2-D752-2D25-3E78-AAA7F45E3A02}"/>
              </a:ext>
            </a:extLst>
          </p:cNvPr>
          <p:cNvSpPr txBox="1"/>
          <p:nvPr/>
        </p:nvSpPr>
        <p:spPr>
          <a:xfrm>
            <a:off x="6723504" y="3795896"/>
            <a:ext cx="28551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>
                <a:solidFill>
                  <a:srgbClr val="FF0000"/>
                </a:solidFill>
              </a:rPr>
              <a:t>Minore efficienza energetica</a:t>
            </a: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A38BE6F0-ECAC-83E9-DDDD-691F8CA679DD}"/>
              </a:ext>
            </a:extLst>
          </p:cNvPr>
          <p:cNvSpPr txBox="1"/>
          <p:nvPr/>
        </p:nvSpPr>
        <p:spPr>
          <a:xfrm>
            <a:off x="3862608" y="4840584"/>
            <a:ext cx="364208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Modelli di distribuzione elettricità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Architettura dell’impianto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Selettività delle protezioni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Equilibratura dei carichi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Manutenibilità possibile</a:t>
            </a:r>
          </a:p>
        </p:txBody>
      </p:sp>
    </p:spTree>
    <p:extLst>
      <p:ext uri="{BB962C8B-B14F-4D97-AF65-F5344CB8AC3E}">
        <p14:creationId xmlns:p14="http://schemas.microsoft.com/office/powerpoint/2010/main" val="128903046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55EF0A5D-71C8-4E9C-4165-FEBCF5249D66}"/>
              </a:ext>
            </a:extLst>
          </p:cNvPr>
          <p:cNvSpPr txBox="1"/>
          <p:nvPr/>
        </p:nvSpPr>
        <p:spPr>
          <a:xfrm>
            <a:off x="8832304" y="2204864"/>
            <a:ext cx="27265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Manutenibilità possibile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FD15F097-C566-CC5E-53CD-F30FB43B351C}"/>
              </a:ext>
            </a:extLst>
          </p:cNvPr>
          <p:cNvSpPr txBox="1"/>
          <p:nvPr/>
        </p:nvSpPr>
        <p:spPr>
          <a:xfrm>
            <a:off x="5895992" y="865123"/>
            <a:ext cx="5058520" cy="461665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2400" b="1" dirty="0">
                <a:highlight>
                  <a:srgbClr val="FFFF00"/>
                </a:highlight>
              </a:rPr>
              <a:t>Continuità di servizio (fidatezza)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84D1B3B3-C2CC-A8D6-0702-01316F51D586}"/>
              </a:ext>
            </a:extLst>
          </p:cNvPr>
          <p:cNvSpPr txBox="1"/>
          <p:nvPr/>
        </p:nvSpPr>
        <p:spPr>
          <a:xfrm>
            <a:off x="511376" y="1013723"/>
            <a:ext cx="4654984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it-IT" dirty="0"/>
              <a:t>2 - SICUREZZA DELLA ALIMENTAZIONE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A89B1D3B-BF62-F0FF-3135-3E1CF8E46300}"/>
              </a:ext>
            </a:extLst>
          </p:cNvPr>
          <p:cNvSpPr txBox="1"/>
          <p:nvPr/>
        </p:nvSpPr>
        <p:spPr>
          <a:xfrm>
            <a:off x="623392" y="2204864"/>
            <a:ext cx="30472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b="1" dirty="0"/>
              <a:t>Selettività delle protezioni</a:t>
            </a:r>
          </a:p>
        </p:txBody>
      </p:sp>
      <p:pic>
        <p:nvPicPr>
          <p:cNvPr id="9" name="Immagine 8" descr="Immagine che contiene schizzo, disegno, linea&#10;&#10;Descrizione generata automaticamente">
            <a:extLst>
              <a:ext uri="{FF2B5EF4-FFF2-40B4-BE49-F238E27FC236}">
                <a16:creationId xmlns:a16="http://schemas.microsoft.com/office/drawing/2014/main" id="{91BACFF0-9201-A2AE-A4E7-7A105514A6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584" y="2966096"/>
            <a:ext cx="2430839" cy="1728977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FD214A53-734E-CE92-090A-0CB0948248AC}"/>
              </a:ext>
            </a:extLst>
          </p:cNvPr>
          <p:cNvSpPr txBox="1"/>
          <p:nvPr/>
        </p:nvSpPr>
        <p:spPr>
          <a:xfrm>
            <a:off x="4871864" y="2204864"/>
            <a:ext cx="30963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b="1" dirty="0"/>
              <a:t>Architettura dell’impianto</a:t>
            </a:r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CAC34BD6-D41D-6A89-CED9-52E1B511BA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856" y="2852936"/>
            <a:ext cx="3159652" cy="2209672"/>
          </a:xfrm>
          <a:prstGeom prst="rect">
            <a:avLst/>
          </a:prstGeom>
        </p:spPr>
      </p:pic>
      <p:pic>
        <p:nvPicPr>
          <p:cNvPr id="14" name="Immagine 13" descr="Immagine che contiene persona, vestiti, ingegneria, Tecnico&#10;&#10;Descrizione generata automaticamente">
            <a:extLst>
              <a:ext uri="{FF2B5EF4-FFF2-40B4-BE49-F238E27FC236}">
                <a16:creationId xmlns:a16="http://schemas.microsoft.com/office/drawing/2014/main" id="{A5DA3479-16F0-BA42-676C-0C3D2FE637B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4312" y="2996952"/>
            <a:ext cx="2774082" cy="1849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6560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2E6CA2-FEC6-AAEC-C637-416D09D9F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1147AAD8-8D7D-F3D7-F9CE-ADE92EA3D5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0069" y="812875"/>
            <a:ext cx="5306165" cy="5287113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47C1279C-8470-11F3-85B1-008B23628892}"/>
              </a:ext>
            </a:extLst>
          </p:cNvPr>
          <p:cNvSpPr txBox="1"/>
          <p:nvPr/>
        </p:nvSpPr>
        <p:spPr>
          <a:xfrm>
            <a:off x="7187184" y="2066544"/>
            <a:ext cx="33448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1° - 1780 – Primo telaio a vapore</a:t>
            </a:r>
          </a:p>
          <a:p>
            <a:endParaRPr lang="it-IT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723CF6E6-8C8C-DED8-78AE-7A78BDD6E68B}"/>
              </a:ext>
            </a:extLst>
          </p:cNvPr>
          <p:cNvSpPr txBox="1"/>
          <p:nvPr/>
        </p:nvSpPr>
        <p:spPr>
          <a:xfrm>
            <a:off x="7220712" y="2712720"/>
            <a:ext cx="40534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2° - 1870 –  1900 – Catene di montaggio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91F21FBF-1CE0-BA6E-3B62-87EEA02A5864}"/>
              </a:ext>
            </a:extLst>
          </p:cNvPr>
          <p:cNvSpPr txBox="1"/>
          <p:nvPr/>
        </p:nvSpPr>
        <p:spPr>
          <a:xfrm>
            <a:off x="7257288" y="3407664"/>
            <a:ext cx="3003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3° - 1960 – 1970 -  Primo PLC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13E88818-6D2E-96B1-11B4-9FEB21FB5870}"/>
              </a:ext>
            </a:extLst>
          </p:cNvPr>
          <p:cNvSpPr txBox="1"/>
          <p:nvPr/>
        </p:nvSpPr>
        <p:spPr>
          <a:xfrm>
            <a:off x="7293864" y="4075176"/>
            <a:ext cx="2532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4° - 2011 – Internet e IoT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04245659-0924-63CC-BEA2-0E700DFE97BD}"/>
              </a:ext>
            </a:extLst>
          </p:cNvPr>
          <p:cNvSpPr txBox="1"/>
          <p:nvPr/>
        </p:nvSpPr>
        <p:spPr>
          <a:xfrm>
            <a:off x="8177022" y="4588502"/>
            <a:ext cx="13144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dirty="0"/>
              <a:t>2020 – A.I. </a:t>
            </a:r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E4405742-93B5-3CBA-DB5B-E15C5F0087EE}"/>
              </a:ext>
            </a:extLst>
          </p:cNvPr>
          <p:cNvSpPr/>
          <p:nvPr/>
        </p:nvSpPr>
        <p:spPr>
          <a:xfrm>
            <a:off x="6846143" y="919079"/>
            <a:ext cx="4717638" cy="646331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36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Rivoluzioni industriali</a:t>
            </a:r>
            <a:endParaRPr lang="it-IT" sz="36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B6C928F3-88B0-7FA4-69D9-36EC30C827BB}"/>
              </a:ext>
            </a:extLst>
          </p:cNvPr>
          <p:cNvSpPr/>
          <p:nvPr/>
        </p:nvSpPr>
        <p:spPr>
          <a:xfrm>
            <a:off x="6709933" y="5165224"/>
            <a:ext cx="5179046" cy="584775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32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Il Concetto di Industria 4.0 </a:t>
            </a:r>
            <a:endParaRPr lang="it-IT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967A5507-B240-D97D-FD15-A26E50223174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</p:spTree>
    <p:extLst>
      <p:ext uri="{BB962C8B-B14F-4D97-AF65-F5344CB8AC3E}">
        <p14:creationId xmlns:p14="http://schemas.microsoft.com/office/powerpoint/2010/main" val="3045342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D41C17-4092-77D8-CC5D-ABF4F1A361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A29F6D76-7934-717D-1748-75CD13254380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BFD683B4-E55C-8550-E566-44E0114FE16B}"/>
              </a:ext>
            </a:extLst>
          </p:cNvPr>
          <p:cNvSpPr txBox="1"/>
          <p:nvPr/>
        </p:nvSpPr>
        <p:spPr>
          <a:xfrm>
            <a:off x="2209848" y="726984"/>
            <a:ext cx="6943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VALUTAZIONE DEL LIVELLO DI FIDATEZZA DEL SERVIZIO RICHIESTO 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AFE033D5-FDAB-FD60-EF69-943D9912AD69}"/>
              </a:ext>
            </a:extLst>
          </p:cNvPr>
          <p:cNvSpPr txBox="1"/>
          <p:nvPr/>
        </p:nvSpPr>
        <p:spPr>
          <a:xfrm>
            <a:off x="326216" y="2479176"/>
            <a:ext cx="22754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>
                <a:solidFill>
                  <a:srgbClr val="0070C0"/>
                </a:solidFill>
              </a:rPr>
              <a:t>1° livello di protezione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FA935358-3660-13BD-E1BC-E6C8BC7940FA}"/>
              </a:ext>
            </a:extLst>
          </p:cNvPr>
          <p:cNvSpPr txBox="1"/>
          <p:nvPr/>
        </p:nvSpPr>
        <p:spPr>
          <a:xfrm>
            <a:off x="2711624" y="2235720"/>
            <a:ext cx="889852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>
                <a:solidFill>
                  <a:schemeClr val="accent2">
                    <a:lumMod val="75000"/>
                  </a:schemeClr>
                </a:solidFill>
              </a:rPr>
              <a:t>In caso di mancanza di alimentazione della rete generale di guasto sulla stessa, occorre </a:t>
            </a:r>
          </a:p>
          <a:p>
            <a:r>
              <a:rPr lang="it-IT" dirty="0">
                <a:solidFill>
                  <a:schemeClr val="accent2">
                    <a:lumMod val="75000"/>
                  </a:schemeClr>
                </a:solidFill>
              </a:rPr>
              <a:t>prevedere </a:t>
            </a:r>
            <a:r>
              <a:rPr lang="it-IT" dirty="0">
                <a:solidFill>
                  <a:schemeClr val="accent2">
                    <a:lumMod val="75000"/>
                  </a:schemeClr>
                </a:solidFill>
                <a:highlight>
                  <a:srgbClr val="FFFF00"/>
                </a:highlight>
              </a:rPr>
              <a:t>UPS e/o gruppi elettrogeni </a:t>
            </a:r>
            <a:r>
              <a:rPr lang="it-IT" dirty="0">
                <a:solidFill>
                  <a:schemeClr val="accent2">
                    <a:lumMod val="75000"/>
                  </a:schemeClr>
                </a:solidFill>
              </a:rPr>
              <a:t>in modo da sopperire alla mancanza della</a:t>
            </a:r>
          </a:p>
          <a:p>
            <a:r>
              <a:rPr lang="it-IT" dirty="0">
                <a:solidFill>
                  <a:schemeClr val="accent2">
                    <a:lumMod val="75000"/>
                  </a:schemeClr>
                </a:solidFill>
              </a:rPr>
              <a:t>alimentazione principale 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67FB00AF-0053-28CA-EABD-820B4DD0266B}"/>
              </a:ext>
            </a:extLst>
          </p:cNvPr>
          <p:cNvSpPr txBox="1"/>
          <p:nvPr/>
        </p:nvSpPr>
        <p:spPr>
          <a:xfrm>
            <a:off x="389080" y="4142216"/>
            <a:ext cx="22754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>
                <a:solidFill>
                  <a:srgbClr val="0070C0"/>
                </a:solidFill>
              </a:rPr>
              <a:t>2° livello di protezione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8702D444-37A7-1EF5-BC92-35DACF4C315F}"/>
              </a:ext>
            </a:extLst>
          </p:cNvPr>
          <p:cNvSpPr txBox="1"/>
          <p:nvPr/>
        </p:nvSpPr>
        <p:spPr>
          <a:xfrm>
            <a:off x="2705232" y="3321552"/>
            <a:ext cx="93857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accent2">
                    <a:lumMod val="75000"/>
                  </a:schemeClr>
                </a:solidFill>
              </a:rPr>
              <a:t>Nel caso in cui il problema si verificasse in un altro punto della rete distributiva e non all’origine occorre ricorrere al principio della </a:t>
            </a:r>
            <a:r>
              <a:rPr lang="it-IT" dirty="0">
                <a:solidFill>
                  <a:schemeClr val="accent2">
                    <a:lumMod val="75000"/>
                  </a:schemeClr>
                </a:solidFill>
                <a:highlight>
                  <a:srgbClr val="FFFF00"/>
                </a:highlight>
              </a:rPr>
              <a:t>RIDONDANZA</a:t>
            </a:r>
            <a:r>
              <a:rPr lang="it-IT" dirty="0">
                <a:solidFill>
                  <a:schemeClr val="accent2">
                    <a:lumMod val="75000"/>
                  </a:schemeClr>
                </a:solidFill>
              </a:rPr>
              <a:t>. </a:t>
            </a:r>
          </a:p>
          <a:p>
            <a:r>
              <a:rPr lang="it-IT" dirty="0">
                <a:solidFill>
                  <a:schemeClr val="accent2">
                    <a:lumMod val="75000"/>
                  </a:schemeClr>
                </a:solidFill>
              </a:rPr>
              <a:t>Tale principio presuppone che esista, in pratica, una completa duplicazione dei circuiti e dei</a:t>
            </a:r>
          </a:p>
          <a:p>
            <a:r>
              <a:rPr lang="it-IT" dirty="0">
                <a:solidFill>
                  <a:schemeClr val="accent2">
                    <a:lumMod val="75000"/>
                  </a:schemeClr>
                </a:solidFill>
              </a:rPr>
              <a:t>componenti della rete principale, creandone una seconda esattamente uguale alla prima: in caso di guasto sulla prima rete o su un suo componente, la seconda subentra sostituendola in toto.</a:t>
            </a:r>
          </a:p>
          <a:p>
            <a:r>
              <a:rPr lang="it-IT" dirty="0">
                <a:solidFill>
                  <a:schemeClr val="accent2">
                    <a:lumMod val="75000"/>
                  </a:schemeClr>
                </a:solidFill>
              </a:rPr>
              <a:t>Ciò comporta inevitabilmente un incremento (praticamente una duplicazione) dei costi relativi all’intervento.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9893F1C1-C6D6-15DA-48C8-E85384D2AF3E}"/>
              </a:ext>
            </a:extLst>
          </p:cNvPr>
          <p:cNvSpPr txBox="1"/>
          <p:nvPr/>
        </p:nvSpPr>
        <p:spPr>
          <a:xfrm>
            <a:off x="4358664" y="1194464"/>
            <a:ext cx="2640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>
                <a:solidFill>
                  <a:srgbClr val="0070C0"/>
                </a:solidFill>
              </a:rPr>
              <a:t>IMPIANTISTICA ELETTRICA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9B87DCEB-4BDB-DB9B-8F40-456C453B77EC}"/>
              </a:ext>
            </a:extLst>
          </p:cNvPr>
          <p:cNvSpPr txBox="1"/>
          <p:nvPr/>
        </p:nvSpPr>
        <p:spPr>
          <a:xfrm>
            <a:off x="929712" y="1714520"/>
            <a:ext cx="10387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Per far questo occorre dare garanzia circa la continuità assoluta della energia elettrica che alimenta i carichi IT</a:t>
            </a:r>
          </a:p>
        </p:txBody>
      </p:sp>
    </p:spTree>
    <p:extLst>
      <p:ext uri="{BB962C8B-B14F-4D97-AF65-F5344CB8AC3E}">
        <p14:creationId xmlns:p14="http://schemas.microsoft.com/office/powerpoint/2010/main" val="64281395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188318-4BD3-49C3-8AB0-4749E430DF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FF8AB8DC-86B5-8A56-332B-B400D1D54DA0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17B77605-C2B5-6A80-A76F-0F00311F884D}"/>
              </a:ext>
            </a:extLst>
          </p:cNvPr>
          <p:cNvSpPr txBox="1"/>
          <p:nvPr/>
        </p:nvSpPr>
        <p:spPr>
          <a:xfrm>
            <a:off x="2584752" y="726984"/>
            <a:ext cx="6998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VALUTAZIONE DEL LIVELLO DI FIDATEZZA DEL SERVIZIO RICHIESTO 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D13B51B2-459A-8892-C463-319DB74F3A18}"/>
              </a:ext>
            </a:extLst>
          </p:cNvPr>
          <p:cNvSpPr txBox="1"/>
          <p:nvPr/>
        </p:nvSpPr>
        <p:spPr>
          <a:xfrm>
            <a:off x="136480" y="2871216"/>
            <a:ext cx="22754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>
                <a:solidFill>
                  <a:srgbClr val="0070C0"/>
                </a:solidFill>
              </a:rPr>
              <a:t>1° livello di protezione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80EFD2E8-CAD3-22DE-4660-568DA86E8B39}"/>
              </a:ext>
            </a:extLst>
          </p:cNvPr>
          <p:cNvSpPr txBox="1"/>
          <p:nvPr/>
        </p:nvSpPr>
        <p:spPr>
          <a:xfrm>
            <a:off x="2531032" y="2603760"/>
            <a:ext cx="946650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>
                <a:solidFill>
                  <a:schemeClr val="accent2">
                    <a:lumMod val="75000"/>
                  </a:schemeClr>
                </a:solidFill>
              </a:rPr>
              <a:t>In caso di guasto di un componente specifico dell’impianto di climatizzazione, deve esserci la </a:t>
            </a:r>
          </a:p>
          <a:p>
            <a:r>
              <a:rPr lang="it-IT" dirty="0">
                <a:solidFill>
                  <a:schemeClr val="accent2">
                    <a:lumMod val="75000"/>
                  </a:schemeClr>
                </a:solidFill>
              </a:rPr>
              <a:t>possibilità di commutare quella parte d’impianto sotto un </a:t>
            </a:r>
            <a:r>
              <a:rPr lang="it-IT" dirty="0">
                <a:solidFill>
                  <a:schemeClr val="accent2">
                    <a:lumMod val="75000"/>
                  </a:schemeClr>
                </a:solidFill>
                <a:highlight>
                  <a:srgbClr val="FFFF00"/>
                </a:highlight>
              </a:rPr>
              <a:t>secondo componente </a:t>
            </a:r>
            <a:r>
              <a:rPr lang="it-IT" dirty="0">
                <a:solidFill>
                  <a:schemeClr val="accent2">
                    <a:lumMod val="75000"/>
                  </a:schemeClr>
                </a:solidFill>
              </a:rPr>
              <a:t>che faccia  le</a:t>
            </a:r>
          </a:p>
          <a:p>
            <a:r>
              <a:rPr lang="it-IT" dirty="0">
                <a:solidFill>
                  <a:schemeClr val="accent2">
                    <a:lumMod val="75000"/>
                  </a:schemeClr>
                </a:solidFill>
              </a:rPr>
              <a:t>veci del primo, lasciando tutto immutato.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4CF747A6-AEB1-76B1-EFE7-A76119407C9C}"/>
              </a:ext>
            </a:extLst>
          </p:cNvPr>
          <p:cNvSpPr txBox="1"/>
          <p:nvPr/>
        </p:nvSpPr>
        <p:spPr>
          <a:xfrm>
            <a:off x="191344" y="4581128"/>
            <a:ext cx="22754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>
                <a:solidFill>
                  <a:srgbClr val="0070C0"/>
                </a:solidFill>
              </a:rPr>
              <a:t>2° livello di protezione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9DF6B531-420D-6F1D-EAD4-BC89A8740AB2}"/>
              </a:ext>
            </a:extLst>
          </p:cNvPr>
          <p:cNvSpPr txBox="1"/>
          <p:nvPr/>
        </p:nvSpPr>
        <p:spPr>
          <a:xfrm>
            <a:off x="2540176" y="3609584"/>
            <a:ext cx="93857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accent2">
                    <a:lumMod val="75000"/>
                  </a:schemeClr>
                </a:solidFill>
              </a:rPr>
              <a:t>Nel caso in cui il problema fosse di più ampia natura, occorre anche in questo caso</a:t>
            </a:r>
          </a:p>
          <a:p>
            <a:r>
              <a:rPr lang="it-IT" dirty="0">
                <a:solidFill>
                  <a:schemeClr val="accent2">
                    <a:lumMod val="75000"/>
                  </a:schemeClr>
                </a:solidFill>
              </a:rPr>
              <a:t>ricorrere al </a:t>
            </a:r>
            <a:r>
              <a:rPr lang="it-IT" dirty="0">
                <a:solidFill>
                  <a:schemeClr val="accent2">
                    <a:lumMod val="75000"/>
                  </a:schemeClr>
                </a:solidFill>
                <a:highlight>
                  <a:srgbClr val="FFFF00"/>
                </a:highlight>
              </a:rPr>
              <a:t>principio della RIDONDANZA</a:t>
            </a:r>
            <a:r>
              <a:rPr lang="it-IT" dirty="0">
                <a:solidFill>
                  <a:schemeClr val="accent2">
                    <a:lumMod val="75000"/>
                  </a:schemeClr>
                </a:solidFill>
              </a:rPr>
              <a:t>. </a:t>
            </a:r>
          </a:p>
          <a:p>
            <a:r>
              <a:rPr lang="it-IT" dirty="0">
                <a:solidFill>
                  <a:schemeClr val="accent2">
                    <a:lumMod val="75000"/>
                  </a:schemeClr>
                </a:solidFill>
              </a:rPr>
              <a:t>Tale principio presuppone che esista, in pratica, una completa duplicazione dei circuiti e dei</a:t>
            </a:r>
          </a:p>
          <a:p>
            <a:r>
              <a:rPr lang="it-IT" dirty="0">
                <a:solidFill>
                  <a:schemeClr val="accent2">
                    <a:lumMod val="75000"/>
                  </a:schemeClr>
                </a:solidFill>
              </a:rPr>
              <a:t>componenti della rete principale, creandone una seconda esattamente uguale alla prima: in caso di guasto sulla prima rete o su un suo componente, la seconda subentra sostituendola in toto.</a:t>
            </a:r>
          </a:p>
          <a:p>
            <a:r>
              <a:rPr lang="it-IT" dirty="0">
                <a:solidFill>
                  <a:schemeClr val="accent2">
                    <a:lumMod val="75000"/>
                  </a:schemeClr>
                </a:solidFill>
              </a:rPr>
              <a:t>Ciò comporta inevitabilmente un incremento (praticamente una duplicazione) dei costi relativi all’intervento.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9531F37A-6775-4A19-9FCC-FCEEE78A1061}"/>
              </a:ext>
            </a:extLst>
          </p:cNvPr>
          <p:cNvSpPr txBox="1"/>
          <p:nvPr/>
        </p:nvSpPr>
        <p:spPr>
          <a:xfrm>
            <a:off x="3592864" y="1121312"/>
            <a:ext cx="46816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>
                <a:solidFill>
                  <a:srgbClr val="0070C0"/>
                </a:solidFill>
              </a:rPr>
              <a:t>IMPIANTISTICA MECCANICA (CLIMATIZZAZIONE)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BCDA1043-9C06-83FC-3FAE-DAA55491A74D}"/>
              </a:ext>
            </a:extLst>
          </p:cNvPr>
          <p:cNvSpPr txBox="1"/>
          <p:nvPr/>
        </p:nvSpPr>
        <p:spPr>
          <a:xfrm>
            <a:off x="407368" y="1543072"/>
            <a:ext cx="115212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Per far questo occorre dare garanzia circa la continuità di funzionamento della climatizzazione: infatti un Data Center e le sue apparecchiature funzionano bene se temperatura ed umidità restano costanti e nei range previsti per le apparecchiature che vi sono installate.</a:t>
            </a:r>
          </a:p>
        </p:txBody>
      </p:sp>
    </p:spTree>
    <p:extLst>
      <p:ext uri="{BB962C8B-B14F-4D97-AF65-F5344CB8AC3E}">
        <p14:creationId xmlns:p14="http://schemas.microsoft.com/office/powerpoint/2010/main" val="38917336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B02A34-0DEA-D760-1C6F-9F45FBF458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7ABB1EB3-674B-45FE-A237-B4624C06CD58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B1997290-E0A4-29BD-E243-EC6E4C22BE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4712" y="1430972"/>
            <a:ext cx="5344271" cy="3648584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F2AF1890-B77F-F7F0-354A-60EBDBF20E7D}"/>
              </a:ext>
            </a:extLst>
          </p:cNvPr>
          <p:cNvSpPr txBox="1"/>
          <p:nvPr/>
        </p:nvSpPr>
        <p:spPr>
          <a:xfrm>
            <a:off x="6615684" y="755157"/>
            <a:ext cx="4604004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L’energia viene fornita da un ente fornitore al complesso e si attesta sul quadro di media tensione. </a:t>
            </a:r>
          </a:p>
          <a:p>
            <a:pPr algn="l"/>
            <a:endParaRPr lang="it-IT" sz="1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 qui, tramite cavo</a:t>
            </a:r>
            <a:r>
              <a:rPr lang="it-IT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ci si collega al trasformatore MT/BT e l’energia in bassa tensione viene trasferita al quadro generale di bassa tensione.</a:t>
            </a:r>
          </a:p>
          <a:p>
            <a:pPr algn="l"/>
            <a:endParaRPr lang="it-IT" sz="1400" b="0" i="0" u="none" strike="noStrike" baseline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Dal quadro di bassa tensione nel quale si trovano “N” partenze, si va agli “N” quadri di sotto-distribuzione e da questi ai carichi IT.</a:t>
            </a:r>
            <a:endParaRPr lang="it-IT" sz="1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518A4F8E-5DE8-1DBE-3D6C-613BFF2D9E60}"/>
              </a:ext>
            </a:extLst>
          </p:cNvPr>
          <p:cNvSpPr txBox="1"/>
          <p:nvPr/>
        </p:nvSpPr>
        <p:spPr>
          <a:xfrm>
            <a:off x="6652260" y="3324621"/>
            <a:ext cx="5399532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questa situazione (un solo componente per ciascun servizio) </a:t>
            </a:r>
          </a:p>
          <a:p>
            <a:pPr algn="l"/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 comprende bene che qualsiasi guasto, deficienza, errore anche umano, comporta che una parte del carico IT resti completamente disalimentato con successiva caduta e perdita di tutti i dati sottesi a quel ramo d’impianto.</a:t>
            </a:r>
          </a:p>
          <a:p>
            <a:pPr algn="l"/>
            <a:endParaRPr lang="it-IT" sz="1400" b="0" i="0" u="none" strike="noStrike" baseline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it-IT" sz="1400" b="1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Più si va a monte e più il danno cresce in maniera proporzionale.</a:t>
            </a:r>
            <a:endParaRPr lang="it-IT" sz="14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721949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B3B394-1FA5-26DF-E2C2-1FA408AEE6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1A72D836-40FA-9991-F344-3339C00DA119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1A1DBDEE-B9A2-242F-33CD-BCA29DD4097B}"/>
              </a:ext>
            </a:extLst>
          </p:cNvPr>
          <p:cNvSpPr txBox="1"/>
          <p:nvPr/>
        </p:nvSpPr>
        <p:spPr>
          <a:xfrm>
            <a:off x="1225296" y="672305"/>
            <a:ext cx="833932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it-IT" sz="16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er superare questa difficoltà e minimizzare il rischio, si possono prendere le seguenti precauzioni: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81CB0059-EA46-66E0-5D6A-4A35CCBE7480}"/>
              </a:ext>
            </a:extLst>
          </p:cNvPr>
          <p:cNvSpPr txBox="1"/>
          <p:nvPr/>
        </p:nvSpPr>
        <p:spPr>
          <a:xfrm>
            <a:off x="1619996" y="1101386"/>
            <a:ext cx="7857240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l">
              <a:buAutoNum type="arabicParenR"/>
            </a:pPr>
            <a:r>
              <a:rPr lang="it-IT" sz="16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utilizzare componenti di </a:t>
            </a:r>
            <a:r>
              <a:rPr lang="it-IT" sz="1600" b="1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grande qualità </a:t>
            </a:r>
            <a:r>
              <a:rPr lang="it-IT" sz="16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modo che sia massima la loro resistenza a</a:t>
            </a:r>
          </a:p>
          <a:p>
            <a:pPr algn="l"/>
            <a:r>
              <a:rPr lang="it-IT" sz="16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 qualsiasi tipo di sollecitazione;</a:t>
            </a:r>
          </a:p>
          <a:p>
            <a:pPr algn="l"/>
            <a:endParaRPr lang="it-IT" sz="1600" b="0" i="0" u="none" strike="noStrike" baseline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l">
              <a:buAutoNum type="arabicParenR" startAt="2"/>
            </a:pPr>
            <a:r>
              <a:rPr lang="it-IT" sz="1600" b="1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dimensionare </a:t>
            </a:r>
            <a:r>
              <a:rPr lang="it-IT" sz="16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 meglio i componenti in modo da evitare eventuali malfunzionamenti</a:t>
            </a:r>
          </a:p>
          <a:p>
            <a:pPr algn="l"/>
            <a:r>
              <a:rPr lang="it-IT" sz="16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dovuti per esempio a sovraccarichi o altro;</a:t>
            </a:r>
          </a:p>
          <a:p>
            <a:pPr algn="l"/>
            <a:endParaRPr lang="it-IT" sz="1600" b="0" i="0" u="none" strike="noStrike" baseline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l">
              <a:buAutoNum type="arabicParenR" startAt="3"/>
            </a:pPr>
            <a:r>
              <a:rPr lang="it-IT" sz="16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utilizzare come sorgenti di alimentazione la </a:t>
            </a:r>
            <a:r>
              <a:rPr lang="it-IT" sz="1600" b="1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rete elettrica principale, un gruppo di</a:t>
            </a:r>
          </a:p>
          <a:p>
            <a:pPr algn="l"/>
            <a:r>
              <a:rPr lang="it-IT" sz="1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</a:t>
            </a:r>
            <a:r>
              <a:rPr lang="it-IT" sz="1600" b="1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continuità assoluta, un gruppo elettrogeno;</a:t>
            </a:r>
          </a:p>
          <a:p>
            <a:pPr algn="l"/>
            <a:endParaRPr lang="it-IT" sz="1600" b="0" i="0" u="none" strike="noStrike" baseline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l">
              <a:buAutoNum type="arabicParenR" startAt="4"/>
            </a:pPr>
            <a:r>
              <a:rPr lang="it-IT" sz="16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aggiunta a questi accorgimenti, risolve ogni problema l’inserimento in questi impianti</a:t>
            </a:r>
          </a:p>
          <a:p>
            <a:pPr algn="l"/>
            <a:r>
              <a:rPr lang="it-IT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</a:t>
            </a:r>
            <a:r>
              <a:rPr lang="it-IT" sz="16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del criterio di </a:t>
            </a:r>
            <a:r>
              <a:rPr lang="it-IT" sz="1600" b="1" i="0" u="none" strike="noStrike" baseline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ridondanza</a:t>
            </a:r>
            <a:r>
              <a:rPr lang="it-IT" sz="16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dei componenti e delle intere funzioni.</a:t>
            </a:r>
            <a:endParaRPr lang="it-IT" sz="1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7612B0AB-845B-8F6E-86BB-FDEF5493D028}"/>
              </a:ext>
            </a:extLst>
          </p:cNvPr>
          <p:cNvSpPr txBox="1"/>
          <p:nvPr/>
        </p:nvSpPr>
        <p:spPr>
          <a:xfrm>
            <a:off x="1175004" y="4002617"/>
            <a:ext cx="913028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16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campo tecnico, con il termine </a:t>
            </a:r>
            <a:r>
              <a:rPr lang="it-IT" sz="1600" b="1" i="0" u="none" strike="noStrike" baseline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“ridondanza” </a:t>
            </a:r>
            <a:r>
              <a:rPr lang="it-IT" sz="16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 intende la caratteristica dell’impianto di essere costituito </a:t>
            </a:r>
          </a:p>
          <a:p>
            <a:pPr algn="l"/>
            <a:r>
              <a:rPr lang="it-IT" sz="16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 più elementi capaci di svolgere la stessa funzione in modo da aumentare l’affidabilità dell’intero sistema.</a:t>
            </a:r>
            <a:endParaRPr lang="it-IT" sz="1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1CC17DBA-A227-AAC4-A653-72A032D15BB4}"/>
              </a:ext>
            </a:extLst>
          </p:cNvPr>
          <p:cNvSpPr txBox="1"/>
          <p:nvPr/>
        </p:nvSpPr>
        <p:spPr>
          <a:xfrm>
            <a:off x="854964" y="4711824"/>
            <a:ext cx="10739628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16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Oltre alla ridondanza elettrica, è necessario valutare anche la </a:t>
            </a:r>
            <a:r>
              <a:rPr lang="it-IT" sz="1600" b="1" i="0" u="none" strike="noStrike" baseline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ridondanza meccanica</a:t>
            </a:r>
            <a:r>
              <a:rPr lang="it-IT" sz="16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intesa come impianti di climatizzazione.</a:t>
            </a:r>
          </a:p>
          <a:p>
            <a:pPr algn="l"/>
            <a:endParaRPr lang="it-IT" sz="1600" b="0" i="0" u="none" strike="noStrike" baseline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it-IT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</a:t>
            </a:r>
            <a:r>
              <a:rPr lang="it-IT" sz="16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 guasto nell’impianto di climatizzazione, tale da pregiudicarne il funzionamento, </a:t>
            </a:r>
          </a:p>
          <a:p>
            <a:pPr algn="ctr"/>
            <a:r>
              <a:rPr lang="it-IT" sz="16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potrebbe mandare in sofferenza</a:t>
            </a:r>
            <a:r>
              <a:rPr lang="it-IT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l’intero Data Center </a:t>
            </a:r>
            <a:endParaRPr lang="it-IT" sz="1600" b="0" i="0" u="none" strike="noStrike" baseline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endParaRPr lang="it-IT" sz="1400" b="0" i="0" u="none" strike="noStrike" baseline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endParaRPr lang="it-IT" sz="1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270177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A18FC7-2E6A-7CEC-8F87-6DBE415BFA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3EB6EE07-E43F-73C4-68BA-7E30F6298D00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7F848A9D-39E6-BBC2-CDFC-AEB97118D19B}"/>
              </a:ext>
            </a:extLst>
          </p:cNvPr>
          <p:cNvSpPr txBox="1"/>
          <p:nvPr/>
        </p:nvSpPr>
        <p:spPr>
          <a:xfrm>
            <a:off x="4174236" y="951310"/>
            <a:ext cx="375361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it-IT" sz="1600" b="1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ndipendenza delle linee di alimentazione</a:t>
            </a:r>
            <a:endParaRPr lang="it-IT" sz="1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D8534460-5620-0E13-FE21-FCFCD566BF87}"/>
              </a:ext>
            </a:extLst>
          </p:cNvPr>
          <p:cNvSpPr txBox="1"/>
          <p:nvPr/>
        </p:nvSpPr>
        <p:spPr>
          <a:xfrm>
            <a:off x="1600200" y="1518011"/>
            <a:ext cx="972921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16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Sempre in relazione alla richiesta di “ridondanza” degli impianti elettrici e meccanici, essa si ottiene non solo con la duplicazione delle apparecchiature ma anche delle linee, elettriche o meccaniche, le quali devono essere inoltre assolutamente “indipendenti” l’una dall’altra.</a:t>
            </a:r>
          </a:p>
          <a:p>
            <a:pPr algn="l"/>
            <a:endParaRPr lang="it-IT" sz="1600" b="0" i="0" u="none" strike="noStrike" baseline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E9AE8055-8127-5692-B606-A07AA2786461}"/>
              </a:ext>
            </a:extLst>
          </p:cNvPr>
          <p:cNvSpPr txBox="1"/>
          <p:nvPr/>
        </p:nvSpPr>
        <p:spPr>
          <a:xfrm>
            <a:off x="1623060" y="2414570"/>
            <a:ext cx="846277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16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 indipendenza si intende la caratteristica di queste linee di non essere mutuamente interferenti.</a:t>
            </a:r>
            <a:endParaRPr lang="it-IT" sz="1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C542DCCA-965E-4A01-686B-E7A9F2811D39}"/>
              </a:ext>
            </a:extLst>
          </p:cNvPr>
          <p:cNvSpPr txBox="1"/>
          <p:nvPr/>
        </p:nvSpPr>
        <p:spPr>
          <a:xfrm>
            <a:off x="662940" y="2886040"/>
            <a:ext cx="10684764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16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 linee quindi:</a:t>
            </a:r>
          </a:p>
          <a:p>
            <a:pPr algn="l"/>
            <a:endParaRPr lang="it-IT" sz="1600" b="0" i="0" u="none" strike="noStrike" baseline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it-IT" sz="16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dovranno essere in numero di una linea per ciascun tratto di comunicazione tra un  quadro e il derivato;</a:t>
            </a:r>
          </a:p>
          <a:p>
            <a:pPr algn="l"/>
            <a:r>
              <a:rPr lang="it-IT" sz="16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non dovranno avere alcun tipo di interferenza reciproca;</a:t>
            </a:r>
          </a:p>
          <a:p>
            <a:pPr algn="l"/>
            <a:r>
              <a:rPr lang="it-IT" sz="16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dovranno seguire dal punto di partenza al punto di arrivo due percorsi distinti e separati sotto l’aspetto fisico:</a:t>
            </a:r>
          </a:p>
          <a:p>
            <a:pPr algn="l"/>
            <a:r>
              <a:rPr lang="it-IT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  <a:endParaRPr lang="it-IT" sz="1600" b="0" i="0" u="none" strike="noStrike" baseline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it-IT" sz="16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– quindi nessun tratto di canalina o di tubazione unica per entrambe;</a:t>
            </a:r>
          </a:p>
          <a:p>
            <a:pPr algn="l"/>
            <a:r>
              <a:rPr lang="it-IT" sz="16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– percorsi separati e distanti il più possibile tra di loro;</a:t>
            </a:r>
          </a:p>
          <a:p>
            <a:pPr algn="l"/>
            <a:r>
              <a:rPr lang="it-IT" sz="16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– nessun punto di connessione, incrocio o semplice sovrapposizione reciproca;</a:t>
            </a:r>
          </a:p>
          <a:p>
            <a:pPr algn="l"/>
            <a:r>
              <a:rPr lang="it-IT" sz="16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– assoluta indipendenza rispetto all’omologa per tutto il tratto di posa ipotizzata.</a:t>
            </a:r>
            <a:endParaRPr lang="it-IT" sz="1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195797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8347DB-582D-85D1-D4A3-6F85D9AD7B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88A648D6-05BB-51D7-496F-DAD669864A25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AA8A0627-4783-4475-3DBA-5FBA4E01D1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1934380"/>
            <a:ext cx="7187183" cy="4226857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A6EEB7AD-0C00-8779-E4D7-6D461F34936C}"/>
              </a:ext>
            </a:extLst>
          </p:cNvPr>
          <p:cNvSpPr txBox="1"/>
          <p:nvPr/>
        </p:nvSpPr>
        <p:spPr>
          <a:xfrm>
            <a:off x="254208" y="1003584"/>
            <a:ext cx="2443272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it-IT" dirty="0"/>
              <a:t>2 - SICUREZZA DELLA</a:t>
            </a:r>
          </a:p>
          <a:p>
            <a:r>
              <a:rPr lang="it-IT" dirty="0"/>
              <a:t> ALIMENTAZIONE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AEA71746-6607-9509-80C6-25CF942A0622}"/>
              </a:ext>
            </a:extLst>
          </p:cNvPr>
          <p:cNvSpPr txBox="1"/>
          <p:nvPr/>
        </p:nvSpPr>
        <p:spPr>
          <a:xfrm>
            <a:off x="3426000" y="836712"/>
            <a:ext cx="7144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VALUTAZIONE DEL LIVELLO DI FIDATEZZA DEL SERVIZIO RICHIESTO 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9A2E7346-CDD6-D851-B990-95C44EBD6095}"/>
              </a:ext>
            </a:extLst>
          </p:cNvPr>
          <p:cNvSpPr txBox="1"/>
          <p:nvPr/>
        </p:nvSpPr>
        <p:spPr>
          <a:xfrm>
            <a:off x="4527832" y="1221896"/>
            <a:ext cx="49668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>
                <a:solidFill>
                  <a:srgbClr val="0070C0"/>
                </a:solidFill>
              </a:rPr>
              <a:t>RETI DI CONNESSIONE INTERNE INDIPENDENTI</a:t>
            </a:r>
          </a:p>
        </p:txBody>
      </p:sp>
    </p:spTree>
    <p:extLst>
      <p:ext uri="{BB962C8B-B14F-4D97-AF65-F5344CB8AC3E}">
        <p14:creationId xmlns:p14="http://schemas.microsoft.com/office/powerpoint/2010/main" val="337985504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FE79A8-7973-EEC7-0D32-E4DECA4F8A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4ECCB665-9416-D6E9-EF1C-6BF6A8AB9611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78E8F148-3F21-1866-0019-4FC70065BFDA}"/>
              </a:ext>
            </a:extLst>
          </p:cNvPr>
          <p:cNvSpPr txBox="1"/>
          <p:nvPr/>
        </p:nvSpPr>
        <p:spPr>
          <a:xfrm>
            <a:off x="3280824" y="672120"/>
            <a:ext cx="5387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chemeClr val="accent1"/>
                </a:solidFill>
              </a:rPr>
              <a:t>STANDARD INTERNAZIONALI DI RIFERIMENTO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953C163F-F1B4-B10B-A959-A39D31BB3A75}"/>
              </a:ext>
            </a:extLst>
          </p:cNvPr>
          <p:cNvSpPr txBox="1"/>
          <p:nvPr/>
        </p:nvSpPr>
        <p:spPr>
          <a:xfrm>
            <a:off x="1127448" y="1268760"/>
            <a:ext cx="992835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In base alle caratteristiche dell’impiantistica che utilizzano, dei livelli di ridondanza e di molti altri fattori,</a:t>
            </a:r>
          </a:p>
          <a:p>
            <a:r>
              <a:rPr lang="it-IT" dirty="0"/>
              <a:t>i Data Center vengono «classificati» per categorie, ciascuna delle quali codifica il livello prestazionale </a:t>
            </a:r>
          </a:p>
          <a:p>
            <a:r>
              <a:rPr lang="it-IT" dirty="0"/>
              <a:t>di affidabilità del data Center.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6EB9E91E-DCFB-1CE4-C8C2-5C5B376A69B6}"/>
              </a:ext>
            </a:extLst>
          </p:cNvPr>
          <p:cNvSpPr txBox="1"/>
          <p:nvPr/>
        </p:nvSpPr>
        <p:spPr>
          <a:xfrm>
            <a:off x="85040" y="2249440"/>
            <a:ext cx="120819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u="sng" dirty="0"/>
              <a:t>STANDARD INTERNAZIONALE </a:t>
            </a:r>
            <a:r>
              <a:rPr lang="it-IT" dirty="0"/>
              <a:t>= METODO </a:t>
            </a:r>
            <a:r>
              <a:rPr lang="it-IT" b="1" dirty="0">
                <a:solidFill>
                  <a:schemeClr val="accent1"/>
                </a:solidFill>
              </a:rPr>
              <a:t>RICONOSCIUTO LOCALMENTE O GLOBALMENTE </a:t>
            </a:r>
            <a:r>
              <a:rPr lang="it-IT" dirty="0"/>
              <a:t>DI REALIZZARE QUALCOSA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FA3DEE65-2C44-250E-B4FF-C6A791B4950D}"/>
              </a:ext>
            </a:extLst>
          </p:cNvPr>
          <p:cNvSpPr txBox="1"/>
          <p:nvPr/>
        </p:nvSpPr>
        <p:spPr>
          <a:xfrm>
            <a:off x="1343472" y="2626624"/>
            <a:ext cx="95366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Gli standard per essere definiti e riconosciuti dovrebbero avere la caratteristica di essere </a:t>
            </a:r>
            <a:r>
              <a:rPr lang="it-IT" dirty="0">
                <a:solidFill>
                  <a:srgbClr val="FF0000"/>
                </a:solidFill>
              </a:rPr>
              <a:t>«</a:t>
            </a:r>
            <a:r>
              <a:rPr lang="it-IT" b="1" dirty="0">
                <a:solidFill>
                  <a:srgbClr val="FF0000"/>
                </a:solidFill>
              </a:rPr>
              <a:t>PUBBLICI</a:t>
            </a:r>
            <a:r>
              <a:rPr lang="it-IT" dirty="0">
                <a:solidFill>
                  <a:srgbClr val="FF0000"/>
                </a:solidFill>
              </a:rPr>
              <a:t>»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3F297622-342E-1FBB-F480-39450B8C0B94}"/>
              </a:ext>
            </a:extLst>
          </p:cNvPr>
          <p:cNvSpPr txBox="1"/>
          <p:nvPr/>
        </p:nvSpPr>
        <p:spPr>
          <a:xfrm>
            <a:off x="3287688" y="2994664"/>
            <a:ext cx="55065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Al contrario, lo STANDARD più conosciuto e diffuso è lo </a:t>
            </a:r>
          </a:p>
          <a:p>
            <a:r>
              <a:rPr lang="it-IT" dirty="0">
                <a:solidFill>
                  <a:srgbClr val="FF0000"/>
                </a:solidFill>
              </a:rPr>
              <a:t>STANDARD «TIER TOPOLOGY di UPTIME INSTITUTE» 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EBBDB541-FEA4-41D2-C965-BAD78349C3B8}"/>
              </a:ext>
            </a:extLst>
          </p:cNvPr>
          <p:cNvSpPr txBox="1"/>
          <p:nvPr/>
        </p:nvSpPr>
        <p:spPr>
          <a:xfrm>
            <a:off x="787976" y="3642736"/>
            <a:ext cx="10431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Nato nel 1993, per un’iniziativa privatistica, come consorzio di Società impegnate nello  sviluppo di corsi e consulenze relative ai Data Center, esso manca della caratteristica di essere </a:t>
            </a:r>
            <a:r>
              <a:rPr lang="it-IT" b="1" dirty="0">
                <a:solidFill>
                  <a:srgbClr val="FF0000"/>
                </a:solidFill>
              </a:rPr>
              <a:t>«pubblico»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3C678CDF-68CD-0F02-BBBE-EE7E1D38F3A8}"/>
              </a:ext>
            </a:extLst>
          </p:cNvPr>
          <p:cNvSpPr txBox="1"/>
          <p:nvPr/>
        </p:nvSpPr>
        <p:spPr>
          <a:xfrm>
            <a:off x="2855640" y="4307952"/>
            <a:ext cx="63954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Tuttavia per tradizione e valenza è riconosciuto in tutto il mondo </a:t>
            </a:r>
          </a:p>
          <a:p>
            <a:r>
              <a:rPr lang="it-IT" dirty="0"/>
              <a:t>ed è, ad oggi, l’organizzazione che effettua attività di certificazione.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A4CB35C9-EF22-6C6D-815B-DDFB742FB965}"/>
              </a:ext>
            </a:extLst>
          </p:cNvPr>
          <p:cNvSpPr txBox="1"/>
          <p:nvPr/>
        </p:nvSpPr>
        <p:spPr>
          <a:xfrm>
            <a:off x="610816" y="5125184"/>
            <a:ext cx="27003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UPTIME INSTITUTE rilascia </a:t>
            </a: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681A89C8-963E-54E0-5284-B76F41EAEB0D}"/>
              </a:ext>
            </a:extLst>
          </p:cNvPr>
          <p:cNvSpPr txBox="1"/>
          <p:nvPr/>
        </p:nvSpPr>
        <p:spPr>
          <a:xfrm>
            <a:off x="3826032" y="5017744"/>
            <a:ext cx="64766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Una </a:t>
            </a:r>
            <a:r>
              <a:rPr lang="it-IT" b="1" dirty="0">
                <a:solidFill>
                  <a:srgbClr val="FF0000"/>
                </a:solidFill>
              </a:rPr>
              <a:t>DESIGN CERTIFICATION </a:t>
            </a:r>
            <a:r>
              <a:rPr lang="it-IT" dirty="0"/>
              <a:t>(Certificazione sul progetto)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Una </a:t>
            </a:r>
            <a:r>
              <a:rPr lang="it-IT" b="1" dirty="0">
                <a:solidFill>
                  <a:srgbClr val="FF0000"/>
                </a:solidFill>
              </a:rPr>
              <a:t>FACILITY CERTIFICATION </a:t>
            </a:r>
            <a:r>
              <a:rPr lang="it-IT" dirty="0"/>
              <a:t>(Certificazione sul come realizzato)</a:t>
            </a:r>
          </a:p>
        </p:txBody>
      </p:sp>
    </p:spTree>
    <p:extLst>
      <p:ext uri="{BB962C8B-B14F-4D97-AF65-F5344CB8AC3E}">
        <p14:creationId xmlns:p14="http://schemas.microsoft.com/office/powerpoint/2010/main" val="367639977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00CB94-CFD1-FCDA-601A-BC0AB74E25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09E46A72-7008-8535-A17F-6394360B2D5F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0C7B68B4-1A12-4A3F-2A6A-FD3A7F1C5408}"/>
              </a:ext>
            </a:extLst>
          </p:cNvPr>
          <p:cNvSpPr/>
          <p:nvPr/>
        </p:nvSpPr>
        <p:spPr>
          <a:xfrm>
            <a:off x="335360" y="2204864"/>
            <a:ext cx="9618133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502920" eaLnBrk="0" hangingPunct="0">
              <a:spcAft>
                <a:spcPts val="0"/>
              </a:spcAft>
            </a:pPr>
            <a:r>
              <a:rPr lang="it-IT" sz="1400" b="1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TIER I :      </a:t>
            </a:r>
            <a:r>
              <a:rPr lang="it-IT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Viene garantita la disponibilità del 99.67 %, equivalente a 28.8 ore </a:t>
            </a:r>
            <a:r>
              <a:rPr lang="it-IT" sz="1400" spc="-4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di </a:t>
            </a:r>
            <a:r>
              <a:rPr lang="it-IT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interruzione/anno e nessuna ridondanza</a:t>
            </a: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B62E2714-FE6B-A077-5840-526324FD7EF4}"/>
              </a:ext>
            </a:extLst>
          </p:cNvPr>
          <p:cNvSpPr/>
          <p:nvPr/>
        </p:nvSpPr>
        <p:spPr>
          <a:xfrm>
            <a:off x="335360" y="2564904"/>
            <a:ext cx="936841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02920" eaLnBrk="0" hangingPunct="0">
              <a:spcAft>
                <a:spcPts val="0"/>
              </a:spcAft>
            </a:pPr>
            <a:r>
              <a:rPr lang="it-IT" sz="1400" b="1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TIER II :    </a:t>
            </a:r>
            <a:r>
              <a:rPr lang="it-IT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Viene garantita la disponibilità del 99.75 %, equivalente a 22 ore </a:t>
            </a:r>
            <a:r>
              <a:rPr lang="it-IT" sz="1400" spc="-4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di </a:t>
            </a:r>
            <a:r>
              <a:rPr lang="it-IT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interruzione/anno e ridondanza parziale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38798BED-B0F3-9A18-F95E-DDF831353F5B}"/>
              </a:ext>
            </a:extLst>
          </p:cNvPr>
          <p:cNvSpPr/>
          <p:nvPr/>
        </p:nvSpPr>
        <p:spPr>
          <a:xfrm>
            <a:off x="335360" y="2924944"/>
            <a:ext cx="922712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02920" eaLnBrk="0" hangingPunct="0">
              <a:spcAft>
                <a:spcPts val="0"/>
              </a:spcAft>
            </a:pPr>
            <a:r>
              <a:rPr lang="it-IT" sz="1400" b="1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TIER III :   </a:t>
            </a:r>
            <a:r>
              <a:rPr lang="it-IT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Viene garantita la disponibilità del 99.982 %, equivalente a </a:t>
            </a:r>
            <a:r>
              <a:rPr lang="it-IT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1,6 ore di interruzione/anno e ridondanza </a:t>
            </a:r>
            <a:r>
              <a:rPr lang="it-IT" sz="1400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N+1</a:t>
            </a:r>
            <a:r>
              <a:rPr lang="it-IT" sz="1400" dirty="0">
                <a:solidFill>
                  <a:srgbClr val="FF0000"/>
                </a:solidFill>
                <a:highlight>
                  <a:srgbClr val="FFFF00"/>
                </a:highlight>
              </a:rPr>
              <a:t>.</a:t>
            </a:r>
            <a:endParaRPr lang="it-IT" sz="1400" dirty="0">
              <a:solidFill>
                <a:srgbClr val="FF0000"/>
              </a:solidFill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4CD49376-8D62-85FA-37BF-693D71277418}"/>
              </a:ext>
            </a:extLst>
          </p:cNvPr>
          <p:cNvSpPr/>
          <p:nvPr/>
        </p:nvSpPr>
        <p:spPr>
          <a:xfrm>
            <a:off x="335360" y="3356992"/>
            <a:ext cx="1001792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02920" eaLnBrk="0" hangingPunct="0">
              <a:spcAft>
                <a:spcPts val="0"/>
              </a:spcAft>
            </a:pPr>
            <a:r>
              <a:rPr lang="it-IT" sz="1400" b="1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TIER IV :</a:t>
            </a:r>
            <a:r>
              <a:rPr lang="it-IT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</a:t>
            </a:r>
            <a:r>
              <a:rPr lang="it-IT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Viene garantita la disponibilità </a:t>
            </a:r>
            <a:r>
              <a:rPr lang="it-IT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del 99.995 %, equivalente a 26,3 minuti di interruzione/anno e ridondanza </a:t>
            </a:r>
            <a:r>
              <a:rPr lang="it-IT" sz="1400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2N+1.</a:t>
            </a:r>
            <a:endParaRPr lang="it-IT" sz="1400" dirty="0">
              <a:solidFill>
                <a:srgbClr val="FF0000"/>
              </a:solidFill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732DC631-6B8A-D686-8CB4-1051FE212637}"/>
              </a:ext>
            </a:extLst>
          </p:cNvPr>
          <p:cNvSpPr/>
          <p:nvPr/>
        </p:nvSpPr>
        <p:spPr>
          <a:xfrm>
            <a:off x="839416" y="764704"/>
            <a:ext cx="101734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it-IT" sz="1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UPTIME INSTITUTE</a:t>
            </a:r>
            <a:r>
              <a:rPr lang="it-IT" sz="14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ha sviluppato e registrato la classificazione </a:t>
            </a:r>
          </a:p>
          <a:p>
            <a:pPr>
              <a:spcAft>
                <a:spcPts val="0"/>
              </a:spcAft>
            </a:pPr>
            <a:endParaRPr lang="it-IT" sz="1400" dirty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it-IT" sz="1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TIER I, TIER II, TIER III, TIER IV, </a:t>
            </a:r>
          </a:p>
          <a:p>
            <a:pPr>
              <a:spcAft>
                <a:spcPts val="0"/>
              </a:spcAft>
            </a:pPr>
            <a:endParaRPr lang="it-IT" sz="1400" dirty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it-IT" sz="14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vale a dire degli standard di certificazioni che stabiliscono le performance richieste per l’infrastruttura Elettrica e di Condizionamento, inclusa la capacità di ridondanza, la pianificazione di attività di manutenzione o risposta agli incidenti.</a:t>
            </a:r>
            <a:endParaRPr lang="it-IT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32485898-DD1B-17F4-4F7E-8E4D602B7063}"/>
              </a:ext>
            </a:extLst>
          </p:cNvPr>
          <p:cNvSpPr txBox="1"/>
          <p:nvPr/>
        </p:nvSpPr>
        <p:spPr>
          <a:xfrm>
            <a:off x="610816" y="3813040"/>
            <a:ext cx="633670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FF0000"/>
                </a:solidFill>
                <a:highlight>
                  <a:srgbClr val="FFFF00"/>
                </a:highlight>
              </a:rPr>
              <a:t>N+1</a:t>
            </a:r>
            <a:r>
              <a:rPr lang="it-IT" dirty="0"/>
              <a:t>  : 	</a:t>
            </a:r>
            <a:r>
              <a:rPr lang="it-IT" sz="1600" dirty="0"/>
              <a:t>N si riferisce alla capacità per supportare l’intero carico</a:t>
            </a:r>
          </a:p>
          <a:p>
            <a:r>
              <a:rPr lang="it-IT" sz="1600" dirty="0"/>
              <a:t>	+ 1 indica un componente aggiuntivo  a scopo di backup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61AD169D-C3F1-66C5-64EC-4D20C3403607}"/>
              </a:ext>
            </a:extLst>
          </p:cNvPr>
          <p:cNvSpPr txBox="1"/>
          <p:nvPr/>
        </p:nvSpPr>
        <p:spPr>
          <a:xfrm>
            <a:off x="619960" y="4736576"/>
            <a:ext cx="1144927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2N+1</a:t>
            </a:r>
            <a:r>
              <a:rPr lang="it-IT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it-IT" sz="1600" b="0" i="0" u="none" strike="noStrike" baseline="0" dirty="0"/>
              <a:t>Ridondanza </a:t>
            </a:r>
            <a:r>
              <a:rPr lang="it-IT" sz="1600" b="0" i="0" u="none" strike="noStrike" baseline="0" dirty="0">
                <a:solidFill>
                  <a:srgbClr val="FF0000"/>
                </a:solidFill>
                <a:highlight>
                  <a:srgbClr val="FFFF00"/>
                </a:highlight>
              </a:rPr>
              <a:t>2N</a:t>
            </a:r>
            <a:r>
              <a:rPr lang="it-IT" sz="1600" b="0" i="0" u="none" strike="noStrike" baseline="0" dirty="0"/>
              <a:t> significa che la struttura dispone di un sistema indipendente completamente speculare in stand-by. </a:t>
            </a:r>
          </a:p>
          <a:p>
            <a:r>
              <a:rPr lang="it-IT" sz="1600" dirty="0"/>
              <a:t>                </a:t>
            </a:r>
            <a:r>
              <a:rPr lang="it-IT" sz="1600" b="0" i="0" u="none" strike="noStrike" baseline="0" dirty="0"/>
              <a:t>Se succede qualcosa a un componente primario, una replica di backup identica inizia a funzionare per garantire la</a:t>
            </a:r>
          </a:p>
          <a:p>
            <a:r>
              <a:rPr lang="it-IT" sz="1600" b="0" i="0" u="none" strike="noStrike" baseline="0" dirty="0"/>
              <a:t>                continuità delle operazioni.</a:t>
            </a:r>
          </a:p>
          <a:p>
            <a:r>
              <a:rPr lang="it-IT" sz="1600" b="0" i="0" u="none" strike="noStrike" baseline="0" dirty="0"/>
              <a:t>                 Il modello </a:t>
            </a:r>
            <a:r>
              <a:rPr lang="it-IT" sz="1600" b="0" i="0" u="none" strike="noStrike" baseline="0" dirty="0">
                <a:solidFill>
                  <a:srgbClr val="FF0000"/>
                </a:solidFill>
                <a:highlight>
                  <a:srgbClr val="FFFF00"/>
                </a:highlight>
              </a:rPr>
              <a:t>2N+1</a:t>
            </a:r>
            <a:r>
              <a:rPr lang="it-IT" sz="1600" b="0" i="0" u="none" strike="noStrike" baseline="0" dirty="0"/>
              <a:t> fornisce il doppio della capacità operativa (2N) e un componente di backup aggiuntivo (+1) </a:t>
            </a:r>
          </a:p>
          <a:p>
            <a:r>
              <a:rPr lang="it-IT" sz="1600" dirty="0"/>
              <a:t>                 </a:t>
            </a:r>
            <a:r>
              <a:rPr lang="it-IT" sz="1600" b="0" i="0" u="none" strike="noStrike" baseline="0" dirty="0"/>
              <a:t>nel caso in cui si verifichi mentre un sistema secondario è attivo.</a:t>
            </a:r>
            <a:endParaRPr lang="it-IT" sz="1600" dirty="0"/>
          </a:p>
        </p:txBody>
      </p:sp>
    </p:spTree>
    <p:extLst>
      <p:ext uri="{BB962C8B-B14F-4D97-AF65-F5344CB8AC3E}">
        <p14:creationId xmlns:p14="http://schemas.microsoft.com/office/powerpoint/2010/main" val="115317634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2CEB65-8EA6-EC0E-260F-4B875CF76C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CBB1D83B-EDAB-27D0-2B26-537B928884F7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E20C5973-6177-901B-161E-24168613C6FC}"/>
              </a:ext>
            </a:extLst>
          </p:cNvPr>
          <p:cNvSpPr txBox="1"/>
          <p:nvPr/>
        </p:nvSpPr>
        <p:spPr>
          <a:xfrm>
            <a:off x="3719736" y="692696"/>
            <a:ext cx="5076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chemeClr val="accent1"/>
                </a:solidFill>
              </a:rPr>
              <a:t>STANDARD INTERNAZIONALI DI RIFERIMENTO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EDA25501-D0D1-DCFC-5367-08DF126226EA}"/>
              </a:ext>
            </a:extLst>
          </p:cNvPr>
          <p:cNvSpPr txBox="1"/>
          <p:nvPr/>
        </p:nvSpPr>
        <p:spPr>
          <a:xfrm>
            <a:off x="1919536" y="1052736"/>
            <a:ext cx="8179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Un secondo STANDARD di riferimento è la </a:t>
            </a:r>
            <a:r>
              <a:rPr lang="it-IT" b="1" dirty="0">
                <a:solidFill>
                  <a:srgbClr val="FF0000"/>
                </a:solidFill>
              </a:rPr>
              <a:t>TIA</a:t>
            </a:r>
            <a:r>
              <a:rPr lang="it-IT" dirty="0"/>
              <a:t> che, nel 2005, ha presentato  la norma: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6DD0039D-65BB-A175-E56A-1CBAAB02F0AF}"/>
              </a:ext>
            </a:extLst>
          </p:cNvPr>
          <p:cNvSpPr txBox="1"/>
          <p:nvPr/>
        </p:nvSpPr>
        <p:spPr>
          <a:xfrm>
            <a:off x="950976" y="1421920"/>
            <a:ext cx="104256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</a:rPr>
              <a:t>ANSI / TIA 942 </a:t>
            </a:r>
            <a:r>
              <a:rPr lang="it-IT" dirty="0"/>
              <a:t>denominata </a:t>
            </a:r>
            <a:r>
              <a:rPr lang="it-IT" b="1" dirty="0">
                <a:solidFill>
                  <a:srgbClr val="FF0000"/>
                </a:solidFill>
              </a:rPr>
              <a:t>TELECOMMUNICATIONS INFRASTRUCTURE STANDARD for DATA CENTER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2C604674-3822-7B29-4CC4-9E6E1A1E4474}"/>
              </a:ext>
            </a:extLst>
          </p:cNvPr>
          <p:cNvSpPr txBox="1"/>
          <p:nvPr/>
        </p:nvSpPr>
        <p:spPr>
          <a:xfrm>
            <a:off x="896112" y="2028848"/>
            <a:ext cx="10981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Nasce per certificare il cablaggio strutturato e le infrastrutture di telecomunicazione più che le infrastrutture meccaniche ed elettriche anche se, nel tempo fa riferimento anche a queste attraverso  </a:t>
            </a:r>
            <a:r>
              <a:rPr lang="it-IT" b="1" dirty="0">
                <a:solidFill>
                  <a:srgbClr val="FF0000"/>
                </a:solidFill>
              </a:rPr>
              <a:t>l’allegato «F»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EC6C2A9B-5092-C3CD-0374-D0936F3648BE}"/>
              </a:ext>
            </a:extLst>
          </p:cNvPr>
          <p:cNvSpPr txBox="1"/>
          <p:nvPr/>
        </p:nvSpPr>
        <p:spPr>
          <a:xfrm>
            <a:off x="1187656" y="4609696"/>
            <a:ext cx="110043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b="0" i="0" dirty="0">
                <a:solidFill>
                  <a:srgbClr val="13294B"/>
                </a:solidFill>
                <a:effectLst/>
                <a:latin typeface="RationalDisplay-Book"/>
              </a:rPr>
              <a:t>La </a:t>
            </a:r>
            <a:r>
              <a:rPr lang="it-IT" b="1" i="0" dirty="0">
                <a:solidFill>
                  <a:srgbClr val="13294B"/>
                </a:solidFill>
                <a:effectLst/>
                <a:latin typeface="RationalDisplay-Book"/>
              </a:rPr>
              <a:t>norma ANSI/TIA 942 è citata da</a:t>
            </a:r>
            <a:r>
              <a:rPr lang="it-IT" b="1" i="0" u="none" strike="noStrike" dirty="0">
                <a:solidFill>
                  <a:srgbClr val="3EB1C8"/>
                </a:solidFill>
                <a:effectLst/>
                <a:latin typeface="RationalDisplay-Book"/>
                <a:hlinkClick r:id="rId2"/>
              </a:rPr>
              <a:t> AgID </a:t>
            </a:r>
            <a:r>
              <a:rPr lang="it-IT" b="0" i="0" u="none" strike="noStrike" dirty="0">
                <a:solidFill>
                  <a:srgbClr val="3EB1C8"/>
                </a:solidFill>
                <a:effectLst/>
                <a:latin typeface="RationalDisplay-Book"/>
                <a:hlinkClick r:id="rId2"/>
              </a:rPr>
              <a:t>(Agenzia per l’Italia Digitale)</a:t>
            </a:r>
            <a:r>
              <a:rPr lang="it-IT" b="0" i="0" dirty="0">
                <a:solidFill>
                  <a:srgbClr val="13294B"/>
                </a:solidFill>
                <a:effectLst/>
                <a:latin typeface="RationalDisplay-Book"/>
              </a:rPr>
              <a:t> nelle “Linee Guida razionalizzazione infrastruttura digitale della PA” quale </a:t>
            </a:r>
            <a:r>
              <a:rPr lang="it-IT" b="1" i="0" dirty="0">
                <a:solidFill>
                  <a:srgbClr val="13294B"/>
                </a:solidFill>
                <a:effectLst/>
                <a:latin typeface="RationalDisplay-Book"/>
              </a:rPr>
              <a:t>riferimento per la classificazione dei data center</a:t>
            </a:r>
            <a:r>
              <a:rPr lang="it-IT" b="0" i="0" dirty="0">
                <a:solidFill>
                  <a:srgbClr val="13294B"/>
                </a:solidFill>
                <a:effectLst/>
                <a:latin typeface="RationalDisplay-Book"/>
              </a:rPr>
              <a:t>.</a:t>
            </a:r>
            <a:endParaRPr lang="it-IT" dirty="0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6E608B9A-9DEE-A0C2-6E2D-9D42FF2B2B23}"/>
              </a:ext>
            </a:extLst>
          </p:cNvPr>
          <p:cNvSpPr txBox="1"/>
          <p:nvPr/>
        </p:nvSpPr>
        <p:spPr>
          <a:xfrm>
            <a:off x="3005328" y="2912768"/>
            <a:ext cx="63306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Anche per TIA i livelli di </a:t>
            </a:r>
            <a:r>
              <a:rPr lang="it-IT" dirty="0" err="1"/>
              <a:t>certificabilità</a:t>
            </a:r>
            <a:r>
              <a:rPr lang="it-IT" dirty="0"/>
              <a:t> sono 4, indicati come:</a:t>
            </a:r>
          </a:p>
          <a:p>
            <a:endParaRPr lang="it-IT" dirty="0"/>
          </a:p>
          <a:p>
            <a:r>
              <a:rPr lang="it-IT" b="1" dirty="0">
                <a:solidFill>
                  <a:srgbClr val="FF0000"/>
                </a:solidFill>
              </a:rPr>
              <a:t>«RATING 1, 2, 3, 4 con caratteristiche crescenti da 1 a 4</a:t>
            </a:r>
          </a:p>
        </p:txBody>
      </p:sp>
    </p:spTree>
    <p:extLst>
      <p:ext uri="{BB962C8B-B14F-4D97-AF65-F5344CB8AC3E}">
        <p14:creationId xmlns:p14="http://schemas.microsoft.com/office/powerpoint/2010/main" val="367812740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B6866C-337A-AD3B-D6B6-A54642FDCF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758DF553-DA2F-1A5D-63AC-CF1CDE9A81D4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685B9B1D-2508-9C47-4D91-F404DB031247}"/>
              </a:ext>
            </a:extLst>
          </p:cNvPr>
          <p:cNvSpPr txBox="1"/>
          <p:nvPr/>
        </p:nvSpPr>
        <p:spPr>
          <a:xfrm>
            <a:off x="3719736" y="692696"/>
            <a:ext cx="5076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chemeClr val="accent1"/>
                </a:solidFill>
              </a:rPr>
              <a:t>STANDARD INTERNAZIONALI DI RIFERIMENTO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2227032A-059D-A8B5-987E-E1171A41F11B}"/>
              </a:ext>
            </a:extLst>
          </p:cNvPr>
          <p:cNvSpPr txBox="1"/>
          <p:nvPr/>
        </p:nvSpPr>
        <p:spPr>
          <a:xfrm>
            <a:off x="1469216" y="1467624"/>
            <a:ext cx="9311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highlight>
                  <a:srgbClr val="FFFF00"/>
                </a:highlight>
              </a:rPr>
              <a:t>Un ulteriore </a:t>
            </a:r>
            <a:r>
              <a:rPr lang="it-IT" b="1" dirty="0">
                <a:solidFill>
                  <a:srgbClr val="FF0000"/>
                </a:solidFill>
                <a:highlight>
                  <a:srgbClr val="FFFF00"/>
                </a:highlight>
              </a:rPr>
              <a:t>STANDARD</a:t>
            </a:r>
            <a:r>
              <a:rPr lang="it-IT" dirty="0">
                <a:highlight>
                  <a:srgbClr val="FFFF00"/>
                </a:highlight>
              </a:rPr>
              <a:t> di riferimento è la norma  </a:t>
            </a:r>
            <a:r>
              <a:rPr lang="it-IT" b="1" dirty="0">
                <a:solidFill>
                  <a:srgbClr val="FF0000"/>
                </a:solidFill>
                <a:highlight>
                  <a:srgbClr val="FFFF00"/>
                </a:highlight>
              </a:rPr>
              <a:t>EN 50600 ed ISO 22237 </a:t>
            </a:r>
            <a:r>
              <a:rPr lang="it-IT" dirty="0">
                <a:highlight>
                  <a:srgbClr val="FFFF00"/>
                </a:highlight>
              </a:rPr>
              <a:t>elaborate dal </a:t>
            </a:r>
            <a:r>
              <a:rPr lang="it-IT" b="1" dirty="0">
                <a:solidFill>
                  <a:srgbClr val="FF0000"/>
                </a:solidFill>
                <a:highlight>
                  <a:srgbClr val="FFFF00"/>
                </a:highlight>
              </a:rPr>
              <a:t>CEN</a:t>
            </a:r>
            <a:r>
              <a:rPr lang="it-IT" dirty="0">
                <a:highlight>
                  <a:srgbClr val="FFFF00"/>
                </a:highlight>
              </a:rPr>
              <a:t> </a:t>
            </a:r>
          </a:p>
          <a:p>
            <a:r>
              <a:rPr lang="it-IT" dirty="0">
                <a:highlight>
                  <a:srgbClr val="FFFF00"/>
                </a:highlight>
              </a:rPr>
              <a:t>(</a:t>
            </a:r>
            <a:r>
              <a:rPr lang="it-IT" dirty="0" err="1">
                <a:highlight>
                  <a:srgbClr val="FFFF00"/>
                </a:highlight>
              </a:rPr>
              <a:t>Comité</a:t>
            </a:r>
            <a:r>
              <a:rPr lang="it-IT" dirty="0">
                <a:highlight>
                  <a:srgbClr val="FFFF00"/>
                </a:highlight>
              </a:rPr>
              <a:t> Européen de </a:t>
            </a:r>
            <a:r>
              <a:rPr lang="it-IT" dirty="0" err="1">
                <a:highlight>
                  <a:srgbClr val="FFFF00"/>
                </a:highlight>
              </a:rPr>
              <a:t>Normalisation</a:t>
            </a:r>
            <a:r>
              <a:rPr lang="it-IT" dirty="0">
                <a:highlight>
                  <a:srgbClr val="FFFF00"/>
                </a:highlight>
              </a:rPr>
              <a:t>) che è l’Ente di Normazione Europea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039992BE-DFE0-E822-3ACD-FECD89163A50}"/>
              </a:ext>
            </a:extLst>
          </p:cNvPr>
          <p:cNvSpPr txBox="1"/>
          <p:nvPr/>
        </p:nvSpPr>
        <p:spPr>
          <a:xfrm>
            <a:off x="1472648" y="2251704"/>
            <a:ext cx="92166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/>
              <a:t>TUTTI I PAESI MEMBRI DEVONO QUINDI RECEPIRE LE NORMATIVE EUROPEE ED APPLICARLE E QUINDI QUESTE NORME DIVENTANO COGENTI, ANCHE SE AD OGGI ESISTONO SOLO DOCUMENTI CHE  FORNISCONO LE LINEE GUIDA 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9E06AEC7-4C77-D2E1-4EE7-D73C461D1FDA}"/>
              </a:ext>
            </a:extLst>
          </p:cNvPr>
          <p:cNvSpPr txBox="1"/>
          <p:nvPr/>
        </p:nvSpPr>
        <p:spPr>
          <a:xfrm>
            <a:off x="1549908" y="3276338"/>
            <a:ext cx="864565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800" b="1" dirty="0">
                <a:solidFill>
                  <a:srgbClr val="FF0000"/>
                </a:solidFill>
                <a:highlight>
                  <a:srgbClr val="FFFF00"/>
                </a:highlight>
              </a:rPr>
              <a:t>Le EN 50600 ed ISO 22237 classificano i Data Center con 3 parametri:</a:t>
            </a:r>
          </a:p>
          <a:p>
            <a:r>
              <a:rPr lang="it-IT" sz="1800" b="1" dirty="0">
                <a:solidFill>
                  <a:srgbClr val="FF0000"/>
                </a:solidFill>
                <a:highlight>
                  <a:srgbClr val="FFFF00"/>
                </a:highlight>
              </a:rPr>
              <a:t> </a:t>
            </a:r>
          </a:p>
          <a:p>
            <a:r>
              <a:rPr lang="it-IT" b="1" dirty="0">
                <a:solidFill>
                  <a:srgbClr val="FF0000"/>
                </a:solidFill>
                <a:highlight>
                  <a:srgbClr val="FFFF00"/>
                </a:highlight>
              </a:rPr>
              <a:t>1 – Disponibilità</a:t>
            </a:r>
          </a:p>
          <a:p>
            <a:r>
              <a:rPr lang="it-IT" b="1" dirty="0">
                <a:solidFill>
                  <a:srgbClr val="FF0000"/>
                </a:solidFill>
                <a:highlight>
                  <a:srgbClr val="FFFF00"/>
                </a:highlight>
              </a:rPr>
              <a:t>2 – Sicurezza</a:t>
            </a:r>
          </a:p>
          <a:p>
            <a:r>
              <a:rPr lang="it-IT" b="1" dirty="0">
                <a:solidFill>
                  <a:srgbClr val="FF0000"/>
                </a:solidFill>
                <a:highlight>
                  <a:srgbClr val="FFFF00"/>
                </a:highlight>
              </a:rPr>
              <a:t>3 – Efficientamento energetico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3138562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DAE2C9-9ED0-77C7-9266-6D204A4104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F8995F49-BBBC-9A91-4300-D8AFF0848C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0592" y="2387946"/>
            <a:ext cx="1130102" cy="1505017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8ED2ECC1-9546-6B7E-355E-A35759E21EA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1785" y="4284319"/>
            <a:ext cx="1130103" cy="1507676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33CAE037-B092-FCA7-FC22-82062A0A45E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0447" y="2422598"/>
            <a:ext cx="1130103" cy="1506804"/>
          </a:xfrm>
          <a:prstGeom prst="rect">
            <a:avLst/>
          </a:prstGeom>
        </p:spPr>
      </p:pic>
      <p:sp>
        <p:nvSpPr>
          <p:cNvPr id="9" name="Rettangolo 8">
            <a:extLst>
              <a:ext uri="{FF2B5EF4-FFF2-40B4-BE49-F238E27FC236}">
                <a16:creationId xmlns:a16="http://schemas.microsoft.com/office/drawing/2014/main" id="{6263989D-B580-83FB-BC7E-5D938EFB6982}"/>
              </a:ext>
            </a:extLst>
          </p:cNvPr>
          <p:cNvSpPr/>
          <p:nvPr/>
        </p:nvSpPr>
        <p:spPr>
          <a:xfrm>
            <a:off x="243250" y="4130681"/>
            <a:ext cx="245843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24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Wolf-Dieter</a:t>
            </a:r>
            <a:r>
              <a:rPr lang="it-IT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Lukas</a:t>
            </a:r>
            <a:endParaRPr lang="it-IT" sz="2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25827299-D112-763E-C9FA-9E1D4A41C8D6}"/>
              </a:ext>
            </a:extLst>
          </p:cNvPr>
          <p:cNvSpPr/>
          <p:nvPr/>
        </p:nvSpPr>
        <p:spPr>
          <a:xfrm>
            <a:off x="8890498" y="4079660"/>
            <a:ext cx="277588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24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Henning</a:t>
            </a:r>
            <a:r>
              <a:rPr lang="it-IT" sz="2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it-IT" sz="2400" b="1" cap="none" spc="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Kagermann</a:t>
            </a:r>
            <a:endParaRPr lang="it-IT" sz="2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1C042569-0376-4C74-3080-25849824F2A4}"/>
              </a:ext>
            </a:extLst>
          </p:cNvPr>
          <p:cNvSpPr/>
          <p:nvPr/>
        </p:nvSpPr>
        <p:spPr>
          <a:xfrm>
            <a:off x="4269169" y="5850992"/>
            <a:ext cx="260520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Wolfgang </a:t>
            </a:r>
            <a:r>
              <a:rPr lang="it-IT" sz="24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Wahlster</a:t>
            </a:r>
            <a:endParaRPr lang="it-IT" sz="2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B7809445-A851-6A69-23D8-2C4D74B82879}"/>
              </a:ext>
            </a:extLst>
          </p:cNvPr>
          <p:cNvSpPr/>
          <p:nvPr/>
        </p:nvSpPr>
        <p:spPr>
          <a:xfrm>
            <a:off x="2999232" y="2293510"/>
            <a:ext cx="538080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I tre lo impiegarono per annunciare il </a:t>
            </a:r>
          </a:p>
          <a:p>
            <a:pPr algn="ctr"/>
            <a:r>
              <a:rPr lang="it-IT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«ZUKUNFTSPROJECT INDUSTRIE 4.0»</a:t>
            </a:r>
          </a:p>
          <a:p>
            <a:pPr algn="ctr"/>
            <a:r>
              <a:rPr lang="it-IT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quella che, a loro parere, </a:t>
            </a:r>
          </a:p>
          <a:p>
            <a:pPr algn="ctr"/>
            <a:r>
              <a:rPr lang="it-IT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doveva essere l’industria del futuro</a:t>
            </a:r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531A3E82-EFBC-7277-2301-A60EE5F3E2DD}"/>
              </a:ext>
            </a:extLst>
          </p:cNvPr>
          <p:cNvSpPr/>
          <p:nvPr/>
        </p:nvSpPr>
        <p:spPr>
          <a:xfrm>
            <a:off x="730970" y="797398"/>
            <a:ext cx="10552726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Il termine Industria 4.0 fu adoperato per la prima volta</a:t>
            </a:r>
          </a:p>
          <a:p>
            <a:pPr algn="ctr"/>
            <a:r>
              <a:rPr lang="it-IT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nel 2011 durante la Fiera di Hannover da tre studiosi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6EA644EF-A092-E1AD-CBFC-EBDD25A27933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</p:spTree>
    <p:extLst>
      <p:ext uri="{BB962C8B-B14F-4D97-AF65-F5344CB8AC3E}">
        <p14:creationId xmlns:p14="http://schemas.microsoft.com/office/powerpoint/2010/main" val="354854918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0F4848-07E5-2C9A-B59B-8922AD94B0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19DE7F75-A06B-5F83-7BC7-41543D8DB859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57EFC9A1-1522-BC2B-80C5-E954F9A47C9A}"/>
              </a:ext>
            </a:extLst>
          </p:cNvPr>
          <p:cNvSpPr txBox="1"/>
          <p:nvPr/>
        </p:nvSpPr>
        <p:spPr>
          <a:xfrm>
            <a:off x="3719736" y="692696"/>
            <a:ext cx="5076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chemeClr val="accent1"/>
                </a:solidFill>
              </a:rPr>
              <a:t>STANDARD INTERNAZIONALI DI RIFERIMENTO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4BFF33A2-2280-81C0-F953-7AC96E0C9745}"/>
              </a:ext>
            </a:extLst>
          </p:cNvPr>
          <p:cNvSpPr txBox="1"/>
          <p:nvPr/>
        </p:nvSpPr>
        <p:spPr>
          <a:xfrm>
            <a:off x="1163408" y="1211868"/>
            <a:ext cx="10422134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800" b="1" dirty="0">
                <a:highlight>
                  <a:srgbClr val="FFFF00"/>
                </a:highlight>
              </a:rPr>
              <a:t>Le EN 50600 ed ISO 22237 classificano i Data Center con 3 parametri:</a:t>
            </a:r>
          </a:p>
          <a:p>
            <a:r>
              <a:rPr lang="it-IT" sz="1800" b="1" dirty="0">
                <a:solidFill>
                  <a:srgbClr val="FF0000"/>
                </a:solidFill>
                <a:highlight>
                  <a:srgbClr val="FFFF00"/>
                </a:highlight>
              </a:rPr>
              <a:t> </a:t>
            </a:r>
          </a:p>
          <a:p>
            <a:r>
              <a:rPr lang="it-IT" b="1" dirty="0">
                <a:solidFill>
                  <a:srgbClr val="FF0000"/>
                </a:solidFill>
                <a:highlight>
                  <a:srgbClr val="FFFF00"/>
                </a:highlight>
              </a:rPr>
              <a:t>1 – Disponibilità: </a:t>
            </a:r>
          </a:p>
          <a:p>
            <a:r>
              <a:rPr lang="it-IT" b="1" dirty="0"/>
              <a:t>Si riferisce agli impianti meccanici ed elettrici e definisce 4 classi denominate «</a:t>
            </a:r>
            <a:r>
              <a:rPr lang="it-IT" b="1" dirty="0" err="1"/>
              <a:t>Availability</a:t>
            </a:r>
            <a:r>
              <a:rPr lang="it-IT" b="1" dirty="0"/>
              <a:t> Class» che vanno da 1 a 4 dove la Class 1 è la base e la class 4 qualifica i Data Center con caratteristiche di «fault </a:t>
            </a:r>
            <a:r>
              <a:rPr lang="it-IT" b="1" dirty="0" err="1"/>
              <a:t>tolerance</a:t>
            </a:r>
            <a:r>
              <a:rPr lang="it-IT" b="1" dirty="0"/>
              <a:t>» cioè la capacità del sistema di continuare a funzionare nonostante guasti o malfunzionamenti.</a:t>
            </a:r>
          </a:p>
          <a:p>
            <a:r>
              <a:rPr lang="it-IT" b="1" dirty="0">
                <a:solidFill>
                  <a:srgbClr val="FF0000"/>
                </a:solidFill>
                <a:highlight>
                  <a:srgbClr val="FFFF00"/>
                </a:highlight>
              </a:rPr>
              <a:t>	</a:t>
            </a:r>
          </a:p>
          <a:p>
            <a:r>
              <a:rPr lang="it-IT" b="1" dirty="0">
                <a:solidFill>
                  <a:srgbClr val="FF0000"/>
                </a:solidFill>
                <a:highlight>
                  <a:srgbClr val="FFFF00"/>
                </a:highlight>
              </a:rPr>
              <a:t>2 – Sicurezza : </a:t>
            </a:r>
          </a:p>
          <a:p>
            <a:r>
              <a:rPr lang="it-IT" b="1" dirty="0"/>
              <a:t>Fa riferimento alla sicurezza fisica (accesso, intrusione, protezione da eventi esterni ecc. e </a:t>
            </a:r>
          </a:p>
          <a:p>
            <a:r>
              <a:rPr lang="it-IT" b="1" dirty="0"/>
              <a:t>dà una classificazione in 4 zone:</a:t>
            </a:r>
          </a:p>
          <a:p>
            <a:r>
              <a:rPr lang="it-IT" b="1" dirty="0"/>
              <a:t>	da </a:t>
            </a:r>
            <a:r>
              <a:rPr lang="it-IT" b="1" dirty="0">
                <a:highlight>
                  <a:srgbClr val="FFFF00"/>
                </a:highlight>
              </a:rPr>
              <a:t>zona 1</a:t>
            </a:r>
            <a:r>
              <a:rPr lang="it-IT" b="1" dirty="0"/>
              <a:t> – la meno sicura a </a:t>
            </a:r>
            <a:r>
              <a:rPr lang="it-IT" b="1" dirty="0">
                <a:highlight>
                  <a:srgbClr val="FFFF00"/>
                </a:highlight>
              </a:rPr>
              <a:t>zona 4</a:t>
            </a:r>
            <a:r>
              <a:rPr lang="it-IT" b="1" dirty="0"/>
              <a:t> con la massima sicurezza</a:t>
            </a:r>
          </a:p>
          <a:p>
            <a:endParaRPr lang="it-IT" b="1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r>
              <a:rPr lang="it-IT" b="1" dirty="0">
                <a:solidFill>
                  <a:srgbClr val="FF0000"/>
                </a:solidFill>
                <a:highlight>
                  <a:srgbClr val="FFFF00"/>
                </a:highlight>
              </a:rPr>
              <a:t>3 – Efficientamento energetico : </a:t>
            </a:r>
          </a:p>
          <a:p>
            <a:r>
              <a:rPr lang="it-IT" b="1" dirty="0"/>
              <a:t>Vengono classificati 3 livelli di cui il </a:t>
            </a:r>
            <a:r>
              <a:rPr lang="it-IT" b="1" dirty="0">
                <a:highlight>
                  <a:srgbClr val="FFFF00"/>
                </a:highlight>
              </a:rPr>
              <a:t>livello 1</a:t>
            </a:r>
            <a:r>
              <a:rPr lang="it-IT" b="1" dirty="0"/>
              <a:t> è il meno efficiente ed il </a:t>
            </a:r>
            <a:r>
              <a:rPr lang="it-IT" b="1" dirty="0">
                <a:highlight>
                  <a:srgbClr val="FFFF00"/>
                </a:highlight>
              </a:rPr>
              <a:t>3</a:t>
            </a:r>
            <a:r>
              <a:rPr lang="it-IT" b="1" dirty="0"/>
              <a:t> è il più efficiente.</a:t>
            </a:r>
            <a:endParaRPr lang="it-IT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042C0314-339D-B506-CD2E-D4D5FF06B28D}"/>
              </a:ext>
            </a:extLst>
          </p:cNvPr>
          <p:cNvSpPr txBox="1"/>
          <p:nvPr/>
        </p:nvSpPr>
        <p:spPr>
          <a:xfrm>
            <a:off x="8660830" y="678593"/>
            <a:ext cx="25664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800" b="1" dirty="0">
                <a:solidFill>
                  <a:srgbClr val="FF0000"/>
                </a:solidFill>
                <a:highlight>
                  <a:srgbClr val="FFFF00"/>
                </a:highlight>
              </a:rPr>
              <a:t>EN 50600 ed ISO 22237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84643232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5BC9FC-C045-962D-D798-6AFFB9CE5E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8032D9BF-29FD-21CD-844F-E29BC3DDA0CD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89F6791D-CEC4-1C80-2B0D-5B88FE7C9F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3512" y="784568"/>
            <a:ext cx="6025896" cy="5070848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7DEB7ECC-2F4D-DD06-ADD8-3A69BFD3D8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2570" y="3306304"/>
            <a:ext cx="304843" cy="190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04206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651BBA-070E-416E-F65C-3B464D3EFB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0D1CA116-589C-842C-EBF2-220DAC91DC10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3BFBBE0A-2137-4CE4-CF28-835654D1375D}"/>
              </a:ext>
            </a:extLst>
          </p:cNvPr>
          <p:cNvSpPr txBox="1"/>
          <p:nvPr/>
        </p:nvSpPr>
        <p:spPr>
          <a:xfrm>
            <a:off x="3791744" y="908720"/>
            <a:ext cx="4541839" cy="33855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1600" b="1" dirty="0"/>
              <a:t>EFFICIENZA ENERGETICA NEI DATA CENTER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3931CC97-9806-4CD6-EBA0-4E165BB22ED1}"/>
              </a:ext>
            </a:extLst>
          </p:cNvPr>
          <p:cNvSpPr txBox="1"/>
          <p:nvPr/>
        </p:nvSpPr>
        <p:spPr>
          <a:xfrm>
            <a:off x="623392" y="1772816"/>
            <a:ext cx="103866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Un Data Center può essere visto come un edificio o un locale tecnologico, destinato ad ospitare un sistema IT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F5966E9A-A364-C1C5-4F58-2873D88CB6F0}"/>
              </a:ext>
            </a:extLst>
          </p:cNvPr>
          <p:cNvSpPr txBox="1"/>
          <p:nvPr/>
        </p:nvSpPr>
        <p:spPr>
          <a:xfrm>
            <a:off x="593672" y="2308872"/>
            <a:ext cx="112976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Da quanto visto, la finalità principale è quella di assicurare che le apparecchiature che compongono il sistema IT</a:t>
            </a:r>
          </a:p>
          <a:p>
            <a:r>
              <a:rPr lang="it-IT" dirty="0"/>
              <a:t>dispongano sempre dell’energia necessaria per funzionare correttamente.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46AE5B93-342C-6F8D-575C-CB03A62311FC}"/>
              </a:ext>
            </a:extLst>
          </p:cNvPr>
          <p:cNvSpPr txBox="1"/>
          <p:nvPr/>
        </p:nvSpPr>
        <p:spPr>
          <a:xfrm>
            <a:off x="635968" y="3138680"/>
            <a:ext cx="1020997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Per fare questo, in fase di progettazione è fondamentale effettuare una corretta ANALISI dei CARICHI, </a:t>
            </a:r>
          </a:p>
          <a:p>
            <a:r>
              <a:rPr lang="it-IT" dirty="0"/>
              <a:t>come peraltro avviene in ogni progetto. </a:t>
            </a:r>
          </a:p>
          <a:p>
            <a:endParaRPr lang="it-IT" dirty="0"/>
          </a:p>
          <a:p>
            <a:r>
              <a:rPr lang="it-IT" dirty="0"/>
              <a:t>Nello specifico, possiamo coerentemente affermare che i carichi in un CED sono essenzialmente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CBA106FC-7F9C-9738-E084-F847C0EDB75E}"/>
              </a:ext>
            </a:extLst>
          </p:cNvPr>
          <p:cNvSpPr txBox="1"/>
          <p:nvPr/>
        </p:nvSpPr>
        <p:spPr>
          <a:xfrm>
            <a:off x="4324376" y="4746872"/>
            <a:ext cx="329923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1 – Il Carico Critico</a:t>
            </a:r>
          </a:p>
          <a:p>
            <a:r>
              <a:rPr lang="it-IT" dirty="0"/>
              <a:t>2 – Gli impianti di climatizzazione</a:t>
            </a:r>
          </a:p>
          <a:p>
            <a:r>
              <a:rPr lang="it-IT" dirty="0"/>
              <a:t>3 – Altri carichi generici</a:t>
            </a:r>
          </a:p>
        </p:txBody>
      </p:sp>
    </p:spTree>
    <p:extLst>
      <p:ext uri="{BB962C8B-B14F-4D97-AF65-F5344CB8AC3E}">
        <p14:creationId xmlns:p14="http://schemas.microsoft.com/office/powerpoint/2010/main" val="137065909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7339FA-84C5-550F-DB6D-EDDC35CDCF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6AB7D561-AC5B-93A5-4B3A-DC54BCD3B1A6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E68A8755-DC3D-BD83-69BD-37CCF1825E00}"/>
              </a:ext>
            </a:extLst>
          </p:cNvPr>
          <p:cNvSpPr txBox="1"/>
          <p:nvPr/>
        </p:nvSpPr>
        <p:spPr>
          <a:xfrm>
            <a:off x="3791744" y="764704"/>
            <a:ext cx="4541839" cy="33855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1600" b="1" dirty="0"/>
              <a:t>EFFICIENZA ENERGETICA NEI DATA CENTER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323ED285-A1BB-C1A3-7C35-EC4BCDBD09C1}"/>
              </a:ext>
            </a:extLst>
          </p:cNvPr>
          <p:cNvSpPr txBox="1"/>
          <p:nvPr/>
        </p:nvSpPr>
        <p:spPr>
          <a:xfrm>
            <a:off x="1559496" y="1340768"/>
            <a:ext cx="9009915" cy="2800767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1600" b="1" dirty="0">
                <a:solidFill>
                  <a:srgbClr val="FF0000"/>
                </a:solidFill>
              </a:rPr>
              <a:t>Carico Critico </a:t>
            </a:r>
            <a:r>
              <a:rPr lang="it-IT" sz="1600" b="1" dirty="0"/>
              <a:t>: </a:t>
            </a:r>
          </a:p>
          <a:p>
            <a:r>
              <a:rPr lang="it-IT" sz="1600" b="1" dirty="0"/>
              <a:t>E’ costituito da tutte le componenti Hardware che costituiscono l’architettura dell’attività:</a:t>
            </a:r>
          </a:p>
          <a:p>
            <a:pPr marL="285750" indent="-285750">
              <a:buFontTx/>
              <a:buChar char="-"/>
            </a:pPr>
            <a:r>
              <a:rPr lang="it-IT" sz="1600" b="1" dirty="0"/>
              <a:t>Server</a:t>
            </a:r>
          </a:p>
          <a:p>
            <a:pPr marL="285750" indent="-285750">
              <a:buFontTx/>
              <a:buChar char="-"/>
            </a:pPr>
            <a:r>
              <a:rPr lang="it-IT" sz="1600" b="1" dirty="0"/>
              <a:t>Router</a:t>
            </a:r>
          </a:p>
          <a:p>
            <a:pPr marL="285750" indent="-285750">
              <a:buFontTx/>
              <a:buChar char="-"/>
            </a:pPr>
            <a:r>
              <a:rPr lang="it-IT" sz="1600" b="1" dirty="0"/>
              <a:t>Computer</a:t>
            </a:r>
          </a:p>
          <a:p>
            <a:pPr marL="285750" indent="-285750">
              <a:buFontTx/>
              <a:buChar char="-"/>
            </a:pPr>
            <a:r>
              <a:rPr lang="it-IT" sz="1600" b="1" dirty="0"/>
              <a:t>Dispositivi di archiviazione</a:t>
            </a:r>
          </a:p>
          <a:p>
            <a:pPr marL="285750" indent="-285750">
              <a:buFontTx/>
              <a:buChar char="-"/>
            </a:pPr>
            <a:r>
              <a:rPr lang="it-IT" sz="1600" b="1" dirty="0"/>
              <a:t>Apparecchiature per le telecomunicazioni</a:t>
            </a:r>
          </a:p>
          <a:p>
            <a:pPr marL="285750" indent="-285750">
              <a:buFontTx/>
              <a:buChar char="-"/>
            </a:pPr>
            <a:r>
              <a:rPr lang="it-IT" sz="1600" b="1" dirty="0"/>
              <a:t>Sistemi di sicurezza e monitoraggio</a:t>
            </a:r>
          </a:p>
          <a:p>
            <a:pPr marL="285750" indent="-285750">
              <a:buFontTx/>
              <a:buChar char="-"/>
            </a:pPr>
            <a:r>
              <a:rPr lang="it-IT" sz="1600" b="1" dirty="0"/>
              <a:t>Sistemi Antincendio</a:t>
            </a:r>
          </a:p>
          <a:p>
            <a:pPr marL="285750" indent="-285750">
              <a:buFontTx/>
              <a:buChar char="-"/>
            </a:pPr>
            <a:r>
              <a:rPr lang="it-IT" sz="1600" b="1" dirty="0"/>
              <a:t>Sistemi di raffreddamento</a:t>
            </a:r>
          </a:p>
          <a:p>
            <a:endParaRPr lang="it-IT" sz="1600" b="1" dirty="0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CB84C80F-C1AD-AAC5-8826-3A80529CBB14}"/>
              </a:ext>
            </a:extLst>
          </p:cNvPr>
          <p:cNvSpPr txBox="1"/>
          <p:nvPr/>
        </p:nvSpPr>
        <p:spPr>
          <a:xfrm>
            <a:off x="1559496" y="4581128"/>
            <a:ext cx="8973034" cy="830997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1600" b="1" dirty="0"/>
              <a:t>L’esatta valutazione del </a:t>
            </a:r>
            <a:r>
              <a:rPr lang="it-IT" sz="1600" b="1" dirty="0">
                <a:solidFill>
                  <a:srgbClr val="FF0000"/>
                </a:solidFill>
              </a:rPr>
              <a:t>CARICO CRITICO </a:t>
            </a:r>
            <a:r>
              <a:rPr lang="it-IT" sz="1600" b="1" dirty="0"/>
              <a:t>è di fondamentale importanza per il dimensionamento di tutte le componenti elettriche e di climatizzazione nonché per una esatta valutazione dell’efficienza energetica del Data Center </a:t>
            </a:r>
          </a:p>
        </p:txBody>
      </p:sp>
    </p:spTree>
    <p:extLst>
      <p:ext uri="{BB962C8B-B14F-4D97-AF65-F5344CB8AC3E}">
        <p14:creationId xmlns:p14="http://schemas.microsoft.com/office/powerpoint/2010/main" val="77496226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202045-F965-D336-3A2E-F972F51779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D5D9C867-A26B-54BC-7029-997EA009D263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25C173AE-D213-0F2C-DDD5-6CF11DA6841E}"/>
              </a:ext>
            </a:extLst>
          </p:cNvPr>
          <p:cNvSpPr txBox="1"/>
          <p:nvPr/>
        </p:nvSpPr>
        <p:spPr>
          <a:xfrm>
            <a:off x="1175464" y="877856"/>
            <a:ext cx="91271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Pertanto tutti questi componenti «informatici» non devono essere valutati solo in relazione </a:t>
            </a:r>
          </a:p>
          <a:p>
            <a:r>
              <a:rPr lang="it-IT" dirty="0"/>
              <a:t>alla velocità di funzionamento elemento fondamentale per la funzionalità elettronica del </a:t>
            </a:r>
          </a:p>
          <a:p>
            <a:r>
              <a:rPr lang="it-IT" dirty="0"/>
              <a:t>data Center, ma anche in termini di assorbimento di energia.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A05AE94E-A52B-FA22-4F0A-39240C59B14B}"/>
              </a:ext>
            </a:extLst>
          </p:cNvPr>
          <p:cNvSpPr txBox="1"/>
          <p:nvPr/>
        </p:nvSpPr>
        <p:spPr>
          <a:xfrm>
            <a:off x="706832" y="2075704"/>
            <a:ext cx="105358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Essi, insieme agli altri apparati presenti nella sala CED, trasformano parte dell’energia assorbita in calore</a:t>
            </a:r>
          </a:p>
          <a:p>
            <a:r>
              <a:rPr lang="it-IT" dirty="0"/>
              <a:t>che va poi opportunamente dissipato facendo entrare in gioco gli impianti di climatizzazione.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C2AF82BD-7208-E76D-6B70-EDBB9E64BDEE}"/>
              </a:ext>
            </a:extLst>
          </p:cNvPr>
          <p:cNvSpPr txBox="1"/>
          <p:nvPr/>
        </p:nvSpPr>
        <p:spPr>
          <a:xfrm>
            <a:off x="4046632" y="3018664"/>
            <a:ext cx="27166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</a:rPr>
              <a:t>Impianti di climatizzazione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518D7BA8-E44D-AE10-30B2-BA2F0A368C36}"/>
              </a:ext>
            </a:extLst>
          </p:cNvPr>
          <p:cNvSpPr txBox="1"/>
          <p:nvPr/>
        </p:nvSpPr>
        <p:spPr>
          <a:xfrm>
            <a:off x="776552" y="3431280"/>
            <a:ext cx="108321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Gli impianti di climatizzazione devono essere dimensionati in relazione al potenziale calore dissipato</a:t>
            </a:r>
          </a:p>
          <a:p>
            <a:r>
              <a:rPr lang="it-IT" dirty="0"/>
              <a:t>dalle macchine e al range di temperatura in cui le stesse devono lavorare indefinitamente e senza problemi. 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78EF2D09-FA05-C309-0D8C-8B51F9110F93}"/>
              </a:ext>
            </a:extLst>
          </p:cNvPr>
          <p:cNvSpPr txBox="1"/>
          <p:nvPr/>
        </p:nvSpPr>
        <p:spPr>
          <a:xfrm>
            <a:off x="4127784" y="4279376"/>
            <a:ext cx="2077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</a:rPr>
              <a:t>Altri carichi generici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675991F8-23AE-91A4-E88E-4B48A2BCE305}"/>
              </a:ext>
            </a:extLst>
          </p:cNvPr>
          <p:cNvSpPr txBox="1"/>
          <p:nvPr/>
        </p:nvSpPr>
        <p:spPr>
          <a:xfrm>
            <a:off x="1086304" y="4824576"/>
            <a:ext cx="84121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Tra questi ricadono gli impianti di illuminazione, di fm normale, di videosorveglianza ecc.</a:t>
            </a:r>
          </a:p>
        </p:txBody>
      </p:sp>
    </p:spTree>
    <p:extLst>
      <p:ext uri="{BB962C8B-B14F-4D97-AF65-F5344CB8AC3E}">
        <p14:creationId xmlns:p14="http://schemas.microsoft.com/office/powerpoint/2010/main" val="108314962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2EE2A4-05C3-2D44-FF54-116C55465E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7436DFF5-B14C-A650-1DE6-C5F3ADACD149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F3E08877-04FB-E795-B3EA-10D3D30C854C}"/>
              </a:ext>
            </a:extLst>
          </p:cNvPr>
          <p:cNvSpPr txBox="1"/>
          <p:nvPr/>
        </p:nvSpPr>
        <p:spPr>
          <a:xfrm>
            <a:off x="2281856" y="1746528"/>
            <a:ext cx="79411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1 – Il Carico Critico 		50% della potenza totale	</a:t>
            </a:r>
          </a:p>
          <a:p>
            <a:r>
              <a:rPr lang="it-IT" dirty="0"/>
              <a:t>2 – Gli impianti di climatizzazione	30% della potenza totale</a:t>
            </a:r>
          </a:p>
          <a:p>
            <a:r>
              <a:rPr lang="it-IT" dirty="0"/>
              <a:t>3 – Altri carichi generici		20% della potenza totale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A9B8B6AA-BB92-DBF7-AF4E-3EE7F41ABFC0}"/>
              </a:ext>
            </a:extLst>
          </p:cNvPr>
          <p:cNvSpPr txBox="1"/>
          <p:nvPr/>
        </p:nvSpPr>
        <p:spPr>
          <a:xfrm>
            <a:off x="983432" y="1124744"/>
            <a:ext cx="99353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Sulla scorta di esperienze fino ad oggi maturate, si può individuare la suddivisione percentuale seguente: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3381C28D-27BB-D508-E33D-E12B02BA6F6C}"/>
              </a:ext>
            </a:extLst>
          </p:cNvPr>
          <p:cNvSpPr txBox="1"/>
          <p:nvPr/>
        </p:nvSpPr>
        <p:spPr>
          <a:xfrm>
            <a:off x="1538928" y="3105536"/>
            <a:ext cx="816345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dirty="0"/>
              <a:t>L’obiettivo fondamentale per ottimizzare i consumi energetici di una Data Center </a:t>
            </a:r>
          </a:p>
          <a:p>
            <a:pPr algn="ctr"/>
            <a:r>
              <a:rPr lang="it-IT" dirty="0"/>
              <a:t>è quello di ridurre al minimo la differenza tra l’energia impiegata dal sistema IT </a:t>
            </a:r>
          </a:p>
          <a:p>
            <a:pPr algn="ctr"/>
            <a:r>
              <a:rPr lang="it-IT" dirty="0"/>
              <a:t>e quella totale impiegata nel data center</a:t>
            </a:r>
          </a:p>
        </p:txBody>
      </p:sp>
    </p:spTree>
    <p:extLst>
      <p:ext uri="{BB962C8B-B14F-4D97-AF65-F5344CB8AC3E}">
        <p14:creationId xmlns:p14="http://schemas.microsoft.com/office/powerpoint/2010/main" val="390445847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364ED4-D4E9-4620-5471-C336632E84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CBCF860C-27B8-7025-D5CC-49EC7584F8C5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3953FD80-9A40-1B5C-E666-F9E76F581C2F}"/>
              </a:ext>
            </a:extLst>
          </p:cNvPr>
          <p:cNvSpPr txBox="1"/>
          <p:nvPr/>
        </p:nvSpPr>
        <p:spPr>
          <a:xfrm>
            <a:off x="1055440" y="1124744"/>
            <a:ext cx="100811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dirty="0"/>
              <a:t>Per misurare questa differenza e «qualificare» quindi il Data Center sotto questo profilo energetico</a:t>
            </a:r>
          </a:p>
          <a:p>
            <a:r>
              <a:rPr lang="it-IT" dirty="0"/>
              <a:t>Sono stati definiti due indicatori di efficienza: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E7FB9790-4006-C140-7361-F3B20896D704}"/>
              </a:ext>
            </a:extLst>
          </p:cNvPr>
          <p:cNvSpPr txBox="1"/>
          <p:nvPr/>
        </p:nvSpPr>
        <p:spPr>
          <a:xfrm>
            <a:off x="3431704" y="1916832"/>
            <a:ext cx="47150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u="sng" dirty="0">
                <a:solidFill>
                  <a:srgbClr val="FF0000"/>
                </a:solidFill>
              </a:rPr>
              <a:t>Il PUE	(Power </a:t>
            </a:r>
            <a:r>
              <a:rPr lang="it-IT" b="1" u="sng" dirty="0" err="1">
                <a:solidFill>
                  <a:srgbClr val="FF0000"/>
                </a:solidFill>
              </a:rPr>
              <a:t>Usage</a:t>
            </a:r>
            <a:r>
              <a:rPr lang="it-IT" b="1" u="sng" dirty="0">
                <a:solidFill>
                  <a:srgbClr val="FF0000"/>
                </a:solidFill>
              </a:rPr>
              <a:t> </a:t>
            </a:r>
            <a:r>
              <a:rPr lang="it-IT" b="1" u="sng" dirty="0" err="1">
                <a:solidFill>
                  <a:srgbClr val="FF0000"/>
                </a:solidFill>
              </a:rPr>
              <a:t>Effectiveness</a:t>
            </a:r>
            <a:r>
              <a:rPr lang="it-IT" b="1" u="sng" dirty="0">
                <a:solidFill>
                  <a:srgbClr val="FF0000"/>
                </a:solidFill>
              </a:rPr>
              <a:t>)</a:t>
            </a:r>
          </a:p>
          <a:p>
            <a:r>
              <a:rPr lang="it-IT" b="1" u="sng" dirty="0">
                <a:solidFill>
                  <a:srgbClr val="FF0000"/>
                </a:solidFill>
              </a:rPr>
              <a:t>Il DCIE 	(Data Center </a:t>
            </a:r>
            <a:r>
              <a:rPr lang="it-IT" b="1" u="sng" dirty="0" err="1">
                <a:solidFill>
                  <a:srgbClr val="FF0000"/>
                </a:solidFill>
              </a:rPr>
              <a:t>Infrastructure</a:t>
            </a:r>
            <a:r>
              <a:rPr lang="it-IT" b="1" u="sng" dirty="0">
                <a:solidFill>
                  <a:srgbClr val="FF0000"/>
                </a:solidFill>
              </a:rPr>
              <a:t> </a:t>
            </a:r>
            <a:r>
              <a:rPr lang="it-IT" b="1" u="sng" dirty="0" err="1">
                <a:solidFill>
                  <a:srgbClr val="FF0000"/>
                </a:solidFill>
              </a:rPr>
              <a:t>Efficiency</a:t>
            </a:r>
            <a:r>
              <a:rPr lang="it-IT" b="1" u="sng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23AE9E73-2225-AC90-0741-783BEAE625F4}"/>
              </a:ext>
            </a:extLst>
          </p:cNvPr>
          <p:cNvSpPr txBox="1"/>
          <p:nvPr/>
        </p:nvSpPr>
        <p:spPr>
          <a:xfrm>
            <a:off x="1127448" y="3140968"/>
            <a:ext cx="9009915" cy="584775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1600" b="1" dirty="0" err="1">
                <a:solidFill>
                  <a:srgbClr val="FF0000"/>
                </a:solidFill>
              </a:rPr>
              <a:t>Power</a:t>
            </a:r>
            <a:r>
              <a:rPr lang="it-IT" sz="1600" b="1" dirty="0">
                <a:solidFill>
                  <a:srgbClr val="FF0000"/>
                </a:solidFill>
              </a:rPr>
              <a:t> </a:t>
            </a:r>
            <a:r>
              <a:rPr lang="it-IT" sz="1600" b="1" dirty="0" err="1">
                <a:solidFill>
                  <a:srgbClr val="FF0000"/>
                </a:solidFill>
              </a:rPr>
              <a:t>Usage</a:t>
            </a:r>
            <a:r>
              <a:rPr lang="it-IT" sz="1600" b="1" dirty="0">
                <a:solidFill>
                  <a:srgbClr val="FF0000"/>
                </a:solidFill>
              </a:rPr>
              <a:t> </a:t>
            </a:r>
            <a:r>
              <a:rPr lang="it-IT" sz="1600" b="1" dirty="0" err="1">
                <a:solidFill>
                  <a:srgbClr val="FF0000"/>
                </a:solidFill>
              </a:rPr>
              <a:t>Effectiveness</a:t>
            </a:r>
            <a:r>
              <a:rPr lang="it-IT" sz="1600" b="1" dirty="0">
                <a:solidFill>
                  <a:srgbClr val="FF0000"/>
                </a:solidFill>
              </a:rPr>
              <a:t> (PUE) :</a:t>
            </a:r>
            <a:r>
              <a:rPr lang="it-IT" sz="1600" b="1" dirty="0"/>
              <a:t> </a:t>
            </a:r>
          </a:p>
          <a:p>
            <a:r>
              <a:rPr lang="it-IT" sz="1600" b="1" dirty="0"/>
              <a:t>Misura quanto sia efficiente un data center nell’usare l’energia elettrica che lo alimenta.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1B9C1A13-72A8-FAA2-99EB-A80E3EAC4962}"/>
              </a:ext>
            </a:extLst>
          </p:cNvPr>
          <p:cNvSpPr txBox="1"/>
          <p:nvPr/>
        </p:nvSpPr>
        <p:spPr>
          <a:xfrm>
            <a:off x="1127448" y="3861048"/>
            <a:ext cx="9009916" cy="830997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1600" b="1" dirty="0"/>
              <a:t>E’ un parametro che indica quanta potenza elettrica sia dedicata all’alimentazione degli apparati IT (Information Technology) rispetto ad altri servizi, quali il condizionamento, gli UPS ecc.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2CCE2817-091E-A7B6-00EB-D9FE11CC4817}"/>
              </a:ext>
            </a:extLst>
          </p:cNvPr>
          <p:cNvSpPr txBox="1"/>
          <p:nvPr/>
        </p:nvSpPr>
        <p:spPr>
          <a:xfrm>
            <a:off x="1127448" y="4869160"/>
            <a:ext cx="9009915" cy="584775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1600" b="1" dirty="0">
                <a:solidFill>
                  <a:srgbClr val="FF0000"/>
                </a:solidFill>
              </a:rPr>
              <a:t>IL DCIE:</a:t>
            </a:r>
            <a:r>
              <a:rPr lang="it-IT" sz="1600" b="1" dirty="0"/>
              <a:t> </a:t>
            </a:r>
            <a:r>
              <a:rPr lang="it-IT" sz="1600" b="1" u="sng" dirty="0">
                <a:solidFill>
                  <a:srgbClr val="FF0000"/>
                </a:solidFill>
              </a:rPr>
              <a:t>(Data Center </a:t>
            </a:r>
            <a:r>
              <a:rPr lang="it-IT" sz="1600" b="1" u="sng" dirty="0" err="1">
                <a:solidFill>
                  <a:srgbClr val="FF0000"/>
                </a:solidFill>
              </a:rPr>
              <a:t>Infrastructure</a:t>
            </a:r>
            <a:r>
              <a:rPr lang="it-IT" sz="1600" b="1" u="sng" dirty="0">
                <a:solidFill>
                  <a:srgbClr val="FF0000"/>
                </a:solidFill>
              </a:rPr>
              <a:t> </a:t>
            </a:r>
            <a:r>
              <a:rPr lang="it-IT" sz="1600" b="1" u="sng" dirty="0" err="1">
                <a:solidFill>
                  <a:srgbClr val="FF0000"/>
                </a:solidFill>
              </a:rPr>
              <a:t>Efficiency</a:t>
            </a:r>
            <a:r>
              <a:rPr lang="it-IT" sz="1600" b="1" u="sng" dirty="0">
                <a:solidFill>
                  <a:srgbClr val="FF0000"/>
                </a:solidFill>
              </a:rPr>
              <a:t>)</a:t>
            </a:r>
            <a:endParaRPr lang="it-IT" sz="1600" b="1" dirty="0"/>
          </a:p>
          <a:p>
            <a:r>
              <a:rPr lang="it-IT" sz="1600" b="1" dirty="0"/>
              <a:t>Efficienza delle infrastrutture espresso in percentuale</a:t>
            </a:r>
          </a:p>
        </p:txBody>
      </p:sp>
    </p:spTree>
    <p:extLst>
      <p:ext uri="{BB962C8B-B14F-4D97-AF65-F5344CB8AC3E}">
        <p14:creationId xmlns:p14="http://schemas.microsoft.com/office/powerpoint/2010/main" val="316689720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384957-7220-A617-325D-23463EA7F3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BFCC13DD-8E78-7A60-3D85-69864D52081F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14156BC3-189E-DAD9-80DE-A19A733DE993}"/>
              </a:ext>
            </a:extLst>
          </p:cNvPr>
          <p:cNvSpPr txBox="1"/>
          <p:nvPr/>
        </p:nvSpPr>
        <p:spPr>
          <a:xfrm>
            <a:off x="695400" y="1556792"/>
            <a:ext cx="8973034" cy="33855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1600" b="1" dirty="0"/>
              <a:t>Questi due indici sono calcolati come segue:</a:t>
            </a: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FE175D2A-2617-6DFA-0B31-F6F957750839}"/>
              </a:ext>
            </a:extLst>
          </p:cNvPr>
          <p:cNvSpPr txBox="1"/>
          <p:nvPr/>
        </p:nvSpPr>
        <p:spPr>
          <a:xfrm>
            <a:off x="767408" y="2204864"/>
            <a:ext cx="7621125" cy="646331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none" rtlCol="0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</a:rPr>
              <a:t>PUE</a:t>
            </a:r>
            <a:r>
              <a:rPr lang="it-IT" dirty="0"/>
              <a:t>	=       </a:t>
            </a:r>
            <a:r>
              <a:rPr lang="it-IT" u="sng" dirty="0"/>
              <a:t>Potenza totale assorbita dal Data Center nel suo complesso </a:t>
            </a:r>
          </a:p>
          <a:p>
            <a:r>
              <a:rPr lang="it-IT" dirty="0"/>
              <a:t>              		                  Potenza assorbita dal solo sistema IT                 </a:t>
            </a: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47A990AF-B631-1574-30E4-E30AB4887FA1}"/>
              </a:ext>
            </a:extLst>
          </p:cNvPr>
          <p:cNvSpPr txBox="1"/>
          <p:nvPr/>
        </p:nvSpPr>
        <p:spPr>
          <a:xfrm>
            <a:off x="3215680" y="836712"/>
            <a:ext cx="4541839" cy="33855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1600" b="1" dirty="0"/>
              <a:t>EFFICIENZA ENERGETICA NEI DATA CENTER</a:t>
            </a: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15585B49-4C74-7526-C835-A879DC8024CD}"/>
              </a:ext>
            </a:extLst>
          </p:cNvPr>
          <p:cNvSpPr txBox="1"/>
          <p:nvPr/>
        </p:nvSpPr>
        <p:spPr>
          <a:xfrm>
            <a:off x="767408" y="3140968"/>
            <a:ext cx="6624736" cy="92333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</a:rPr>
              <a:t>DCIE</a:t>
            </a:r>
            <a:r>
              <a:rPr lang="it-IT" dirty="0"/>
              <a:t>	=                                  1  </a:t>
            </a:r>
          </a:p>
          <a:p>
            <a:r>
              <a:rPr lang="it-IT" dirty="0"/>
              <a:t>          </a:t>
            </a:r>
          </a:p>
          <a:p>
            <a:r>
              <a:rPr lang="it-IT" dirty="0"/>
              <a:t>   </a:t>
            </a:r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BA118CD5-4308-8D48-31D6-04A8C464E8AF}"/>
              </a:ext>
            </a:extLst>
          </p:cNvPr>
          <p:cNvSpPr/>
          <p:nvPr/>
        </p:nvSpPr>
        <p:spPr>
          <a:xfrm>
            <a:off x="2329864" y="3473576"/>
            <a:ext cx="2808312" cy="4571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FA86F05B-29B0-CAA4-8714-ED90960FFCC6}"/>
              </a:ext>
            </a:extLst>
          </p:cNvPr>
          <p:cNvSpPr txBox="1"/>
          <p:nvPr/>
        </p:nvSpPr>
        <p:spPr>
          <a:xfrm>
            <a:off x="2049832" y="3563872"/>
            <a:ext cx="35005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dirty="0"/>
              <a:t>    PUE espresso in percentuale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1FCE8126-2102-8DA3-E376-50DFBBCD29B6}"/>
              </a:ext>
            </a:extLst>
          </p:cNvPr>
          <p:cNvSpPr txBox="1"/>
          <p:nvPr/>
        </p:nvSpPr>
        <p:spPr>
          <a:xfrm>
            <a:off x="3431704" y="5157192"/>
            <a:ext cx="10070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</a:rPr>
              <a:t>PUE</a:t>
            </a:r>
            <a:r>
              <a:rPr lang="it-IT" dirty="0"/>
              <a:t>  =  </a:t>
            </a:r>
            <a:r>
              <a:rPr lang="it-IT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50D1B527-0B90-F6F0-2B20-A10D2022A22B}"/>
              </a:ext>
            </a:extLst>
          </p:cNvPr>
          <p:cNvSpPr txBox="1"/>
          <p:nvPr/>
        </p:nvSpPr>
        <p:spPr>
          <a:xfrm>
            <a:off x="5159896" y="5157192"/>
            <a:ext cx="15776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</a:rPr>
              <a:t>DCIE</a:t>
            </a:r>
            <a:r>
              <a:rPr lang="it-IT" dirty="0"/>
              <a:t> =    </a:t>
            </a:r>
            <a:r>
              <a:rPr lang="it-IT" b="1" dirty="0">
                <a:solidFill>
                  <a:srgbClr val="FF0000"/>
                </a:solidFill>
              </a:rPr>
              <a:t>100 %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34EEC3D9-AF9D-6878-4224-680E24222619}"/>
              </a:ext>
            </a:extLst>
          </p:cNvPr>
          <p:cNvSpPr txBox="1"/>
          <p:nvPr/>
        </p:nvSpPr>
        <p:spPr>
          <a:xfrm>
            <a:off x="1724080" y="4319384"/>
            <a:ext cx="6971864" cy="584775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1600" b="1" dirty="0"/>
              <a:t>Il valore massimo (ideale) di ciascuno dei due indici si raggiunge quando </a:t>
            </a:r>
          </a:p>
          <a:p>
            <a:r>
              <a:rPr lang="it-IT" sz="1600" b="1" dirty="0"/>
              <a:t>tutta l’energia assorbita dal Data Center è utilizzata per il Carico Critico</a:t>
            </a:r>
          </a:p>
        </p:txBody>
      </p:sp>
    </p:spTree>
    <p:extLst>
      <p:ext uri="{BB962C8B-B14F-4D97-AF65-F5344CB8AC3E}">
        <p14:creationId xmlns:p14="http://schemas.microsoft.com/office/powerpoint/2010/main" val="21232449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2C20E2-F169-AA79-378F-EF7CEA0053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87C19D13-E0B0-A17E-6D49-7A65B3B0A262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2940976B-FEBA-37CE-4FD2-99C230CA9809}"/>
              </a:ext>
            </a:extLst>
          </p:cNvPr>
          <p:cNvSpPr txBox="1"/>
          <p:nvPr/>
        </p:nvSpPr>
        <p:spPr>
          <a:xfrm>
            <a:off x="767408" y="1124744"/>
            <a:ext cx="99455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I valori massimi non possono naturalmente ottenersi ma, agendo sui parametri di cui abbiamo discusso, </a:t>
            </a:r>
          </a:p>
          <a:p>
            <a:r>
              <a:rPr lang="it-IT" dirty="0"/>
              <a:t>ci si può avvicinare sensibilmente alla soluzione ideale, come riportato nella seguente tabella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D496A411-C987-D276-C643-2F161E89E9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988840"/>
            <a:ext cx="8779732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03649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FC9CB7-626F-746A-7F6F-B7B64877D7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86D63101-04C5-22A6-C793-3C4E27ADFC81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404063C0-A7FF-6692-58E9-D0650EE1B319}"/>
              </a:ext>
            </a:extLst>
          </p:cNvPr>
          <p:cNvSpPr txBox="1"/>
          <p:nvPr/>
        </p:nvSpPr>
        <p:spPr>
          <a:xfrm>
            <a:off x="1703512" y="1340768"/>
            <a:ext cx="8973034" cy="584775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1600" b="1" dirty="0"/>
              <a:t>Secondo l’UPTIME INSTITUTE, ad oggi il tipico DATA CENTER ha un valore di </a:t>
            </a:r>
            <a:r>
              <a:rPr lang="it-IT" sz="1600" b="1" dirty="0">
                <a:solidFill>
                  <a:srgbClr val="FF0000"/>
                </a:solidFill>
              </a:rPr>
              <a:t>PUE = 2,5</a:t>
            </a:r>
          </a:p>
          <a:p>
            <a:r>
              <a:rPr lang="it-IT" sz="1600" b="1" dirty="0"/>
              <a:t>Ciò significa che per ogni 2,5 W in ingresso, solo 1 watt viene erogato al carico IT.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77C5EF09-FE1E-E61E-166A-8E01902FCCA3}"/>
              </a:ext>
            </a:extLst>
          </p:cNvPr>
          <p:cNvSpPr txBox="1"/>
          <p:nvPr/>
        </p:nvSpPr>
        <p:spPr>
          <a:xfrm>
            <a:off x="1116016" y="2367168"/>
            <a:ext cx="9637328" cy="830997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1600" b="1" dirty="0"/>
              <a:t>UPTIME INSTITUTE stima inoltre che la maggior parte delle strutture potrebbe raggiungere un valore di </a:t>
            </a:r>
            <a:r>
              <a:rPr lang="it-IT" sz="1600" b="1" dirty="0">
                <a:solidFill>
                  <a:srgbClr val="FF0000"/>
                </a:solidFill>
              </a:rPr>
              <a:t>PUE = 1,6</a:t>
            </a:r>
            <a:r>
              <a:rPr lang="it-IT" sz="1600" b="1" dirty="0"/>
              <a:t>, in qualche caso anche </a:t>
            </a:r>
            <a:r>
              <a:rPr lang="it-IT" sz="1600" b="1" dirty="0">
                <a:solidFill>
                  <a:srgbClr val="FF0000"/>
                </a:solidFill>
              </a:rPr>
              <a:t>PUE = 1,2</a:t>
            </a:r>
            <a:r>
              <a:rPr lang="it-IT" sz="1600" b="1" dirty="0"/>
              <a:t>, attraverso una migliore progettazione e l’utilizzo di attrezzature e tecnologie più efficienti.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C4EEB8B8-9FFD-2EC0-A215-62E853480E38}"/>
              </a:ext>
            </a:extLst>
          </p:cNvPr>
          <p:cNvSpPr txBox="1"/>
          <p:nvPr/>
        </p:nvSpPr>
        <p:spPr>
          <a:xfrm>
            <a:off x="407368" y="3501008"/>
            <a:ext cx="1058770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Il PUE e il DCIE hanno ricevuto un’ottima accettazione dall’industria IT </a:t>
            </a:r>
            <a:r>
              <a:rPr lang="it-IT" dirty="0" err="1"/>
              <a:t>perchè</a:t>
            </a:r>
            <a:r>
              <a:rPr lang="it-IT" dirty="0"/>
              <a:t> hanno le seguenti caratteristiche:</a:t>
            </a:r>
          </a:p>
          <a:p>
            <a:endParaRPr lang="it-IT" dirty="0"/>
          </a:p>
          <a:p>
            <a:r>
              <a:rPr lang="it-IT" dirty="0"/>
              <a:t>	1 – semplici da misurare</a:t>
            </a:r>
          </a:p>
          <a:p>
            <a:r>
              <a:rPr lang="it-IT" dirty="0"/>
              <a:t>	2 – permettono di valutare in modo immediato l’efficienza energetica di un CED</a:t>
            </a:r>
          </a:p>
          <a:p>
            <a:r>
              <a:rPr lang="it-IT" dirty="0"/>
              <a:t>	3 – permettono di confrontare la prestazione di infrastrutture di Data Center diversi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269888C7-0900-0220-6C38-61DEA713B371}"/>
              </a:ext>
            </a:extLst>
          </p:cNvPr>
          <p:cNvSpPr txBox="1"/>
          <p:nvPr/>
        </p:nvSpPr>
        <p:spPr>
          <a:xfrm>
            <a:off x="3359696" y="5157192"/>
            <a:ext cx="30498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Abbiamo dunque detto tutto? 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972906CC-6D5C-EFA6-3A9B-10B8944EB268}"/>
              </a:ext>
            </a:extLst>
          </p:cNvPr>
          <p:cNvSpPr txBox="1"/>
          <p:nvPr/>
        </p:nvSpPr>
        <p:spPr>
          <a:xfrm>
            <a:off x="3719736" y="5661248"/>
            <a:ext cx="25830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</a:rPr>
              <a:t>ASSOLUTAMENTE NO !!!!</a:t>
            </a:r>
          </a:p>
        </p:txBody>
      </p:sp>
    </p:spTree>
    <p:extLst>
      <p:ext uri="{BB962C8B-B14F-4D97-AF65-F5344CB8AC3E}">
        <p14:creationId xmlns:p14="http://schemas.microsoft.com/office/powerpoint/2010/main" val="27459168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6D6585-85D5-D175-62F4-DDD53D8824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490810EB-6CDB-5107-00C9-2BB7D096936B}"/>
              </a:ext>
            </a:extLst>
          </p:cNvPr>
          <p:cNvSpPr/>
          <p:nvPr/>
        </p:nvSpPr>
        <p:spPr>
          <a:xfrm>
            <a:off x="719124" y="925856"/>
            <a:ext cx="687374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2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La Germania aveva ormai da un po’ di tempo perso</a:t>
            </a:r>
          </a:p>
          <a:p>
            <a:pPr algn="ctr"/>
            <a:r>
              <a:rPr lang="it-IT" sz="2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la leadership </a:t>
            </a:r>
          </a:p>
          <a:p>
            <a:pPr algn="ctr"/>
            <a:r>
              <a:rPr lang="it-IT" sz="2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industriale in Europa ed aspirava a </a:t>
            </a:r>
          </a:p>
          <a:p>
            <a:pPr algn="ctr"/>
            <a:r>
              <a:rPr lang="it-IT" sz="2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riconquistarla rapidamente</a:t>
            </a: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2E631F68-5E13-E1C5-8D5E-945FB40BD797}"/>
              </a:ext>
            </a:extLst>
          </p:cNvPr>
          <p:cNvSpPr/>
          <p:nvPr/>
        </p:nvSpPr>
        <p:spPr>
          <a:xfrm>
            <a:off x="282406" y="2892944"/>
            <a:ext cx="7699672" cy="3139321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r>
              <a:rPr lang="it-IT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 Black" panose="020B0A04020102020204" pitchFamily="34" charset="0"/>
              </a:rPr>
              <a:t>Il progetto presentato nel 2011 per l’industria del futuro</a:t>
            </a:r>
          </a:p>
          <a:p>
            <a:r>
              <a:rPr lang="it-IT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 Black" panose="020B0A04020102020204" pitchFamily="34" charset="0"/>
              </a:rPr>
              <a:t> prevedeva investimenti in 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 Black" panose="020B0A04020102020204" pitchFamily="34" charset="0"/>
              </a:rPr>
              <a:t>Infrastrutture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 Black" panose="020B0A04020102020204" pitchFamily="34" charset="0"/>
              </a:rPr>
              <a:t>Scuole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 Black" panose="020B0A04020102020204" pitchFamily="34" charset="0"/>
              </a:rPr>
              <a:t>Sistemi energetici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 Black" panose="020B0A04020102020204" pitchFamily="34" charset="0"/>
              </a:rPr>
              <a:t>Enti di ricerca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 Black" panose="020B0A04020102020204" pitchFamily="34" charset="0"/>
              </a:rPr>
              <a:t>Aziende</a:t>
            </a:r>
          </a:p>
          <a:p>
            <a:endParaRPr lang="it-IT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ial Black" panose="020B0A04020102020204" pitchFamily="34" charset="0"/>
            </a:endParaRPr>
          </a:p>
          <a:p>
            <a:r>
              <a:rPr lang="it-IT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 Black" panose="020B0A04020102020204" pitchFamily="34" charset="0"/>
              </a:rPr>
              <a:t>allo scopo di ammodernare il sistema produttivo tedesco e </a:t>
            </a:r>
          </a:p>
          <a:p>
            <a:r>
              <a:rPr lang="it-IT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 Black" panose="020B0A04020102020204" pitchFamily="34" charset="0"/>
              </a:rPr>
              <a:t>riportare l’industria tedesca ai vertici mondiali.</a:t>
            </a:r>
          </a:p>
          <a:p>
            <a:endParaRPr lang="it-IT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BD73B3DF-97C8-0FD7-3243-8F9D1048AF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6287" y="1034275"/>
            <a:ext cx="3686689" cy="4734586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E3C2B946-C3BB-C08B-9C93-11706D5F74F7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</p:spTree>
    <p:extLst>
      <p:ext uri="{BB962C8B-B14F-4D97-AF65-F5344CB8AC3E}">
        <p14:creationId xmlns:p14="http://schemas.microsoft.com/office/powerpoint/2010/main" val="2023322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F5A4A2-60CA-6FE1-6338-3C3780E760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9D251780-D65D-7C61-98F2-06EA24F901FE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A5224B6F-A027-4814-3452-58EE9F28FE1C}"/>
              </a:ext>
            </a:extLst>
          </p:cNvPr>
          <p:cNvSpPr txBox="1"/>
          <p:nvPr/>
        </p:nvSpPr>
        <p:spPr>
          <a:xfrm>
            <a:off x="551384" y="908720"/>
            <a:ext cx="10668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I due indicatori, fin qui codificati, hanno l’inconveniente di valutare solo gli aspetti infrastrutturali dei data Center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34B5EBC0-A567-C9C1-F9DA-2C33150CE85D}"/>
              </a:ext>
            </a:extLst>
          </p:cNvPr>
          <p:cNvSpPr txBox="1"/>
          <p:nvPr/>
        </p:nvSpPr>
        <p:spPr>
          <a:xfrm>
            <a:off x="2495600" y="1412776"/>
            <a:ext cx="71086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dirty="0"/>
              <a:t>Ignorano del tutto lo scopo per cui il Data Center esiste, cioè </a:t>
            </a:r>
          </a:p>
          <a:p>
            <a:pPr algn="ctr"/>
            <a:endParaRPr lang="it-IT" dirty="0"/>
          </a:p>
          <a:p>
            <a:pPr algn="ctr"/>
            <a:r>
              <a:rPr lang="it-IT" b="1" dirty="0">
                <a:solidFill>
                  <a:srgbClr val="FF0000"/>
                </a:solidFill>
                <a:highlight>
                  <a:srgbClr val="FFFF00"/>
                </a:highlight>
              </a:rPr>
              <a:t>OSPITARE TECNOLOGIE IT CON LO SCOPO DI ELABORARE INFORMAZIONI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4428AA6F-31CC-10F7-3562-8C76487B51D2}"/>
              </a:ext>
            </a:extLst>
          </p:cNvPr>
          <p:cNvSpPr txBox="1"/>
          <p:nvPr/>
        </p:nvSpPr>
        <p:spPr>
          <a:xfrm>
            <a:off x="983432" y="2492896"/>
            <a:ext cx="105538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Per questo motivo, l’attenzione si sta spostando su una classe di indicatori più evoluti che tengano conto </a:t>
            </a:r>
          </a:p>
          <a:p>
            <a:r>
              <a:rPr lang="it-IT" dirty="0"/>
              <a:t>non solo dell’energia in ingresso ma anche della </a:t>
            </a:r>
            <a:r>
              <a:rPr lang="it-IT" b="1" dirty="0"/>
              <a:t>PRODUTTIVITA’ DEL DATA CENTER </a:t>
            </a:r>
            <a:r>
              <a:rPr lang="it-IT" dirty="0"/>
              <a:t>in quanto 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EA17DEED-B212-E0B5-2894-F17142E0F3B7}"/>
              </a:ext>
            </a:extLst>
          </p:cNvPr>
          <p:cNvSpPr txBox="1"/>
          <p:nvPr/>
        </p:nvSpPr>
        <p:spPr>
          <a:xfrm>
            <a:off x="3719736" y="3284984"/>
            <a:ext cx="45100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</a:rPr>
              <a:t>MACCHINA PER INFORMATION TECHNOLOGY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CFA81C2A-0325-041B-E84A-D6D3518A7745}"/>
              </a:ext>
            </a:extLst>
          </p:cNvPr>
          <p:cNvSpPr txBox="1"/>
          <p:nvPr/>
        </p:nvSpPr>
        <p:spPr>
          <a:xfrm>
            <a:off x="567384" y="3707888"/>
            <a:ext cx="10826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Questi indicatori, basati sulla produttività, vanno sotto il nome di : </a:t>
            </a:r>
            <a:r>
              <a:rPr lang="it-IT" b="1" dirty="0">
                <a:solidFill>
                  <a:srgbClr val="FF0000"/>
                </a:solidFill>
              </a:rPr>
              <a:t>DCEP : Data Center Energy Productivity </a:t>
            </a:r>
          </a:p>
          <a:p>
            <a:r>
              <a:rPr lang="it-IT" dirty="0"/>
              <a:t>ed il loro obiettivo è quello di misurare quanta energia viene utilizzata per «unità di prodotto» del Data Center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34053369-0BBB-A464-C11B-55764321DE04}"/>
              </a:ext>
            </a:extLst>
          </p:cNvPr>
          <p:cNvSpPr txBox="1"/>
          <p:nvPr/>
        </p:nvSpPr>
        <p:spPr>
          <a:xfrm>
            <a:off x="2567608" y="4581128"/>
            <a:ext cx="6624736" cy="92333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</a:rPr>
              <a:t>DCIE</a:t>
            </a:r>
            <a:r>
              <a:rPr lang="it-IT" dirty="0"/>
              <a:t>	=            Lavoro utile prodotto dal Data Center  </a:t>
            </a:r>
          </a:p>
          <a:p>
            <a:r>
              <a:rPr lang="it-IT" dirty="0"/>
              <a:t>                                      </a:t>
            </a:r>
          </a:p>
          <a:p>
            <a:r>
              <a:rPr lang="it-IT" dirty="0"/>
              <a:t>                                      Energia consumata per produrlo</a:t>
            </a:r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483EE2D2-779F-0833-4731-8BC5C5E467AC}"/>
              </a:ext>
            </a:extLst>
          </p:cNvPr>
          <p:cNvSpPr/>
          <p:nvPr/>
        </p:nvSpPr>
        <p:spPr>
          <a:xfrm>
            <a:off x="4223792" y="4941168"/>
            <a:ext cx="3888432" cy="7200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546ED6B6-E678-A464-C647-20E2336CF002}"/>
              </a:ext>
            </a:extLst>
          </p:cNvPr>
          <p:cNvSpPr txBox="1"/>
          <p:nvPr/>
        </p:nvSpPr>
        <p:spPr>
          <a:xfrm>
            <a:off x="2783632" y="5733256"/>
            <a:ext cx="5883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Non è semplice definire l’Unità di Prodotto di un Data Center</a:t>
            </a:r>
          </a:p>
        </p:txBody>
      </p:sp>
    </p:spTree>
    <p:extLst>
      <p:ext uri="{BB962C8B-B14F-4D97-AF65-F5344CB8AC3E}">
        <p14:creationId xmlns:p14="http://schemas.microsoft.com/office/powerpoint/2010/main" val="419046603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00FED6-0862-D887-9D7D-4FC3890C13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E2036C50-FB53-DFFC-9B90-24CAAFA9061C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6C89EAC8-37DE-D041-9B5A-5EE0A35753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718" y="1120984"/>
            <a:ext cx="7421011" cy="4286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58102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D0DA4F-A235-9C4F-07C6-E8ABC4A463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2B5D7A9E-33D8-B8C9-F601-F5CCD6BA784E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9984B5E2-6583-0449-43FC-185C4EC66D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09" y="919793"/>
            <a:ext cx="5363210" cy="4411160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A6B76D55-2372-0098-7A86-89B6814BAE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4797" y="1362456"/>
            <a:ext cx="6245210" cy="2875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26101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75D792-A6ED-637C-8793-D73E257442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BA79D6D4-91A2-B173-D631-9A6453383828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AA54EFA1-43DF-5BF0-70E9-962AA400777A}"/>
              </a:ext>
            </a:extLst>
          </p:cNvPr>
          <p:cNvSpPr txBox="1"/>
          <p:nvPr/>
        </p:nvSpPr>
        <p:spPr>
          <a:xfrm>
            <a:off x="3938215" y="1108655"/>
            <a:ext cx="3852474" cy="4001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it-IT" sz="2000" b="1" dirty="0"/>
              <a:t>ESEMPI DI SCHEMI CIRCUITALI</a:t>
            </a:r>
          </a:p>
        </p:txBody>
      </p:sp>
    </p:spTree>
    <p:extLst>
      <p:ext uri="{BB962C8B-B14F-4D97-AF65-F5344CB8AC3E}">
        <p14:creationId xmlns:p14="http://schemas.microsoft.com/office/powerpoint/2010/main" val="404835880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F9BBEA-DAB4-D632-3D4F-78E4204B88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0CA042DC-6306-EE07-735C-3DAD933924CA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7DFD395F-D0C8-B1D4-7345-0C2E27BFE69A}"/>
              </a:ext>
            </a:extLst>
          </p:cNvPr>
          <p:cNvSpPr txBox="1"/>
          <p:nvPr/>
        </p:nvSpPr>
        <p:spPr>
          <a:xfrm>
            <a:off x="924602" y="3251815"/>
            <a:ext cx="2321518" cy="33855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1600" b="1" dirty="0"/>
              <a:t>GRUPPI ELETTROGENI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122C2474-D824-CD3C-2AF7-3C40B24800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1484784"/>
            <a:ext cx="3575432" cy="1313423"/>
          </a:xfrm>
          <a:prstGeom prst="rect">
            <a:avLst/>
          </a:prstGeom>
        </p:spPr>
      </p:pic>
      <p:pic>
        <p:nvPicPr>
          <p:cNvPr id="8" name="Immagine 7" descr="Immagine che contiene interni, computer, edificio&#10;&#10;Descrizione generata automaticamente">
            <a:extLst>
              <a:ext uri="{FF2B5EF4-FFF2-40B4-BE49-F238E27FC236}">
                <a16:creationId xmlns:a16="http://schemas.microsoft.com/office/drawing/2014/main" id="{4FA05C50-D321-5ACD-6453-4F17BD7E17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5295" y="1439502"/>
            <a:ext cx="2599367" cy="1856111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D083408E-7C03-988C-B4A3-3D87B2EABB53}"/>
              </a:ext>
            </a:extLst>
          </p:cNvPr>
          <p:cNvSpPr txBox="1"/>
          <p:nvPr/>
        </p:nvSpPr>
        <p:spPr>
          <a:xfrm>
            <a:off x="5039227" y="964990"/>
            <a:ext cx="3975383" cy="33855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1600" b="1" dirty="0"/>
              <a:t>GRUPPI DI CONTINUITA’ STATICI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46AA77A9-22DA-C212-8146-DCBB63EF7B99}"/>
              </a:ext>
            </a:extLst>
          </p:cNvPr>
          <p:cNvSpPr txBox="1"/>
          <p:nvPr/>
        </p:nvSpPr>
        <p:spPr>
          <a:xfrm>
            <a:off x="1057854" y="477719"/>
            <a:ext cx="9573045" cy="4001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it-IT" sz="2000" b="1" dirty="0"/>
              <a:t>CONTINUITA’ DI SERVIZIO : UTILIZZO DI PIU’ SORGENTI DI ALIMENTAZIONE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783F919F-65E6-7575-56D6-8FD8B0326EED}"/>
              </a:ext>
            </a:extLst>
          </p:cNvPr>
          <p:cNvSpPr txBox="1"/>
          <p:nvPr/>
        </p:nvSpPr>
        <p:spPr>
          <a:xfrm>
            <a:off x="773084" y="971266"/>
            <a:ext cx="1837112" cy="33855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1600" b="1" dirty="0"/>
              <a:t>TRASFORMATORI</a:t>
            </a:r>
          </a:p>
        </p:txBody>
      </p:sp>
      <p:pic>
        <p:nvPicPr>
          <p:cNvPr id="16" name="Immagine 15">
            <a:extLst>
              <a:ext uri="{FF2B5EF4-FFF2-40B4-BE49-F238E27FC236}">
                <a16:creationId xmlns:a16="http://schemas.microsoft.com/office/drawing/2014/main" id="{68DB4347-4D05-2E86-0F8F-86341BB0C0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050" y="4017597"/>
            <a:ext cx="4191000" cy="1724025"/>
          </a:xfrm>
          <a:prstGeom prst="rect">
            <a:avLst/>
          </a:prstGeom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09F18925-7F9B-AFD7-D439-FDDDDC9AC0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9820" y="3648583"/>
            <a:ext cx="3176924" cy="2393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92710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27AF17-274C-DE45-737A-66772B8A43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E5CFBE46-7FBE-3313-A46C-54E943312F13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4D2BB27F-0D77-E4CA-E54F-2AC54D4C43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8453" y="1253579"/>
            <a:ext cx="6216171" cy="3812196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76A55201-3153-3F7E-3EB5-1C19F02D7BAC}"/>
              </a:ext>
            </a:extLst>
          </p:cNvPr>
          <p:cNvSpPr txBox="1"/>
          <p:nvPr/>
        </p:nvSpPr>
        <p:spPr>
          <a:xfrm>
            <a:off x="3552444" y="5419826"/>
            <a:ext cx="609904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400" b="1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Figura 9.2 – Schema a blocchi alimentazione Carico Critico senza ridondanze</a:t>
            </a:r>
            <a:r>
              <a:rPr lang="it-IT" sz="800" b="0" i="0" u="none" strike="noStrike" baseline="0" dirty="0">
                <a:latin typeface="HelveticaNeueLTStd-Roman"/>
              </a:rPr>
              <a:t>.</a:t>
            </a:r>
            <a:endParaRPr lang="it-IT" dirty="0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4609272D-9186-0170-3728-E7D6DC4A32AF}"/>
              </a:ext>
            </a:extLst>
          </p:cNvPr>
          <p:cNvSpPr txBox="1"/>
          <p:nvPr/>
        </p:nvSpPr>
        <p:spPr>
          <a:xfrm>
            <a:off x="493776" y="1344168"/>
            <a:ext cx="16355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highlight>
                  <a:srgbClr val="FFFF00"/>
                </a:highlight>
              </a:rPr>
              <a:t>RIDONDANZA</a:t>
            </a:r>
          </a:p>
        </p:txBody>
      </p:sp>
    </p:spTree>
    <p:extLst>
      <p:ext uri="{BB962C8B-B14F-4D97-AF65-F5344CB8AC3E}">
        <p14:creationId xmlns:p14="http://schemas.microsoft.com/office/powerpoint/2010/main" val="320272374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6A42C5-2B43-FFEB-D7F7-D9E843D8AC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84F25602-58C8-04B1-5432-A55BDC929279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205B3F19-2BCA-2BDB-A040-F09DAD0D1FEA}"/>
              </a:ext>
            </a:extLst>
          </p:cNvPr>
          <p:cNvSpPr txBox="1"/>
          <p:nvPr/>
        </p:nvSpPr>
        <p:spPr>
          <a:xfrm>
            <a:off x="2372868" y="1141205"/>
            <a:ext cx="76398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 valutare quanto e come “ridondare” un impianto elettrico occorre valutare i possibili “incidenti” </a:t>
            </a:r>
          </a:p>
          <a:p>
            <a:pPr algn="l"/>
            <a:r>
              <a:rPr lang="it-IT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 </a:t>
            </a:r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comunque tutti quegli eventi negativi che hanno un impatto sulle apparecchiature del Data Center. </a:t>
            </a:r>
            <a:endParaRPr lang="it-IT" sz="1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D5E33EA6-E277-DAD7-C486-890FC007E03A}"/>
              </a:ext>
            </a:extLst>
          </p:cNvPr>
          <p:cNvSpPr txBox="1"/>
          <p:nvPr/>
        </p:nvSpPr>
        <p:spPr>
          <a:xfrm>
            <a:off x="2830068" y="2252198"/>
            <a:ext cx="7484364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 questi incidenti vi sono esatte definizioni e parametri di valutazione, in particolare nella ISO 27001, lo standard internazionale della sicurezza delle informazioni, dove si analizzano i possibili rischi quali l’incendio, l’allagamento, i guasti tecnici ecc.</a:t>
            </a:r>
          </a:p>
          <a:p>
            <a:pPr algn="l"/>
            <a:endParaRPr lang="it-IT" sz="1400" b="0" i="0" u="none" strike="noStrike" baseline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Devono poi considerarsi tra i possibili danni conseguenti all’incidente anche:</a:t>
            </a:r>
          </a:p>
          <a:p>
            <a:pPr algn="l"/>
            <a:endParaRPr lang="it-IT" sz="1400" b="0" i="0" u="none" strike="noStrike" baseline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</a:t>
            </a:r>
            <a:r>
              <a:rPr lang="it-IT" sz="1400" b="1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l’indisponibilità;</a:t>
            </a:r>
          </a:p>
          <a:p>
            <a:pPr algn="l"/>
            <a:r>
              <a:rPr lang="it-IT" sz="1400" b="1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la perdita di riservatezza;</a:t>
            </a:r>
          </a:p>
          <a:p>
            <a:pPr algn="l"/>
            <a:r>
              <a:rPr lang="it-IT" sz="1400" b="1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la distruzione del dato o la perdita di integrità;</a:t>
            </a:r>
          </a:p>
          <a:p>
            <a:pPr algn="l"/>
            <a:r>
              <a:rPr lang="it-IT" sz="1400" b="1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la mancata attività dei dipendenti;</a:t>
            </a:r>
          </a:p>
          <a:p>
            <a:pPr algn="l"/>
            <a:r>
              <a:rPr lang="it-IT" sz="1400" b="1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la perdita di immagine;</a:t>
            </a:r>
          </a:p>
          <a:p>
            <a:pPr algn="l"/>
            <a:r>
              <a:rPr lang="it-IT" sz="1400" b="1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i costi di ripristino.</a:t>
            </a:r>
            <a:endParaRPr lang="it-IT" b="1" dirty="0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1D7E4A25-BFEC-B05A-E402-4638F8E0F976}"/>
              </a:ext>
            </a:extLst>
          </p:cNvPr>
          <p:cNvSpPr txBox="1"/>
          <p:nvPr/>
        </p:nvSpPr>
        <p:spPr>
          <a:xfrm>
            <a:off x="493776" y="1344168"/>
            <a:ext cx="16355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highlight>
                  <a:srgbClr val="FFFF00"/>
                </a:highlight>
              </a:rPr>
              <a:t>RIDONDANZA</a:t>
            </a:r>
          </a:p>
        </p:txBody>
      </p:sp>
    </p:spTree>
    <p:extLst>
      <p:ext uri="{BB962C8B-B14F-4D97-AF65-F5344CB8AC3E}">
        <p14:creationId xmlns:p14="http://schemas.microsoft.com/office/powerpoint/2010/main" val="83684781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F3334C-59B0-D95A-01E0-61985728B4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0422CD4E-2AC7-0C75-5896-426708A914A0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8DB1A299-C52B-C154-8AE0-8DCC627ABD02}"/>
              </a:ext>
            </a:extLst>
          </p:cNvPr>
          <p:cNvSpPr txBox="1"/>
          <p:nvPr/>
        </p:nvSpPr>
        <p:spPr>
          <a:xfrm>
            <a:off x="3159252" y="670298"/>
            <a:ext cx="60990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1400" b="1" i="0" u="none" strike="noStrike" baseline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1° step</a:t>
            </a:r>
          </a:p>
          <a:p>
            <a:pPr algn="l"/>
            <a:r>
              <a:rPr lang="it-IT" sz="1400" b="1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 aggiunge un secondo gruppo elettrogeno per ridondare il primo.</a:t>
            </a:r>
            <a:endParaRPr lang="it-IT" sz="14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7A6CB6FA-6FB8-F8EF-75A4-BAD24688C2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6537" y="1272824"/>
            <a:ext cx="6745519" cy="4396456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C2C126B0-E9C9-7460-9F1A-54F82F2ABF54}"/>
              </a:ext>
            </a:extLst>
          </p:cNvPr>
          <p:cNvSpPr txBox="1"/>
          <p:nvPr/>
        </p:nvSpPr>
        <p:spPr>
          <a:xfrm>
            <a:off x="3259836" y="5822162"/>
            <a:ext cx="609904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Figura 9.3 – Alimentazione Carico Critico con ridondanza G.E.</a:t>
            </a:r>
            <a:endParaRPr lang="it-IT" sz="1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05A1BE24-61FB-74C1-1585-93F9E77DA5C8}"/>
              </a:ext>
            </a:extLst>
          </p:cNvPr>
          <p:cNvSpPr txBox="1"/>
          <p:nvPr/>
        </p:nvSpPr>
        <p:spPr>
          <a:xfrm>
            <a:off x="493776" y="1344168"/>
            <a:ext cx="16355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highlight>
                  <a:srgbClr val="FFFF00"/>
                </a:highlight>
              </a:rPr>
              <a:t>RIDONDANZA</a:t>
            </a:r>
          </a:p>
        </p:txBody>
      </p:sp>
    </p:spTree>
    <p:extLst>
      <p:ext uri="{BB962C8B-B14F-4D97-AF65-F5344CB8AC3E}">
        <p14:creationId xmlns:p14="http://schemas.microsoft.com/office/powerpoint/2010/main" val="240622672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6FCCE8-B098-FE9A-1590-AA61713A1E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C693A3A9-C500-6BC0-FA4A-0921D00521B8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4A280130-53E5-0B30-3C0A-98FA7F6E509B}"/>
              </a:ext>
            </a:extLst>
          </p:cNvPr>
          <p:cNvSpPr txBox="1"/>
          <p:nvPr/>
        </p:nvSpPr>
        <p:spPr>
          <a:xfrm>
            <a:off x="3159252" y="670298"/>
            <a:ext cx="60990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1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it-IT" sz="1400" b="1" i="0" u="none" strike="noStrike" baseline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° step</a:t>
            </a:r>
          </a:p>
          <a:p>
            <a:pPr algn="l"/>
            <a:r>
              <a:rPr lang="it-IT" sz="1400" b="1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 aggiunge un secondo gruppo </a:t>
            </a:r>
            <a:r>
              <a:rPr lang="it-IT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 continuità</a:t>
            </a:r>
            <a:r>
              <a:rPr lang="it-IT" sz="1400" b="1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per ridondare il primo.</a:t>
            </a:r>
            <a:endParaRPr lang="it-IT" sz="14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AC604CBD-E04F-644E-78DD-7015A18C5B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0188" y="1197863"/>
            <a:ext cx="6407547" cy="4168653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8126D2F0-1D8D-E95A-5050-2DD2966482D1}"/>
              </a:ext>
            </a:extLst>
          </p:cNvPr>
          <p:cNvSpPr txBox="1"/>
          <p:nvPr/>
        </p:nvSpPr>
        <p:spPr>
          <a:xfrm>
            <a:off x="3451860" y="5611850"/>
            <a:ext cx="609904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Figura 9.4 – Alimentazione Carico Critico con ridondanza G.E. e UPS.</a:t>
            </a:r>
            <a:endParaRPr lang="it-IT" sz="1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92068464-2495-1958-5A9F-C8A4BB443DF9}"/>
              </a:ext>
            </a:extLst>
          </p:cNvPr>
          <p:cNvSpPr txBox="1"/>
          <p:nvPr/>
        </p:nvSpPr>
        <p:spPr>
          <a:xfrm>
            <a:off x="493776" y="1344168"/>
            <a:ext cx="16355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highlight>
                  <a:srgbClr val="FFFF00"/>
                </a:highlight>
              </a:rPr>
              <a:t>RIDONDANZA</a:t>
            </a:r>
          </a:p>
        </p:txBody>
      </p:sp>
    </p:spTree>
    <p:extLst>
      <p:ext uri="{BB962C8B-B14F-4D97-AF65-F5344CB8AC3E}">
        <p14:creationId xmlns:p14="http://schemas.microsoft.com/office/powerpoint/2010/main" val="411122989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366CC2-06FA-FFC1-1642-68880118A2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FAC00F3F-12E8-8638-06CD-7C2672662B67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25AC5B58-C1B4-B1D3-6970-E5E8E752D5EA}"/>
              </a:ext>
            </a:extLst>
          </p:cNvPr>
          <p:cNvSpPr txBox="1"/>
          <p:nvPr/>
        </p:nvSpPr>
        <p:spPr>
          <a:xfrm>
            <a:off x="233172" y="2014014"/>
            <a:ext cx="4777740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1400" b="1" i="0" u="none" strike="noStrike" baseline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3° step</a:t>
            </a:r>
          </a:p>
          <a:p>
            <a:pPr algn="l"/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 inizia a “duplicare” un’intera parte di impianto, in particolare:</a:t>
            </a:r>
          </a:p>
          <a:p>
            <a:pPr algn="l"/>
            <a:endParaRPr lang="it-IT" sz="1400" b="0" i="0" u="none" strike="noStrike" baseline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si aggiunge un secondo quadro generale di bassa tensione</a:t>
            </a:r>
          </a:p>
          <a:p>
            <a:pPr algn="l"/>
            <a:r>
              <a:rPr lang="it-IT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uguale al primo;</a:t>
            </a:r>
          </a:p>
          <a:p>
            <a:pPr algn="l"/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si duplicano i due UPS che perciò diventano quattro </a:t>
            </a:r>
          </a:p>
          <a:p>
            <a:pPr algn="l"/>
            <a:r>
              <a:rPr lang="it-IT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accoppiati due a due;</a:t>
            </a:r>
          </a:p>
          <a:p>
            <a:pPr algn="l"/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si duplica il quadro di sala Data Center (QA2);</a:t>
            </a:r>
          </a:p>
          <a:p>
            <a:pPr algn="l"/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si aggiunge, a valle dei due quadri QA1 e QA2, un quadro</a:t>
            </a:r>
          </a:p>
          <a:p>
            <a:pPr algn="l"/>
            <a:r>
              <a:rPr lang="it-IT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generalmente chiamato “CROSS” che è in grado,</a:t>
            </a:r>
          </a:p>
          <a:p>
            <a:pPr algn="l"/>
            <a:r>
              <a:rPr lang="it-IT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attraverso automatismi propri, di prelevare automaticamente</a:t>
            </a:r>
          </a:p>
          <a:p>
            <a:pPr algn="l"/>
            <a:r>
              <a:rPr lang="it-IT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</a:t>
            </a:r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energia dal lato QGBT1 o QGBT2 in relazione a parametri di </a:t>
            </a:r>
          </a:p>
          <a:p>
            <a:pPr algn="l"/>
            <a:r>
              <a:rPr lang="it-IT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tensione, armoniche</a:t>
            </a:r>
            <a:r>
              <a:rPr lang="it-IT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e, più in generale, alla rispondenza dei   </a:t>
            </a:r>
          </a:p>
          <a:p>
            <a:pPr algn="l"/>
            <a:r>
              <a:rPr lang="it-IT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due rami di alimentazione a tutti i parametri ottimali della</a:t>
            </a:r>
          </a:p>
          <a:p>
            <a:pPr algn="l"/>
            <a:r>
              <a:rPr lang="it-IT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fornitura elettrica.</a:t>
            </a:r>
            <a:endParaRPr lang="it-IT" sz="1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79CEA2DE-BC75-FF5D-EB5D-D491CC016B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2367" y="986102"/>
            <a:ext cx="6631409" cy="4180258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197C2377-692F-01C1-94F1-4AEDB6E570FE}"/>
              </a:ext>
            </a:extLst>
          </p:cNvPr>
          <p:cNvSpPr txBox="1"/>
          <p:nvPr/>
        </p:nvSpPr>
        <p:spPr>
          <a:xfrm>
            <a:off x="5984748" y="5492978"/>
            <a:ext cx="609904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Figura 9.5 – Alimentazione Carico Critico con ridondanza di tutti i componenti.</a:t>
            </a:r>
            <a:endParaRPr lang="it-IT" sz="1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50F805C1-417A-7935-9425-87F10AAFDB9F}"/>
              </a:ext>
            </a:extLst>
          </p:cNvPr>
          <p:cNvSpPr txBox="1"/>
          <p:nvPr/>
        </p:nvSpPr>
        <p:spPr>
          <a:xfrm>
            <a:off x="493776" y="1344168"/>
            <a:ext cx="16355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highlight>
                  <a:srgbClr val="FFFF00"/>
                </a:highlight>
              </a:rPr>
              <a:t>RIDONDANZA</a:t>
            </a:r>
          </a:p>
        </p:txBody>
      </p:sp>
    </p:spTree>
    <p:extLst>
      <p:ext uri="{BB962C8B-B14F-4D97-AF65-F5344CB8AC3E}">
        <p14:creationId xmlns:p14="http://schemas.microsoft.com/office/powerpoint/2010/main" val="14170310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1D7BF9-EA32-64D9-8F24-E9CD3F93FA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BF1E0CFC-D9B1-BA72-10C2-CC0CEFEDD3AF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C453F437-BAB4-0A5F-669B-F92B551615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9028" y="636830"/>
            <a:ext cx="5142203" cy="2911042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511A8DE5-D6A6-D1C9-AF30-4F73F48B9666}"/>
              </a:ext>
            </a:extLst>
          </p:cNvPr>
          <p:cNvSpPr txBox="1"/>
          <p:nvPr/>
        </p:nvSpPr>
        <p:spPr>
          <a:xfrm>
            <a:off x="6686550" y="996696"/>
            <a:ext cx="4048506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12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 </a:t>
            </a:r>
            <a:r>
              <a:rPr lang="it-IT" sz="1200" b="1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integrazione orizzontale e verticale (</a:t>
            </a:r>
            <a:r>
              <a:rPr lang="it-IT" sz="1200" b="1" i="0" u="none" strike="noStrike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horizontal</a:t>
            </a:r>
            <a:r>
              <a:rPr lang="it-IT" sz="1200" b="1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 </a:t>
            </a:r>
            <a:r>
              <a:rPr lang="it-IT" sz="1200" b="1" i="0" u="none" strike="noStrike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vertical</a:t>
            </a:r>
            <a:r>
              <a:rPr lang="it-IT" sz="1200" b="1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200" b="1" i="0" u="none" strike="noStrike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integration</a:t>
            </a:r>
            <a:r>
              <a:rPr lang="it-IT" sz="1200" b="1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it-IT" sz="12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l"/>
            <a:r>
              <a:rPr lang="it-IT" sz="12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integrazione di informazioni e dati tra tutte le aree della filiera produttiva, dal fornitore al consumatore finale;</a:t>
            </a:r>
          </a:p>
          <a:p>
            <a:pPr algn="l"/>
            <a:endParaRPr lang="it-IT" sz="1200" b="0" i="0" u="none" strike="noStrike" baseline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it-IT" sz="12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6) </a:t>
            </a:r>
            <a:r>
              <a:rPr lang="it-IT" sz="1200" b="1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cybersecurity (cyber security)</a:t>
            </a:r>
            <a:r>
              <a:rPr lang="it-IT" sz="12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nuove norme di sicurezza per proteggere i dati, sempre più esposti al rischio di compromissioni per le numerose interconnessioni</a:t>
            </a:r>
          </a:p>
          <a:p>
            <a:pPr algn="l"/>
            <a:r>
              <a:rPr lang="it-IT" sz="12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interne ed esterne; diffusione e implementazione di soluzioni di cloud computing e di gestione dei dati su sistemi aperti;</a:t>
            </a:r>
          </a:p>
          <a:p>
            <a:pPr algn="l"/>
            <a:endParaRPr lang="it-IT" sz="1200" b="0" i="0" u="none" strike="noStrike" baseline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it-IT" sz="12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7) </a:t>
            </a:r>
            <a:r>
              <a:rPr lang="it-IT" sz="1200" b="1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Industrial Internet e IoT (Industrial Internet)</a:t>
            </a:r>
            <a:r>
              <a:rPr lang="it-IT" sz="12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comunicazione multidirezionale tra gli elementi della produzione, sia all’interno che all’esterno dell’azienda,</a:t>
            </a:r>
          </a:p>
          <a:p>
            <a:pPr algn="l"/>
            <a:r>
              <a:rPr lang="it-IT" sz="12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attraverso l’uso di Internet;</a:t>
            </a:r>
          </a:p>
          <a:p>
            <a:pPr algn="l"/>
            <a:endParaRPr lang="it-IT" sz="1200" b="0" i="0" u="none" strike="noStrike" baseline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it-IT" sz="12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8) </a:t>
            </a:r>
            <a:r>
              <a:rPr lang="it-IT" sz="1200" b="1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cloud (cloud)</a:t>
            </a:r>
            <a:r>
              <a:rPr lang="it-IT" sz="12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è un modello di infrastrutture informatiche che consente di disporre, tramite Internet, di un insieme di risorse di calcolo (per esempio reti, server, storage, applicazioni e servizi) che possono essere rapidamente erogate come un servizio;</a:t>
            </a:r>
          </a:p>
          <a:p>
            <a:pPr algn="l"/>
            <a:endParaRPr lang="it-IT" sz="1200" b="0" i="0" u="none" strike="noStrike" baseline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it-IT" sz="12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9) </a:t>
            </a:r>
            <a:r>
              <a:rPr lang="it-IT" sz="1200" b="1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Big Data Analytics (Big Data Analytics)</a:t>
            </a:r>
            <a:r>
              <a:rPr lang="it-IT" sz="12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analisi di grandi quantità di dati per</a:t>
            </a:r>
          </a:p>
          <a:p>
            <a:pPr algn="l"/>
            <a:r>
              <a:rPr lang="it-IT" sz="12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ottimizzare i processi di produzione.</a:t>
            </a:r>
            <a:endParaRPr lang="it-IT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997EA24E-C9B8-100C-05CA-DC68ADB347D4}"/>
              </a:ext>
            </a:extLst>
          </p:cNvPr>
          <p:cNvSpPr txBox="1"/>
          <p:nvPr/>
        </p:nvSpPr>
        <p:spPr>
          <a:xfrm>
            <a:off x="349758" y="3622560"/>
            <a:ext cx="6094476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12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it-IT" sz="1200" b="1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robotica e automazione avanzata (</a:t>
            </a:r>
            <a:r>
              <a:rPr lang="it-IT" sz="1200" b="1" i="0" u="none" strike="noStrike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advanced</a:t>
            </a:r>
            <a:r>
              <a:rPr lang="it-IT" sz="1200" b="1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manufacturing </a:t>
            </a:r>
            <a:r>
              <a:rPr lang="it-IT" sz="1200" b="1" i="0" u="none" strike="noStrike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solution</a:t>
            </a:r>
            <a:r>
              <a:rPr lang="it-IT" sz="1200" b="1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it-IT" sz="12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l"/>
            <a:r>
              <a:rPr lang="it-IT" sz="12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sistemi di produzione tecnologicamente avanzati, interconnessi e modulari, pertanto</a:t>
            </a:r>
          </a:p>
          <a:p>
            <a:pPr algn="l"/>
            <a:r>
              <a:rPr lang="it-IT" sz="12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molto flessibili e performanti. Tra i principali troviamo la robotica con i robot</a:t>
            </a:r>
          </a:p>
          <a:p>
            <a:pPr algn="l"/>
            <a:r>
              <a:rPr lang="it-IT" sz="12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collaborativi;</a:t>
            </a:r>
          </a:p>
          <a:p>
            <a:pPr algn="l"/>
            <a:endParaRPr lang="it-IT" sz="1200" b="0" i="0" u="none" strike="noStrike" baseline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it-IT" sz="12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it-IT" sz="1200" b="1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manifattura additiva e/o stampa tridimensionale (additive manufacturing)</a:t>
            </a:r>
            <a:r>
              <a:rPr lang="it-IT" sz="12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l"/>
            <a:r>
              <a:rPr lang="it-IT" sz="12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sistemi di produzione che aumentano l’efficienza di utilizzo dei materiali,</a:t>
            </a:r>
          </a:p>
          <a:p>
            <a:pPr algn="l"/>
            <a:r>
              <a:rPr lang="it-IT" sz="12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come stampanti 3D connesse a software di sviluppo digitali;</a:t>
            </a:r>
          </a:p>
          <a:p>
            <a:pPr algn="l"/>
            <a:endParaRPr lang="it-IT" sz="1200" b="0" i="0" u="none" strike="noStrike" baseline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it-IT" sz="12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it-IT" sz="1200" b="1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realtà aumentata e virtuale (</a:t>
            </a:r>
            <a:r>
              <a:rPr lang="it-IT" sz="1200" b="1" i="0" u="none" strike="noStrike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augmented</a:t>
            </a:r>
            <a:r>
              <a:rPr lang="it-IT" sz="1200" b="1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reality)</a:t>
            </a:r>
            <a:r>
              <a:rPr lang="it-IT" sz="12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utilizzo di sistemi di visione</a:t>
            </a:r>
          </a:p>
          <a:p>
            <a:pPr algn="l"/>
            <a:r>
              <a:rPr lang="it-IT" sz="12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realtà aumentata a supporto dei processi produttivi;</a:t>
            </a:r>
          </a:p>
          <a:p>
            <a:pPr algn="l"/>
            <a:endParaRPr lang="it-IT" sz="1200" b="0" i="0" u="none" strike="noStrike" baseline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it-IT" sz="12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</a:t>
            </a:r>
            <a:r>
              <a:rPr lang="it-IT" sz="1200" b="1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simulazione (</a:t>
            </a:r>
            <a:r>
              <a:rPr lang="it-IT" sz="1200" b="1" i="0" u="none" strike="noStrike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simulation</a:t>
            </a:r>
            <a:r>
              <a:rPr lang="it-IT" sz="1200" b="1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it-IT" sz="12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simulazione tra macchine intelligenti e interconnesse</a:t>
            </a:r>
          </a:p>
          <a:p>
            <a:pPr algn="l"/>
            <a:r>
              <a:rPr lang="it-IT" sz="1200" b="0" i="0" u="none" strike="noStrike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 aumentare la produttività e ottimizzare i processi;</a:t>
            </a:r>
            <a:endParaRPr lang="it-IT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676646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04B864-8642-454D-AC8E-819C613D64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29D03E59-DF54-CB8E-0ACB-C36DBA193958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55C52332-2998-05A3-8256-4EC29E7246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591" y="1970771"/>
            <a:ext cx="5040353" cy="317730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9C173612-B123-1D74-9AB9-D2C61C57BE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1423" y="2004299"/>
            <a:ext cx="5040353" cy="3177300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A9CDD2BF-25CF-DFAA-56D5-61354CAFD77D}"/>
              </a:ext>
            </a:extLst>
          </p:cNvPr>
          <p:cNvSpPr txBox="1"/>
          <p:nvPr/>
        </p:nvSpPr>
        <p:spPr>
          <a:xfrm>
            <a:off x="2912364" y="1195298"/>
            <a:ext cx="666140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400" b="0" i="0" u="none" strike="noStrike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Figura 9.6 – Duplicazione totale di tutte le linee di alimentazione e di tutti i componenti.</a:t>
            </a:r>
            <a:endParaRPr lang="it-IT" sz="1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D175FC50-F9A5-A513-2C92-C2B71108C579}"/>
              </a:ext>
            </a:extLst>
          </p:cNvPr>
          <p:cNvSpPr txBox="1"/>
          <p:nvPr/>
        </p:nvSpPr>
        <p:spPr>
          <a:xfrm>
            <a:off x="608076" y="865668"/>
            <a:ext cx="609904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it-IT" sz="1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it-IT" sz="1400" b="1" i="0" u="none" strike="noStrike" baseline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° step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9F6D7205-5FCA-DFB2-F464-BAA29A255C0D}"/>
              </a:ext>
            </a:extLst>
          </p:cNvPr>
          <p:cNvSpPr txBox="1"/>
          <p:nvPr/>
        </p:nvSpPr>
        <p:spPr>
          <a:xfrm>
            <a:off x="493776" y="1344168"/>
            <a:ext cx="16355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highlight>
                  <a:srgbClr val="FFFF00"/>
                </a:highlight>
              </a:rPr>
              <a:t>RIDONDANZA</a:t>
            </a:r>
          </a:p>
        </p:txBody>
      </p:sp>
    </p:spTree>
    <p:extLst>
      <p:ext uri="{BB962C8B-B14F-4D97-AF65-F5344CB8AC3E}">
        <p14:creationId xmlns:p14="http://schemas.microsoft.com/office/powerpoint/2010/main" val="1882750961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3CF271-35F3-906C-D31A-E03251C4EE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3133E7DD-A1BE-CDFC-1D4E-80C9D1100576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pic>
        <p:nvPicPr>
          <p:cNvPr id="4" name="Immagine 3" descr="Immagine che contiene testo, mappa&#10;&#10;Descrizione generata automaticamente">
            <a:extLst>
              <a:ext uri="{FF2B5EF4-FFF2-40B4-BE49-F238E27FC236}">
                <a16:creationId xmlns:a16="http://schemas.microsoft.com/office/drawing/2014/main" id="{52392341-638D-B20C-0EC1-A8AC913097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10414774" cy="4843300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382688E4-0EED-69E0-2469-D2004665C2ED}"/>
              </a:ext>
            </a:extLst>
          </p:cNvPr>
          <p:cNvSpPr txBox="1"/>
          <p:nvPr/>
        </p:nvSpPr>
        <p:spPr>
          <a:xfrm>
            <a:off x="914400" y="685800"/>
            <a:ext cx="16355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highlight>
                  <a:srgbClr val="FFFF00"/>
                </a:highlight>
              </a:rPr>
              <a:t>RIDONDANZA</a:t>
            </a:r>
          </a:p>
        </p:txBody>
      </p:sp>
    </p:spTree>
    <p:extLst>
      <p:ext uri="{BB962C8B-B14F-4D97-AF65-F5344CB8AC3E}">
        <p14:creationId xmlns:p14="http://schemas.microsoft.com/office/powerpoint/2010/main" val="417691707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F06550-3CED-3232-529B-BAD2CDA760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5031302E-61B9-0656-CEE7-48375359B7AF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6377CE4A-0A77-D35A-B4B9-EFEAEAC8B4E5}"/>
              </a:ext>
            </a:extLst>
          </p:cNvPr>
          <p:cNvSpPr txBox="1"/>
          <p:nvPr/>
        </p:nvSpPr>
        <p:spPr>
          <a:xfrm>
            <a:off x="3856888" y="1003536"/>
            <a:ext cx="43087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  <a:highlight>
                  <a:srgbClr val="FFFF00"/>
                </a:highlight>
              </a:rPr>
              <a:t>PROGETTAZIONE INTEGRATA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4984BC33-F68F-4BE3-1AD6-7A2B567512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370" y="1971471"/>
            <a:ext cx="6735115" cy="2915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04000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8A9597-FAB1-0B4E-772E-4F203344A4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69042EC7-DB36-F620-110D-0128C6ADEFD9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FEEEE253-429C-9BF4-DF13-E0FB94FE09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442" y="743963"/>
            <a:ext cx="6917436" cy="4882896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51C1A159-B72C-8420-D110-9EBF14F19503}"/>
              </a:ext>
            </a:extLst>
          </p:cNvPr>
          <p:cNvSpPr txBox="1"/>
          <p:nvPr/>
        </p:nvSpPr>
        <p:spPr>
          <a:xfrm>
            <a:off x="7815606" y="4513554"/>
            <a:ext cx="3886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 disegni, schemi, foto, contenuti in questa presentazione sono tratti  dal libro </a:t>
            </a:r>
          </a:p>
          <a:p>
            <a:r>
              <a:rPr lang="it-IT" sz="1400" b="1" dirty="0"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«DATA CENTER Progetto, realizzazione, Gestione» scritto da Domenico Trisciuoglio ed edito da Tecniche Nuove</a:t>
            </a:r>
          </a:p>
          <a:p>
            <a:endParaRPr lang="it-IT" sz="1400" b="1" dirty="0">
              <a:highlight>
                <a:srgbClr val="FFFF00"/>
              </a:highligh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B77E32F0-6A78-6682-FE4D-2678D47BADCB}"/>
              </a:ext>
            </a:extLst>
          </p:cNvPr>
          <p:cNvSpPr txBox="1"/>
          <p:nvPr/>
        </p:nvSpPr>
        <p:spPr>
          <a:xfrm>
            <a:off x="7881445" y="5607680"/>
            <a:ext cx="33553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800" dirty="0"/>
              <a:t>© Domenico Trisciuoglio - 2025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66350916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F25E2-4438-DA4E-D503-954F0C26A4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3E7023FB-CFB8-1FE8-F2F8-0055481DA108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C3D9321F-CA8B-2CAF-8989-6E32277CC8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916832"/>
            <a:ext cx="3100047" cy="32403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4454530E-D66F-D717-5A25-686BE676F23B}"/>
              </a:ext>
            </a:extLst>
          </p:cNvPr>
          <p:cNvSpPr txBox="1"/>
          <p:nvPr/>
        </p:nvSpPr>
        <p:spPr>
          <a:xfrm>
            <a:off x="5669335" y="2025416"/>
            <a:ext cx="5378268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800" b="1">
                <a:solidFill>
                  <a:schemeClr val="accent1"/>
                </a:solidFill>
              </a:rPr>
              <a:t>ING. DOMENICO TRISCIUOGLIO</a:t>
            </a:r>
          </a:p>
          <a:p>
            <a:pPr algn="ctr"/>
            <a:r>
              <a:rPr lang="it-IT" sz="2400" b="1" i="1">
                <a:solidFill>
                  <a:schemeClr val="accent1"/>
                </a:solidFill>
              </a:rPr>
              <a:t>System Integrator</a:t>
            </a:r>
            <a:endParaRPr lang="it-IT" sz="2400" b="1" i="1" dirty="0">
              <a:solidFill>
                <a:schemeClr val="accent1"/>
              </a:solidFill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F3761A76-2FE9-A456-A2D0-9750BAA316A6}"/>
              </a:ext>
            </a:extLst>
          </p:cNvPr>
          <p:cNvSpPr txBox="1"/>
          <p:nvPr/>
        </p:nvSpPr>
        <p:spPr>
          <a:xfrm>
            <a:off x="6601819" y="3284984"/>
            <a:ext cx="304391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000" b="1" i="1" dirty="0">
                <a:solidFill>
                  <a:schemeClr val="accent1"/>
                </a:solidFill>
              </a:rPr>
              <a:t>Roma – Milano – Napoli</a:t>
            </a:r>
          </a:p>
          <a:p>
            <a:pPr algn="ctr"/>
            <a:r>
              <a:rPr lang="it-IT" sz="2000" b="1" i="1" dirty="0">
                <a:solidFill>
                  <a:schemeClr val="accent1"/>
                </a:solidFill>
              </a:rPr>
              <a:t>Boston (MA)</a:t>
            </a:r>
          </a:p>
          <a:p>
            <a:pPr algn="ctr"/>
            <a:r>
              <a:rPr lang="it-IT" sz="2000" b="1" i="1" dirty="0">
                <a:solidFill>
                  <a:schemeClr val="accent1"/>
                </a:solidFill>
              </a:rPr>
              <a:t>335 6377654</a:t>
            </a:r>
          </a:p>
          <a:p>
            <a:pPr algn="ctr"/>
            <a:r>
              <a:rPr lang="it-IT" sz="2000" b="1" i="1" dirty="0">
                <a:solidFill>
                  <a:schemeClr val="accent1"/>
                </a:solidFill>
                <a:hlinkClick r:id="rId3"/>
              </a:rPr>
              <a:t>direzione@trisciuoglio.it</a:t>
            </a:r>
            <a:endParaRPr lang="it-IT" sz="2000" b="1" i="1" dirty="0">
              <a:solidFill>
                <a:schemeClr val="accent1"/>
              </a:solidFill>
            </a:endParaRPr>
          </a:p>
          <a:p>
            <a:pPr algn="ctr"/>
            <a:r>
              <a:rPr lang="it-IT" sz="2000" b="1" i="1" dirty="0">
                <a:solidFill>
                  <a:schemeClr val="accent1"/>
                </a:solidFill>
                <a:hlinkClick r:id="rId4"/>
              </a:rPr>
              <a:t>www.trisciuoglio.it</a:t>
            </a:r>
            <a:endParaRPr lang="it-IT" sz="2000" b="1" i="1" dirty="0">
              <a:solidFill>
                <a:schemeClr val="accent1"/>
              </a:solidFill>
            </a:endParaRPr>
          </a:p>
          <a:p>
            <a:pPr algn="ctr"/>
            <a:endParaRPr lang="it-IT" sz="2000" b="1" i="1" dirty="0">
              <a:solidFill>
                <a:schemeClr val="accent1"/>
              </a:solidFill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1E5EEE2D-4051-6AE0-2AE1-D71B3EADCFA5}"/>
              </a:ext>
            </a:extLst>
          </p:cNvPr>
          <p:cNvSpPr txBox="1"/>
          <p:nvPr/>
        </p:nvSpPr>
        <p:spPr>
          <a:xfrm>
            <a:off x="9683496" y="5016542"/>
            <a:ext cx="14630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6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CEI 64.8-81.1</a:t>
            </a:r>
          </a:p>
        </p:txBody>
      </p:sp>
    </p:spTree>
    <p:extLst>
      <p:ext uri="{BB962C8B-B14F-4D97-AF65-F5344CB8AC3E}">
        <p14:creationId xmlns:p14="http://schemas.microsoft.com/office/powerpoint/2010/main" val="15276561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5A895C-4B82-F4C2-91A5-365FF57557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E1A33889-2D3B-2D11-3029-4B62080D3EA2}"/>
              </a:ext>
            </a:extLst>
          </p:cNvPr>
          <p:cNvSpPr/>
          <p:nvPr/>
        </p:nvSpPr>
        <p:spPr>
          <a:xfrm>
            <a:off x="2282816" y="852262"/>
            <a:ext cx="780630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2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I risultati che la Germania ottenne portarono rapidamente</a:t>
            </a:r>
          </a:p>
          <a:p>
            <a:pPr algn="ctr"/>
            <a:r>
              <a:rPr lang="it-IT" sz="2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al diffondersi del progetto in tutto il mondo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C04CF454-17F9-5806-A4C0-019B72CA4C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0672" y="1727096"/>
            <a:ext cx="7022374" cy="4104456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EBA7ACD7-ACDA-3FD4-AE63-DED15B14B279}"/>
              </a:ext>
            </a:extLst>
          </p:cNvPr>
          <p:cNvSpPr txBox="1"/>
          <p:nvPr/>
        </p:nvSpPr>
        <p:spPr>
          <a:xfrm>
            <a:off x="182880" y="1362456"/>
            <a:ext cx="1978490" cy="48013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>
                <a:solidFill>
                  <a:srgbClr val="FF0000"/>
                </a:solidFill>
              </a:rPr>
              <a:t>2011 – Germania</a:t>
            </a:r>
          </a:p>
          <a:p>
            <a:r>
              <a:rPr lang="it-IT" dirty="0">
                <a:solidFill>
                  <a:schemeClr val="accent2"/>
                </a:solidFill>
              </a:rPr>
              <a:t>2012 – USA</a:t>
            </a:r>
          </a:p>
          <a:p>
            <a:r>
              <a:rPr lang="it-IT" dirty="0">
                <a:solidFill>
                  <a:schemeClr val="accent3"/>
                </a:solidFill>
              </a:rPr>
              <a:t>2012 – Danimarca</a:t>
            </a:r>
          </a:p>
          <a:p>
            <a:pPr algn="ctr"/>
            <a:r>
              <a:rPr lang="it-IT" dirty="0">
                <a:solidFill>
                  <a:schemeClr val="accent4"/>
                </a:solidFill>
              </a:rPr>
              <a:t>2013 </a:t>
            </a:r>
          </a:p>
          <a:p>
            <a:r>
              <a:rPr lang="it-IT" dirty="0">
                <a:solidFill>
                  <a:schemeClr val="accent4"/>
                </a:solidFill>
              </a:rPr>
              <a:t>Australia</a:t>
            </a:r>
          </a:p>
          <a:p>
            <a:r>
              <a:rPr lang="it-IT" dirty="0">
                <a:solidFill>
                  <a:schemeClr val="accent4"/>
                </a:solidFill>
              </a:rPr>
              <a:t>Belgio</a:t>
            </a:r>
          </a:p>
          <a:p>
            <a:pPr algn="ctr"/>
            <a:r>
              <a:rPr lang="it-IT" dirty="0">
                <a:solidFill>
                  <a:srgbClr val="A05F00"/>
                </a:solidFill>
              </a:rPr>
              <a:t>2014 </a:t>
            </a:r>
          </a:p>
          <a:p>
            <a:r>
              <a:rPr lang="it-IT" dirty="0">
                <a:solidFill>
                  <a:srgbClr val="A05F00"/>
                </a:solidFill>
              </a:rPr>
              <a:t>UK</a:t>
            </a:r>
          </a:p>
          <a:p>
            <a:r>
              <a:rPr lang="it-IT" dirty="0">
                <a:solidFill>
                  <a:srgbClr val="A05F00"/>
                </a:solidFill>
              </a:rPr>
              <a:t>SVEZIA</a:t>
            </a:r>
          </a:p>
          <a:p>
            <a:r>
              <a:rPr lang="it-IT" dirty="0">
                <a:solidFill>
                  <a:srgbClr val="A05F00"/>
                </a:solidFill>
              </a:rPr>
              <a:t>OLANDA</a:t>
            </a:r>
          </a:p>
          <a:p>
            <a:pPr algn="ctr"/>
            <a:r>
              <a:rPr lang="it-IT" dirty="0">
                <a:solidFill>
                  <a:srgbClr val="318100"/>
                </a:solidFill>
              </a:rPr>
              <a:t>2015</a:t>
            </a:r>
          </a:p>
          <a:p>
            <a:r>
              <a:rPr lang="it-IT" dirty="0">
                <a:solidFill>
                  <a:srgbClr val="318100"/>
                </a:solidFill>
              </a:rPr>
              <a:t>CANADA</a:t>
            </a:r>
          </a:p>
          <a:p>
            <a:r>
              <a:rPr lang="it-IT" dirty="0">
                <a:solidFill>
                  <a:srgbClr val="318100"/>
                </a:solidFill>
              </a:rPr>
              <a:t>FRANCIA</a:t>
            </a:r>
          </a:p>
          <a:p>
            <a:r>
              <a:rPr lang="it-IT" dirty="0">
                <a:solidFill>
                  <a:srgbClr val="318100"/>
                </a:solidFill>
              </a:rPr>
              <a:t>KOREA del SUD</a:t>
            </a:r>
          </a:p>
          <a:p>
            <a:r>
              <a:rPr lang="it-IT" dirty="0">
                <a:solidFill>
                  <a:srgbClr val="318100"/>
                </a:solidFill>
              </a:rPr>
              <a:t>GIAPPONE</a:t>
            </a:r>
          </a:p>
          <a:p>
            <a:r>
              <a:rPr lang="it-IT" dirty="0">
                <a:solidFill>
                  <a:srgbClr val="318100"/>
                </a:solidFill>
              </a:rPr>
              <a:t>CINA</a:t>
            </a:r>
          </a:p>
          <a:p>
            <a:endParaRPr lang="it-IT" dirty="0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75D31542-4375-56FA-1C86-55E89D933086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</p:spTree>
    <p:extLst>
      <p:ext uri="{BB962C8B-B14F-4D97-AF65-F5344CB8AC3E}">
        <p14:creationId xmlns:p14="http://schemas.microsoft.com/office/powerpoint/2010/main" val="26470138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579C97-2EBF-0D1C-B537-389CB0DACC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F1693AF0-8619-4A7E-1070-E1F37C32F2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69" y="781370"/>
            <a:ext cx="2822175" cy="2188731"/>
          </a:xfrm>
          <a:prstGeom prst="rect">
            <a:avLst/>
          </a:prstGeom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CAF0CCE1-BAD2-2455-D78C-F8EEA685ECAB}"/>
              </a:ext>
            </a:extLst>
          </p:cNvPr>
          <p:cNvSpPr/>
          <p:nvPr/>
        </p:nvSpPr>
        <p:spPr>
          <a:xfrm>
            <a:off x="3359696" y="1437395"/>
            <a:ext cx="551077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 dirty="0">
                <a:solidFill>
                  <a:srgbClr val="222222"/>
                </a:solidFill>
                <a:latin typeface="Arial" panose="020B0604020202020204" pitchFamily="34" charset="0"/>
                <a:hlinkClick r:id="rId3"/>
              </a:rPr>
              <a:t>Il </a:t>
            </a:r>
            <a:r>
              <a:rPr lang="it-IT" sz="1600" b="1" dirty="0">
                <a:solidFill>
                  <a:srgbClr val="222222"/>
                </a:solidFill>
                <a:latin typeface="Arial" panose="020B0604020202020204" pitchFamily="34" charset="0"/>
                <a:hlinkClick r:id="rId3"/>
              </a:rPr>
              <a:t>bilione</a:t>
            </a:r>
            <a:r>
              <a:rPr lang="it-IT" sz="1600" dirty="0">
                <a:solidFill>
                  <a:srgbClr val="222222"/>
                </a:solidFill>
                <a:latin typeface="Arial" panose="020B0604020202020204" pitchFamily="34" charset="0"/>
                <a:hlinkClick r:id="rId3"/>
              </a:rPr>
              <a:t> (</a:t>
            </a:r>
            <a:r>
              <a:rPr lang="it-IT" sz="1600" b="1" dirty="0">
                <a:solidFill>
                  <a:srgbClr val="222222"/>
                </a:solidFill>
                <a:latin typeface="Arial" panose="020B0604020202020204" pitchFamily="34" charset="0"/>
                <a:hlinkClick r:id="rId3"/>
              </a:rPr>
              <a:t>1 000 000 000 000</a:t>
            </a:r>
            <a:r>
              <a:rPr lang="it-IT" sz="1600" dirty="0">
                <a:solidFill>
                  <a:srgbClr val="222222"/>
                </a:solidFill>
                <a:latin typeface="Arial" panose="020B0604020202020204" pitchFamily="34" charset="0"/>
                <a:hlinkClick r:id="rId3"/>
              </a:rPr>
              <a:t> o </a:t>
            </a:r>
            <a:r>
              <a:rPr lang="it-IT" sz="1600" b="1" dirty="0">
                <a:solidFill>
                  <a:srgbClr val="222222"/>
                </a:solidFill>
                <a:latin typeface="Arial" panose="020B0604020202020204" pitchFamily="34" charset="0"/>
                <a:hlinkClick r:id="rId3"/>
              </a:rPr>
              <a:t>10</a:t>
            </a:r>
            <a:r>
              <a:rPr lang="it-IT" sz="1600" b="1" baseline="30000" dirty="0">
                <a:solidFill>
                  <a:srgbClr val="222222"/>
                </a:solidFill>
                <a:latin typeface="Arial" panose="020B0604020202020204" pitchFamily="34" charset="0"/>
                <a:hlinkClick r:id="rId3"/>
              </a:rPr>
              <a:t>12</a:t>
            </a:r>
            <a:r>
              <a:rPr lang="it-IT" sz="1600" dirty="0">
                <a:solidFill>
                  <a:srgbClr val="222222"/>
                </a:solidFill>
                <a:latin typeface="Arial" panose="020B0604020202020204" pitchFamily="34" charset="0"/>
                <a:hlinkClick r:id="" action="ppaction://noaction"/>
              </a:rPr>
              <a:t>) ossia "mille miliardi",</a:t>
            </a:r>
            <a:r>
              <a:rPr lang="it-IT" sz="2000" dirty="0">
                <a:solidFill>
                  <a:srgbClr val="222222"/>
                </a:solidFill>
                <a:latin typeface="Arial" panose="020B0604020202020204" pitchFamily="34" charset="0"/>
                <a:hlinkClick r:id="" action="ppaction://noaction"/>
              </a:rPr>
              <a:t> </a:t>
            </a:r>
            <a:endParaRPr lang="it-IT" sz="2000" b="0" i="0" u="none" strike="noStrike" dirty="0">
              <a:solidFill>
                <a:srgbClr val="222222"/>
              </a:solidFill>
              <a:effectLst/>
              <a:latin typeface="Arial" panose="020B0604020202020204" pitchFamily="34" charset="0"/>
              <a:hlinkClick r:id="rId3"/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91D54F55-96EA-B254-1B31-09E6EB08DAB2}"/>
              </a:ext>
            </a:extLst>
          </p:cNvPr>
          <p:cNvSpPr txBox="1"/>
          <p:nvPr/>
        </p:nvSpPr>
        <p:spPr>
          <a:xfrm>
            <a:off x="4815537" y="974365"/>
            <a:ext cx="172736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/>
              <a:t>TeraBytes</a:t>
            </a:r>
            <a:endParaRPr lang="it-IT" dirty="0"/>
          </a:p>
        </p:txBody>
      </p:sp>
      <p:sp>
        <p:nvSpPr>
          <p:cNvPr id="5" name="Freccia a destra 4">
            <a:extLst>
              <a:ext uri="{FF2B5EF4-FFF2-40B4-BE49-F238E27FC236}">
                <a16:creationId xmlns:a16="http://schemas.microsoft.com/office/drawing/2014/main" id="{8CD3EB30-A195-B325-4C83-3C343D276BFD}"/>
              </a:ext>
            </a:extLst>
          </p:cNvPr>
          <p:cNvSpPr/>
          <p:nvPr/>
        </p:nvSpPr>
        <p:spPr>
          <a:xfrm rot="5400000">
            <a:off x="5409574" y="2018729"/>
            <a:ext cx="451561" cy="27650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D3551366-D706-7276-5622-44C59C13A7CA}"/>
              </a:ext>
            </a:extLst>
          </p:cNvPr>
          <p:cNvSpPr/>
          <p:nvPr/>
        </p:nvSpPr>
        <p:spPr>
          <a:xfrm>
            <a:off x="3396272" y="2795784"/>
            <a:ext cx="635867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 dirty="0">
                <a:solidFill>
                  <a:srgbClr val="222222"/>
                </a:solidFill>
                <a:latin typeface="Arial" panose="020B0604020202020204" pitchFamily="34" charset="0"/>
                <a:hlinkClick r:id="rId4"/>
              </a:rPr>
              <a:t>Il </a:t>
            </a:r>
            <a:r>
              <a:rPr lang="it-IT" sz="1600" b="1" dirty="0" err="1">
                <a:solidFill>
                  <a:srgbClr val="222222"/>
                </a:solidFill>
                <a:latin typeface="Arial" panose="020B0604020202020204" pitchFamily="34" charset="0"/>
                <a:hlinkClick r:id="rId4"/>
              </a:rPr>
              <a:t>triliardo</a:t>
            </a:r>
            <a:r>
              <a:rPr lang="it-IT" sz="1600" dirty="0">
                <a:solidFill>
                  <a:srgbClr val="222222"/>
                </a:solidFill>
                <a:latin typeface="Arial" panose="020B0604020202020204" pitchFamily="34" charset="0"/>
                <a:hlinkClick r:id="rId4"/>
              </a:rPr>
              <a:t>, </a:t>
            </a:r>
            <a:r>
              <a:rPr lang="it-IT" sz="1600" dirty="0">
                <a:solidFill>
                  <a:srgbClr val="222222"/>
                </a:solidFill>
                <a:latin typeface="Arial" panose="020B0604020202020204" pitchFamily="34" charset="0"/>
                <a:hlinkClick r:id="" action="ppaction://noaction"/>
              </a:rPr>
              <a:t>numero che equivale a mille miliardi di miliardi </a:t>
            </a:r>
            <a:endParaRPr lang="it-IT" sz="1600" b="0" i="0" u="none" strike="noStrike" dirty="0">
              <a:solidFill>
                <a:srgbClr val="222222"/>
              </a:solidFill>
              <a:effectLst/>
              <a:latin typeface="Arial" panose="020B0604020202020204" pitchFamily="34" charset="0"/>
              <a:hlinkClick r:id="rId4"/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3E4FE372-C3CC-5FAB-614B-FDA00DA792C0}"/>
              </a:ext>
            </a:extLst>
          </p:cNvPr>
          <p:cNvSpPr txBox="1"/>
          <p:nvPr/>
        </p:nvSpPr>
        <p:spPr>
          <a:xfrm>
            <a:off x="4949450" y="2434881"/>
            <a:ext cx="1095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/>
              <a:t>ZetaBytes</a:t>
            </a:r>
            <a:endParaRPr lang="it-IT" dirty="0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56962C45-8557-3882-2E1C-5B195A6490B7}"/>
              </a:ext>
            </a:extLst>
          </p:cNvPr>
          <p:cNvSpPr txBox="1"/>
          <p:nvPr/>
        </p:nvSpPr>
        <p:spPr>
          <a:xfrm>
            <a:off x="703392" y="4823464"/>
            <a:ext cx="10516296" cy="1211576"/>
          </a:xfrm>
          <a:prstGeom prst="rect">
            <a:avLst/>
          </a:prstGeom>
          <a:solidFill>
            <a:schemeClr val="bg2"/>
          </a:solidFill>
        </p:spPr>
        <p:txBody>
          <a:bodyPr vert="horz" wrap="none" lIns="91440" tIns="45720" rIns="91440" bIns="45720" rtlCol="0">
            <a:no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1400" dirty="0">
                <a:solidFill>
                  <a:srgbClr val="444444"/>
                </a:solidFill>
                <a:latin typeface="Arial Unicode MS"/>
                <a:ea typeface="Calibri" panose="020F0502020204030204" pitchFamily="34" charset="0"/>
                <a:cs typeface="Times New Roman" panose="02020603050405020304" pitchFamily="18" charset="0"/>
              </a:rPr>
              <a:t>Art. 82 Decreto «Cura Italia» (Misure destinate agli operatori che forniscono  reti  e  servizi  di comunicazioni  elettroniche) 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1400" dirty="0">
                <a:solidFill>
                  <a:srgbClr val="444444"/>
                </a:solidFill>
                <a:latin typeface="Arial Unicode MS"/>
                <a:ea typeface="Calibri" panose="020F0502020204030204" pitchFamily="34" charset="0"/>
                <a:cs typeface="Times New Roman" panose="02020603050405020304" pitchFamily="18" charset="0"/>
              </a:rPr>
              <a:t>Le imprese che svolgono </a:t>
            </a:r>
            <a:r>
              <a:rPr lang="it-IT" altLang="it-IT" sz="1400" dirty="0" err="1">
                <a:solidFill>
                  <a:srgbClr val="444444"/>
                </a:solidFill>
                <a:latin typeface="Arial Unicode MS"/>
                <a:ea typeface="Calibri" panose="020F0502020204030204" pitchFamily="34" charset="0"/>
                <a:cs typeface="Times New Roman" panose="02020603050405020304" pitchFamily="18" charset="0"/>
              </a:rPr>
              <a:t>attivita'</a:t>
            </a:r>
            <a:r>
              <a:rPr lang="it-IT" altLang="it-IT" sz="1400" dirty="0">
                <a:solidFill>
                  <a:srgbClr val="444444"/>
                </a:solidFill>
                <a:latin typeface="Arial Unicode MS"/>
                <a:ea typeface="Calibri" panose="020F0502020204030204" pitchFamily="34" charset="0"/>
                <a:cs typeface="Times New Roman" panose="02020603050405020304" pitchFamily="18" charset="0"/>
              </a:rPr>
              <a:t> di fornitura di reti e servizi di comunicazioni elettroniche, autorizzate ai sensi del Capo II del 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1400" dirty="0" err="1">
                <a:solidFill>
                  <a:srgbClr val="444444"/>
                </a:solidFill>
                <a:latin typeface="Arial Unicode MS"/>
                <a:ea typeface="Calibri" panose="020F0502020204030204" pitchFamily="34" charset="0"/>
                <a:cs typeface="Times New Roman" panose="02020603050405020304" pitchFamily="18" charset="0"/>
              </a:rPr>
              <a:t>d.Lgs</a:t>
            </a:r>
            <a:r>
              <a:rPr lang="it-IT" altLang="it-IT" sz="1400" dirty="0">
                <a:solidFill>
                  <a:srgbClr val="444444"/>
                </a:solidFill>
                <a:latin typeface="Arial Unicode MS"/>
                <a:ea typeface="Calibri" panose="020F0502020204030204" pitchFamily="34" charset="0"/>
                <a:cs typeface="Times New Roman" panose="02020603050405020304" pitchFamily="18" charset="0"/>
              </a:rPr>
              <a:t> n. 259/2003 e </a:t>
            </a:r>
            <a:r>
              <a:rPr lang="it-IT" altLang="it-IT" sz="1400" dirty="0" err="1">
                <a:solidFill>
                  <a:srgbClr val="444444"/>
                </a:solidFill>
                <a:latin typeface="Arial Unicode MS"/>
                <a:ea typeface="Calibri" panose="020F0502020204030204" pitchFamily="34" charset="0"/>
                <a:cs typeface="Times New Roman" panose="02020603050405020304" pitchFamily="18" charset="0"/>
              </a:rPr>
              <a:t>s.m.i.</a:t>
            </a:r>
            <a:r>
              <a:rPr lang="it-IT" altLang="it-IT" sz="1400" dirty="0">
                <a:solidFill>
                  <a:srgbClr val="444444"/>
                </a:solidFill>
                <a:latin typeface="Arial Unicode MS"/>
                <a:ea typeface="Calibri" panose="020F0502020204030204" pitchFamily="34" charset="0"/>
                <a:cs typeface="Times New Roman" panose="02020603050405020304" pitchFamily="18" charset="0"/>
              </a:rPr>
              <a:t>,  intraprendono  misure  e  svolgono  ogni utile iniziativa atta a potenziare le infrastrutture e a garantire il 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altLang="it-IT" sz="1400" dirty="0">
                <a:solidFill>
                  <a:srgbClr val="444444"/>
                </a:solidFill>
                <a:latin typeface="Arial Unicode MS"/>
                <a:ea typeface="Calibri" panose="020F0502020204030204" pitchFamily="34" charset="0"/>
                <a:cs typeface="Times New Roman" panose="02020603050405020304" pitchFamily="18" charset="0"/>
              </a:rPr>
              <a:t>funzionamento delle reti e </a:t>
            </a:r>
            <a:r>
              <a:rPr lang="it-IT" altLang="it-IT" sz="1400" dirty="0" err="1">
                <a:solidFill>
                  <a:srgbClr val="444444"/>
                </a:solidFill>
                <a:latin typeface="Arial Unicode MS"/>
                <a:ea typeface="Calibri" panose="020F0502020204030204" pitchFamily="34" charset="0"/>
                <a:cs typeface="Times New Roman" panose="02020603050405020304" pitchFamily="18" charset="0"/>
              </a:rPr>
              <a:t>l'operativita'</a:t>
            </a:r>
            <a:r>
              <a:rPr lang="it-IT" altLang="it-IT" sz="1400" dirty="0">
                <a:solidFill>
                  <a:srgbClr val="444444"/>
                </a:solidFill>
                <a:latin typeface="Arial Unicode MS"/>
                <a:ea typeface="Calibri" panose="020F0502020204030204" pitchFamily="34" charset="0"/>
                <a:cs typeface="Times New Roman" panose="02020603050405020304" pitchFamily="18" charset="0"/>
              </a:rPr>
              <a:t> e </a:t>
            </a:r>
            <a:r>
              <a:rPr lang="it-IT" altLang="it-IT" sz="1400" dirty="0" err="1">
                <a:solidFill>
                  <a:srgbClr val="444444"/>
                </a:solidFill>
                <a:latin typeface="Arial Unicode MS"/>
                <a:ea typeface="Calibri" panose="020F0502020204030204" pitchFamily="34" charset="0"/>
                <a:cs typeface="Times New Roman" panose="02020603050405020304" pitchFamily="18" charset="0"/>
              </a:rPr>
              <a:t>continuita'</a:t>
            </a:r>
            <a:r>
              <a:rPr lang="it-IT" altLang="it-IT" sz="1400" dirty="0">
                <a:solidFill>
                  <a:srgbClr val="444444"/>
                </a:solidFill>
                <a:latin typeface="Arial Unicode MS"/>
                <a:ea typeface="Calibri" panose="020F0502020204030204" pitchFamily="34" charset="0"/>
                <a:cs typeface="Times New Roman" panose="02020603050405020304" pitchFamily="18" charset="0"/>
              </a:rPr>
              <a:t> dei servizi.</a:t>
            </a:r>
            <a:endParaRPr lang="it-IT" altLang="it-IT" sz="2000" dirty="0">
              <a:latin typeface="Arial" panose="020B0604020202020204" pitchFamily="34" charset="0"/>
            </a:endParaRPr>
          </a:p>
        </p:txBody>
      </p:sp>
      <p:sp>
        <p:nvSpPr>
          <p:cNvPr id="9" name="Rectangle 1">
            <a:extLst>
              <a:ext uri="{FF2B5EF4-FFF2-40B4-BE49-F238E27FC236}">
                <a16:creationId xmlns:a16="http://schemas.microsoft.com/office/drawing/2014/main" id="{42F13A74-0D8E-631B-C8DE-D4F4F9D3F5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3472" y="3216400"/>
            <a:ext cx="9714176" cy="1215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600" b="1" dirty="0">
                <a:solidFill>
                  <a:schemeClr val="bg2"/>
                </a:solidFill>
              </a:rPr>
              <a:t> </a:t>
            </a:r>
            <a:r>
              <a:rPr lang="it-IT" sz="1600" b="1" dirty="0">
                <a:solidFill>
                  <a:srgbClr val="FF0000"/>
                </a:solidFill>
              </a:rPr>
              <a:t>1 - Potenziamento delle reti  che dovranno offrire prestazioni sempre maggiori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sz="1600" b="1" dirty="0">
              <a:solidFill>
                <a:srgbClr val="FF0000"/>
              </a:solidFill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600" b="1" dirty="0">
                <a:solidFill>
                  <a:srgbClr val="FF0000"/>
                </a:solidFill>
              </a:rPr>
              <a:t> 2 - Sicurezza dell’alimentazione elettrica che </a:t>
            </a:r>
            <a:r>
              <a:rPr lang="it-IT" sz="1600" b="1" dirty="0" err="1">
                <a:solidFill>
                  <a:srgbClr val="FF0000"/>
                </a:solidFill>
              </a:rPr>
              <a:t>dovra’</a:t>
            </a:r>
            <a:r>
              <a:rPr lang="it-IT" sz="1600" b="1" dirty="0">
                <a:solidFill>
                  <a:srgbClr val="FF0000"/>
                </a:solidFill>
              </a:rPr>
              <a:t> essere garantita sempre e comunque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sz="1600" b="1" dirty="0">
              <a:solidFill>
                <a:srgbClr val="FF0000"/>
              </a:solidFill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 altLang="it-IT" sz="1200" dirty="0">
              <a:solidFill>
                <a:srgbClr val="444444"/>
              </a:solidFill>
              <a:latin typeface="Arial Unicode MS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716E05DF-F02B-84E7-1CA8-2B6DE34ECB7A}"/>
              </a:ext>
            </a:extLst>
          </p:cNvPr>
          <p:cNvSpPr txBox="1"/>
          <p:nvPr/>
        </p:nvSpPr>
        <p:spPr>
          <a:xfrm>
            <a:off x="841248" y="4118140"/>
            <a:ext cx="1048816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dirty="0"/>
              <a:t>Il decreto "Cura Italia" è del </a:t>
            </a:r>
            <a:r>
              <a:rPr lang="it-IT" sz="1600" b="1" i="0" dirty="0">
                <a:solidFill>
                  <a:srgbClr val="0A0A0A"/>
                </a:solidFill>
                <a:effectLst/>
              </a:rPr>
              <a:t>2020</a:t>
            </a:r>
            <a:r>
              <a:rPr lang="it-IT" sz="1600" b="0" i="0" dirty="0">
                <a:solidFill>
                  <a:srgbClr val="0A0A0A"/>
                </a:solidFill>
                <a:effectLst/>
              </a:rPr>
              <a:t>, è il decreto-legge n. 18 del </a:t>
            </a:r>
            <a:r>
              <a:rPr lang="it-IT" sz="1600" b="1" i="0" dirty="0">
                <a:solidFill>
                  <a:srgbClr val="0A0A0A"/>
                </a:solidFill>
                <a:effectLst/>
              </a:rPr>
              <a:t>17 marzo 2020</a:t>
            </a:r>
            <a:r>
              <a:rPr lang="it-IT" sz="1600" dirty="0">
                <a:solidFill>
                  <a:srgbClr val="0A0A0A"/>
                </a:solidFill>
              </a:rPr>
              <a:t>, </a:t>
            </a:r>
            <a:r>
              <a:rPr lang="it-IT" sz="1600" b="0" i="0" dirty="0">
                <a:solidFill>
                  <a:srgbClr val="0A0A0A"/>
                </a:solidFill>
                <a:effectLst/>
              </a:rPr>
              <a:t>emanato per far fronte alle conseguenze economiche e sociali dell'emergenza epidemiologica da COVID-19. </a:t>
            </a:r>
            <a:endParaRPr lang="it-IT" sz="1600" dirty="0"/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B779416C-F47E-D6DD-977A-95605E488CA2}"/>
              </a:ext>
            </a:extLst>
          </p:cNvPr>
          <p:cNvSpPr txBox="1"/>
          <p:nvPr/>
        </p:nvSpPr>
        <p:spPr>
          <a:xfrm>
            <a:off x="9866376" y="6369350"/>
            <a:ext cx="11945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050" dirty="0"/>
              <a:t>Ing.D.Trisciuoglio</a:t>
            </a:r>
          </a:p>
          <a:p>
            <a:pPr algn="ctr"/>
            <a:r>
              <a:rPr lang="it-IT" sz="1050" dirty="0"/>
              <a:t>CEI 64.8-81.1</a:t>
            </a:r>
          </a:p>
        </p:txBody>
      </p:sp>
    </p:spTree>
    <p:extLst>
      <p:ext uri="{BB962C8B-B14F-4D97-AF65-F5344CB8AC3E}">
        <p14:creationId xmlns:p14="http://schemas.microsoft.com/office/powerpoint/2010/main" val="4196428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theme/theme1.xml><?xml version="1.0" encoding="utf-8"?>
<a:theme xmlns:a="http://schemas.openxmlformats.org/drawingml/2006/main" name="Tema di Office">
  <a:themeElements>
    <a:clrScheme name="Personalizzato 7">
      <a:dk1>
        <a:sysClr val="windowText" lastClr="000000"/>
      </a:dk1>
      <a:lt1>
        <a:sysClr val="window" lastClr="FFFFFF"/>
      </a:lt1>
      <a:dk2>
        <a:srgbClr val="323232"/>
      </a:dk2>
      <a:lt2>
        <a:srgbClr val="E5C243"/>
      </a:lt2>
      <a:accent1>
        <a:srgbClr val="FF0000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2032</TotalTime>
  <Words>7026</Words>
  <Application>Microsoft Office PowerPoint</Application>
  <PresentationFormat>Widescreen</PresentationFormat>
  <Paragraphs>765</Paragraphs>
  <Slides>74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74</vt:i4>
      </vt:variant>
    </vt:vector>
  </HeadingPairs>
  <TitlesOfParts>
    <vt:vector size="90" baseType="lpstr">
      <vt:lpstr>ApercuRegular</vt:lpstr>
      <vt:lpstr>Aptos</vt:lpstr>
      <vt:lpstr>Arial</vt:lpstr>
      <vt:lpstr>Arial Black</vt:lpstr>
      <vt:lpstr>Arial Unicode MS</vt:lpstr>
      <vt:lpstr>Calibri</vt:lpstr>
      <vt:lpstr>HelveticaNeueLTStd-Roman</vt:lpstr>
      <vt:lpstr>RationalDisplay-Book</vt:lpstr>
      <vt:lpstr>Roboto</vt:lpstr>
      <vt:lpstr>Segoe UI</vt:lpstr>
      <vt:lpstr>Segoe UI Light</vt:lpstr>
      <vt:lpstr>Segoe UI Semibold</vt:lpstr>
      <vt:lpstr>Segoe UI Semilight</vt:lpstr>
      <vt:lpstr>Symbol</vt:lpstr>
      <vt:lpstr>Times New Roman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Bini Smaghi Antonia</dc:creator>
  <cp:lastModifiedBy>Domenico Trisciuoglio</cp:lastModifiedBy>
  <cp:revision>121</cp:revision>
  <dcterms:created xsi:type="dcterms:W3CDTF">2024-09-30T10:01:56Z</dcterms:created>
  <dcterms:modified xsi:type="dcterms:W3CDTF">2026-07-20T16:16:36Z</dcterms:modified>
</cp:coreProperties>
</file>