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419" r:id="rId3"/>
    <p:sldId id="420" r:id="rId4"/>
    <p:sldId id="422" r:id="rId5"/>
    <p:sldId id="421" r:id="rId6"/>
    <p:sldId id="424" r:id="rId7"/>
    <p:sldId id="258" r:id="rId8"/>
    <p:sldId id="260" r:id="rId9"/>
    <p:sldId id="375" r:id="rId10"/>
    <p:sldId id="383" r:id="rId11"/>
    <p:sldId id="384" r:id="rId12"/>
    <p:sldId id="385" r:id="rId13"/>
    <p:sldId id="434" r:id="rId14"/>
    <p:sldId id="386" r:id="rId15"/>
    <p:sldId id="389" r:id="rId16"/>
    <p:sldId id="432" r:id="rId17"/>
    <p:sldId id="425" r:id="rId18"/>
    <p:sldId id="396" r:id="rId19"/>
    <p:sldId id="397" r:id="rId20"/>
    <p:sldId id="372" r:id="rId21"/>
    <p:sldId id="400" r:id="rId22"/>
    <p:sldId id="269" r:id="rId23"/>
    <p:sldId id="270" r:id="rId24"/>
    <p:sldId id="271" r:id="rId25"/>
    <p:sldId id="353" r:id="rId26"/>
    <p:sldId id="365" r:id="rId27"/>
    <p:sldId id="426" r:id="rId28"/>
    <p:sldId id="406" r:id="rId29"/>
    <p:sldId id="431" r:id="rId30"/>
    <p:sldId id="402" r:id="rId31"/>
    <p:sldId id="401" r:id="rId32"/>
    <p:sldId id="403" r:id="rId33"/>
    <p:sldId id="407" r:id="rId34"/>
    <p:sldId id="427" r:id="rId35"/>
    <p:sldId id="404" r:id="rId36"/>
    <p:sldId id="408" r:id="rId37"/>
    <p:sldId id="411" r:id="rId38"/>
    <p:sldId id="405" r:id="rId39"/>
    <p:sldId id="409" r:id="rId40"/>
    <p:sldId id="430" r:id="rId41"/>
    <p:sldId id="423" r:id="rId4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798E"/>
    <a:srgbClr val="B4C5CF"/>
    <a:srgbClr val="E050F4"/>
    <a:srgbClr val="F6D3AB"/>
    <a:srgbClr val="070B14"/>
    <a:srgbClr val="12203B"/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052" autoAdjust="0"/>
    <p:restoredTop sz="81490" autoAdjust="0"/>
  </p:normalViewPr>
  <p:slideViewPr>
    <p:cSldViewPr snapToGrid="0">
      <p:cViewPr varScale="1">
        <p:scale>
          <a:sx n="69" d="100"/>
          <a:sy n="69" d="100"/>
        </p:scale>
        <p:origin x="45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F7B54-E114-475C-A1DE-F3F965BF111F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FAAB4-D300-46B2-8090-7E13CD7BDE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7607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30204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0328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521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2114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0416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0220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034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0730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EE820-EB2D-4954-063B-CC73B2CB8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1C1D1E-77A1-C3AD-E07B-AC208ABF4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036273-4095-20B5-4A4A-152A6F2E34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69306-EBB1-C8F6-04E2-BEC6EB31F4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3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0593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B8A06-F5C7-A9DF-70CC-3B53C2C4A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004449-83CC-F15B-27A0-E7AC82EA00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403B8-8D70-83D6-81B5-1A7794228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24F8D5-3AA0-E09B-1DEB-0CA861739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74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B8CA7-0173-3539-5AD1-73F0DCBAA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634289-BFE0-AF45-7D47-CA3377A18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9B5B0B-038C-C5FC-0B75-4ACF3E31CC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24F914-A522-1C49-01CF-9DEB9C4660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8800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60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7549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A0B61-1C30-8BE8-4E9F-BEE1BF142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F41650-87AE-AA10-3FCB-C79B07FDCE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4BE82-6F00-C505-BC79-FE8555066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F6791-460E-889E-82DC-31B3CD8955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14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782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3CE37-CF64-4E88-BB01-7BB109B6819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158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14344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1070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AF9A5-FB48-D176-6A13-46C53BDB6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B8B88E-CA59-2388-D6FB-24E736AF7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D059DC-61FC-077E-2801-C6FB7C8E65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FDC5E-70CF-E20F-8031-E72D78FC43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4291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49864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926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FC739-7474-8A86-34C3-715EB633D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09B58C-BAB0-284D-71CC-FDC64C2B9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C92B0E-D705-7B0B-F788-DC6BDD7B6B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B9EB6-5B4F-BADF-12AC-5B01A8667D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1879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47766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3022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9053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33436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67587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59074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6665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74378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424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5287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4A30-B3AA-5B1B-2EC3-9FA4172D4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BFF339-800F-8A28-AA14-CD7002B985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24EA34-3CA0-7DC1-EC8E-8D46D33411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8BD93-3337-3360-9003-C34D61DF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8054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FA91D-A555-29DD-9C70-43AEFB9A2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A0253D-F105-2D5B-B210-E03E24B679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C3370-FA57-8AFA-46B1-A4E5AFDF9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6C547-0776-81A3-92D2-4726AE4764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3351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0E77E-9D38-D25B-2EAC-5178AD4B4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5FEC26-0851-B168-BF16-28C462BCD3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AD222-CB9E-9C25-7022-C2D9D2F5FF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0A4BCF-11D5-B6DE-3534-CF0EF7828A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827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5823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44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458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FF218A-C157-4C5D-5B43-3E13A24C4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1DE6C7F-4865-64AC-2F00-9E8B9BB96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793484A-6FC6-7021-7E37-11B05996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8F6E444-C793-4993-5A9F-1242F124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FDDEAD7-8646-F5DD-DFA7-CACE5878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54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377CDB-FAEC-BDCA-5F48-FBE9DEE6F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0AAEEAD-658B-7197-E63A-AC83CC1CA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EDADC0-2436-BFD2-EFFB-031A734BD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F897B2-E515-838B-1388-53CBA36B2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4F08BA1-7267-2ECC-B25D-D776AAC7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5294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B150FBA-D51E-99D1-5401-CCBE13F11D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624DBC-7B5B-AB1E-5353-11E432D71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58B4F16-BD2F-A66F-01CF-B3E0ECF46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725283-5206-EA0F-4544-2DC305E40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878502-E268-48A9-280E-349246D81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811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visori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892267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C37531-1155-0549-6D5B-F1A35824D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78F58D6-C00D-D350-55D0-12E4FE867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111FBB-823B-FBAB-7FA8-E7E6A2128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BCCAB99-8F67-6078-2C4B-2B187656C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DC6BAF8-068F-6A94-395F-1577E013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7405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7FDABB-1245-8C32-C821-4D7087C94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81C563C-95A3-CF12-33EC-705B2C127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19143E-D144-E29E-2027-BDD9E2A97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9E6482-7AD9-7475-4F31-8ECBFAED4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8957D85-39F4-2B73-1EC5-1BF08DA31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947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76826B-494B-C846-26CC-653A7E07F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B76BDF1-87DF-6553-1092-A11813365D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4196BDC-C1D3-ADF7-52DB-987404B38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6FA2E9A-1644-BFEE-4825-57741A222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6707E7-AB0E-660A-B369-8A8104D18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28C5C8A-7EEF-A469-7798-AAB9AD40B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31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A1DFCC-DB07-A291-DA3E-DFDFEAD8A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BD12944-51A3-2902-7ED3-1A602A55E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BC0E868-1610-15CB-9505-81518F726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CC383B-11E4-A2A6-8675-0EF797E73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DFFB497-04EA-25C1-C6B1-1B87A33C1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F060DDA-63D5-6155-3D1C-1D8AED682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7007DA9-643E-7F08-BC0B-8D972361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61FB79E-71E6-1EAA-734B-BBBA849AE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852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5F11AA-B225-E60E-B83C-01215235E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C952B1A-619B-310A-6947-9DFFE641B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BF5DA9B-2FAF-1EAD-3A22-7BF0B8CD2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9C68B4E-7F3B-04F4-6799-B6AC801F2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587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5CAC3CD-2907-0BE6-8779-9322A1BD6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053E8E2-946C-89BF-3565-3B75B96A9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B31859-B073-C392-E3D3-3003CCFB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759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9599E7-8B55-FD32-0F20-153DFBED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6C31945-A922-660F-3B86-9942802F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D982FCE-3351-BD77-680B-53AE46BC1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58CE08E-9FBD-946F-2AA9-5FD83E8BD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3ACC204-2382-F5DF-ABD0-9D922AB04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8774A31-1843-B3AE-3F65-DD2A8C237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2133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6B248-AD25-00EE-7F1F-C2E78E1C4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DA21578-391B-F783-71F7-1C0B66C46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1A00013-0C35-B272-DA81-A30216F42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4B44BD5-755F-31D2-2F02-C32761D6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6FAA26-6E4E-9640-73D2-9616C3466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9D4C7F4-E6BF-7AE6-1868-D0EDEF542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07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0BF035C-F420-1EAE-FD2E-B13427FE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F7ACCD0-E1C1-9C3B-B9C0-F60D43D52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EDA898-4A30-0983-B3C3-447B3DE9A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338B57-24E4-48DD-8BE7-AD03CB82079A}" type="datetimeFigureOut">
              <a:rPr lang="it-IT" smtClean="0"/>
              <a:t>12/02/2026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74431B-0759-EB6B-E790-A6F93B17C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50FBBE-42E7-AD2E-901D-C5CC3635F3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73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39.sv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38.png"/><Relationship Id="rId5" Type="http://schemas.openxmlformats.org/officeDocument/2006/relationships/image" Target="../media/image4.png"/><Relationship Id="rId15" Type="http://schemas.openxmlformats.org/officeDocument/2006/relationships/image" Target="../media/image42.png"/><Relationship Id="rId10" Type="http://schemas.openxmlformats.org/officeDocument/2006/relationships/image" Target="../media/image37.svg"/><Relationship Id="rId19" Type="http://schemas.openxmlformats.org/officeDocument/2006/relationships/image" Target="../media/image46.png"/><Relationship Id="rId4" Type="http://schemas.openxmlformats.org/officeDocument/2006/relationships/image" Target="../media/image3.svg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49.png"/><Relationship Id="rId5" Type="http://schemas.openxmlformats.org/officeDocument/2006/relationships/image" Target="../media/image4.png"/><Relationship Id="rId10" Type="http://schemas.openxmlformats.org/officeDocument/2006/relationships/image" Target="../media/image48.jp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8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64.svg"/><Relationship Id="rId18" Type="http://schemas.openxmlformats.org/officeDocument/2006/relationships/image" Target="../media/image69.gif"/><Relationship Id="rId3" Type="http://schemas.openxmlformats.org/officeDocument/2006/relationships/image" Target="../media/image2.png"/><Relationship Id="rId21" Type="http://schemas.openxmlformats.org/officeDocument/2006/relationships/image" Target="../media/image72.gif"/><Relationship Id="rId7" Type="http://schemas.openxmlformats.org/officeDocument/2006/relationships/image" Target="../media/image6.png"/><Relationship Id="rId12" Type="http://schemas.openxmlformats.org/officeDocument/2006/relationships/image" Target="../media/image63.png"/><Relationship Id="rId17" Type="http://schemas.openxmlformats.org/officeDocument/2006/relationships/image" Target="../media/image68.gif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67.gif"/><Relationship Id="rId20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62.png"/><Relationship Id="rId5" Type="http://schemas.openxmlformats.org/officeDocument/2006/relationships/image" Target="../media/image4.png"/><Relationship Id="rId15" Type="http://schemas.openxmlformats.org/officeDocument/2006/relationships/image" Target="../media/image66.gif"/><Relationship Id="rId10" Type="http://schemas.openxmlformats.org/officeDocument/2006/relationships/image" Target="../media/image61.png"/><Relationship Id="rId19" Type="http://schemas.openxmlformats.org/officeDocument/2006/relationships/image" Target="../media/image70.gif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6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6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7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74.gif"/><Relationship Id="rId5" Type="http://schemas.openxmlformats.org/officeDocument/2006/relationships/image" Target="../media/image4.png"/><Relationship Id="rId10" Type="http://schemas.openxmlformats.org/officeDocument/2006/relationships/image" Target="../media/image73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77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0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79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78.jpg"/><Relationship Id="rId5" Type="http://schemas.openxmlformats.org/officeDocument/2006/relationships/image" Target="../media/image4.png"/><Relationship Id="rId10" Type="http://schemas.openxmlformats.org/officeDocument/2006/relationships/image" Target="../media/image73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8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84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83.png"/><Relationship Id="rId5" Type="http://schemas.openxmlformats.org/officeDocument/2006/relationships/image" Target="../media/image4.png"/><Relationship Id="rId10" Type="http://schemas.openxmlformats.org/officeDocument/2006/relationships/image" Target="../media/image82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8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8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88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5" Type="http://schemas.openxmlformats.org/officeDocument/2006/relationships/hyperlink" Target="mailto:carmenpanepintozayati@gmail.com" TargetMode="External"/><Relationship Id="rId4" Type="http://schemas.openxmlformats.org/officeDocument/2006/relationships/image" Target="../media/image9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3.jpeg"/><Relationship Id="rId5" Type="http://schemas.openxmlformats.org/officeDocument/2006/relationships/image" Target="../media/image4.png"/><Relationship Id="rId15" Type="http://schemas.microsoft.com/office/2007/relationships/hdphoto" Target="../media/hdphoto1.wdp"/><Relationship Id="rId10" Type="http://schemas.openxmlformats.org/officeDocument/2006/relationships/image" Target="../media/image22.jpe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C6B10-7A6D-5931-68C4-24701A697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1CA8505-77D8-1A99-5668-A7C92234D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" name="Immagine 11" descr="Immagine che contiene testo, schermata, Carattere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EEFC4271-6440-6A3D-49BE-EC65B6E47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7457469-D093-58AD-3AB9-2DE979827493}"/>
              </a:ext>
            </a:extLst>
          </p:cNvPr>
          <p:cNvSpPr txBox="1"/>
          <p:nvPr/>
        </p:nvSpPr>
        <p:spPr>
          <a:xfrm>
            <a:off x="269758" y="893871"/>
            <a:ext cx="6116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13 febbraio 2026 sala conference CNI via XX settembre, 5 </a:t>
            </a:r>
            <a:r>
              <a:rPr lang="it-IT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R</a:t>
            </a:r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oma</a:t>
            </a:r>
            <a:endParaRPr lang="it-IT" dirty="0">
              <a:solidFill>
                <a:schemeClr val="bg1"/>
              </a:solidFill>
              <a:latin typeface="Aptos Display" panose="020B00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30079CB-9B71-EA9F-2A66-231B7DDF1507}"/>
              </a:ext>
            </a:extLst>
          </p:cNvPr>
          <p:cNvSpPr txBox="1"/>
          <p:nvPr/>
        </p:nvSpPr>
        <p:spPr>
          <a:xfrm>
            <a:off x="269758" y="1263203"/>
            <a:ext cx="83609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Engineering</a:t>
            </a:r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</a:rPr>
              <a:t> the Future: </a:t>
            </a:r>
            <a:r>
              <a:rPr lang="en-US" sz="40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STEMinsieme</a:t>
            </a:r>
            <a:endParaRPr lang="it-IT" sz="40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endParaRPr lang="it-IT" sz="40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794A75E-38AD-7E7B-91E0-A170C1A405A2}"/>
              </a:ext>
            </a:extLst>
          </p:cNvPr>
          <p:cNvSpPr txBox="1"/>
          <p:nvPr/>
        </p:nvSpPr>
        <p:spPr>
          <a:xfrm>
            <a:off x="269757" y="2525124"/>
            <a:ext cx="9874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Come far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appassionare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gli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studenti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alla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cultura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tecnica</a:t>
            </a:r>
            <a:endParaRPr lang="en-US" sz="3200" b="1" i="0" dirty="0">
              <a:solidFill>
                <a:schemeClr val="bg1"/>
              </a:solidFill>
              <a:effectLst/>
              <a:latin typeface="Aptos Display" panose="020B00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8AF407E-FC30-1D51-B553-40DD815DA3A1}"/>
              </a:ext>
            </a:extLst>
          </p:cNvPr>
          <p:cNvSpPr txBox="1"/>
          <p:nvPr/>
        </p:nvSpPr>
        <p:spPr>
          <a:xfrm>
            <a:off x="269757" y="3106494"/>
            <a:ext cx="90117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Carmen Panepinto Zayati</a:t>
            </a:r>
            <a:endParaRPr lang="en-US" sz="2400" b="1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r>
              <a:rPr lang="en-US" sz="20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PhD </a:t>
            </a:r>
            <a:r>
              <a:rPr lang="en-US" sz="2000" b="1" i="0" dirty="0" err="1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Biorobotics</a:t>
            </a:r>
            <a:r>
              <a:rPr lang="en-US" sz="2000" b="1" dirty="0">
                <a:solidFill>
                  <a:schemeClr val="bg1"/>
                </a:solidFill>
                <a:latin typeface="Aptos Display" panose="020B0004020202020204" pitchFamily="34" charset="0"/>
              </a:rPr>
              <a:t> - </a:t>
            </a:r>
            <a:r>
              <a:rPr lang="en-US" sz="20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LM Bionics Engineering - LT </a:t>
            </a:r>
            <a:r>
              <a:rPr lang="en-US" sz="2000" b="1" i="0" dirty="0" err="1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Ingegneria</a:t>
            </a:r>
            <a:r>
              <a:rPr lang="en-US" sz="20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 </a:t>
            </a:r>
            <a:r>
              <a:rPr lang="en-US" sz="2000" b="1" i="0" dirty="0" err="1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Elettronica</a:t>
            </a:r>
            <a:endParaRPr lang="en-US" sz="2000" b="1" i="0" dirty="0">
              <a:solidFill>
                <a:schemeClr val="bg1"/>
              </a:solidFill>
              <a:effectLst/>
              <a:latin typeface="Aptos Display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29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Rectangle 51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126" name="Picture 6" descr="The Art of Mathematics in Chalk | Scientific American">
            <a:extLst>
              <a:ext uri="{FF2B5EF4-FFF2-40B4-BE49-F238E27FC236}">
                <a16:creationId xmlns:a16="http://schemas.microsoft.com/office/drawing/2014/main" id="{11E4A2BD-9E78-2025-2CB0-82549458C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9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547CEB-2D1A-B73E-ACCD-66545787508D}"/>
              </a:ext>
            </a:extLst>
          </p:cNvPr>
          <p:cNvSpPr txBox="1"/>
          <p:nvPr/>
        </p:nvSpPr>
        <p:spPr>
          <a:xfrm>
            <a:off x="1335315" y="1146630"/>
            <a:ext cx="4760685" cy="584775"/>
          </a:xfrm>
          <a:prstGeom prst="rect">
            <a:avLst/>
          </a:prstGeom>
          <a:solidFill>
            <a:srgbClr val="B4C5CF"/>
          </a:solidFill>
        </p:spPr>
        <p:txBody>
          <a:bodyPr wrap="square" rtlCol="0">
            <a:spAutoFit/>
          </a:bodyPr>
          <a:lstStyle/>
          <a:p>
            <a:r>
              <a:rPr lang="en-GB" sz="3200" b="1" dirty="0"/>
              <a:t> </a:t>
            </a:r>
            <a:r>
              <a:rPr lang="en-GB" sz="3200" b="1" dirty="0" err="1"/>
              <a:t>Eccellenza</a:t>
            </a:r>
            <a:r>
              <a:rPr lang="en-GB" sz="3200" b="1" dirty="0"/>
              <a:t> </a:t>
            </a:r>
            <a:r>
              <a:rPr lang="en-GB" sz="3200" b="1" dirty="0" err="1"/>
              <a:t>accademica</a:t>
            </a:r>
            <a:endParaRPr lang="en-US" sz="3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86836-E439-2A55-B161-93A78572B09F}"/>
              </a:ext>
            </a:extLst>
          </p:cNvPr>
          <p:cNvSpPr txBox="1"/>
          <p:nvPr/>
        </p:nvSpPr>
        <p:spPr>
          <a:xfrm>
            <a:off x="4535714" y="4989287"/>
            <a:ext cx="6930571" cy="584775"/>
          </a:xfrm>
          <a:prstGeom prst="rect">
            <a:avLst/>
          </a:prstGeom>
          <a:solidFill>
            <a:srgbClr val="B4C5CF"/>
          </a:solidFill>
        </p:spPr>
        <p:txBody>
          <a:bodyPr wrap="square" rtlCol="0">
            <a:spAutoFit/>
          </a:bodyPr>
          <a:lstStyle/>
          <a:p>
            <a:r>
              <a:rPr lang="en-GB" sz="3200" b="1" dirty="0"/>
              <a:t> Talento ‘</a:t>
            </a:r>
            <a:r>
              <a:rPr lang="en-GB" sz="3200" b="1" dirty="0" err="1"/>
              <a:t>naturale</a:t>
            </a:r>
            <a:r>
              <a:rPr lang="en-GB" sz="3200" b="1" dirty="0"/>
              <a:t>’ per la </a:t>
            </a:r>
            <a:r>
              <a:rPr lang="en-GB" sz="3200" b="1" dirty="0" err="1"/>
              <a:t>matematica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60478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779EB-44B9-ED4A-D9BF-99E69E545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lbert Einstein è stato uno dei più grandi filosofi del Novecento - Lucy">
            <a:extLst>
              <a:ext uri="{FF2B5EF4-FFF2-40B4-BE49-F238E27FC236}">
                <a16:creationId xmlns:a16="http://schemas.microsoft.com/office/drawing/2014/main" id="{96DF9028-09D5-3CD6-FEC7-C57BA8854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E68E1C-3644-251E-1C91-4CA94E18FFAD}"/>
              </a:ext>
            </a:extLst>
          </p:cNvPr>
          <p:cNvSpPr txBox="1"/>
          <p:nvPr/>
        </p:nvSpPr>
        <p:spPr>
          <a:xfrm>
            <a:off x="7590970" y="5094515"/>
            <a:ext cx="3265715" cy="584775"/>
          </a:xfrm>
          <a:prstGeom prst="rect">
            <a:avLst/>
          </a:prstGeom>
          <a:solidFill>
            <a:srgbClr val="B4C5CF"/>
          </a:solidFill>
        </p:spPr>
        <p:txBody>
          <a:bodyPr wrap="square" rtlCol="0">
            <a:spAutoFit/>
          </a:bodyPr>
          <a:lstStyle/>
          <a:p>
            <a:r>
              <a:rPr lang="en-GB" sz="3200" b="1" dirty="0"/>
              <a:t> Il </a:t>
            </a:r>
            <a:r>
              <a:rPr lang="en-GB" sz="3200" b="1" dirty="0" err="1"/>
              <a:t>mito</a:t>
            </a:r>
            <a:r>
              <a:rPr lang="en-GB" sz="3200" b="1" dirty="0"/>
              <a:t> del </a:t>
            </a:r>
            <a:r>
              <a:rPr lang="en-GB" sz="3200" b="1" dirty="0" err="1"/>
              <a:t>genio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2928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esson Plan | Draw a Scientist">
            <a:extLst>
              <a:ext uri="{FF2B5EF4-FFF2-40B4-BE49-F238E27FC236}">
                <a16:creationId xmlns:a16="http://schemas.microsoft.com/office/drawing/2014/main" id="{17316B65-FD2E-B698-D7A1-7F8EA91F7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940" y="875695"/>
            <a:ext cx="9904119" cy="5571067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E34A7D-6FC7-06C3-EA7C-AC8368D82EFE}"/>
              </a:ext>
            </a:extLst>
          </p:cNvPr>
          <p:cNvSpPr txBox="1"/>
          <p:nvPr/>
        </p:nvSpPr>
        <p:spPr>
          <a:xfrm>
            <a:off x="3232118" y="352475"/>
            <a:ext cx="6792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Draw-a-Scientist Test (DAST), 1983</a:t>
            </a:r>
            <a:endParaRPr lang="en-US" sz="28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9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8484D1-92F4-67EA-B7D8-4288E88C5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9A0751C0-F479-9DBC-91EC-3BD2231B0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0" name="Picture 2" descr="Stem Background Images – Browse 5,049,993 Stock Photos, Vectors, and Video  | Adobe Stock">
            <a:extLst>
              <a:ext uri="{FF2B5EF4-FFF2-40B4-BE49-F238E27FC236}">
                <a16:creationId xmlns:a16="http://schemas.microsoft.com/office/drawing/2014/main" id="{17404953-10D2-41B3-C4B1-E1A8421A4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5" b="-1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5FDDF0-0E35-826E-42FC-78F0911BEC8D}"/>
              </a:ext>
            </a:extLst>
          </p:cNvPr>
          <p:cNvSpPr/>
          <p:nvPr/>
        </p:nvSpPr>
        <p:spPr>
          <a:xfrm>
            <a:off x="1228298" y="955343"/>
            <a:ext cx="9949218" cy="5117910"/>
          </a:xfrm>
          <a:prstGeom prst="rect">
            <a:avLst/>
          </a:prstGeom>
          <a:solidFill>
            <a:srgbClr val="56798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462B63-2F6D-7F56-E444-D483B16336F7}"/>
              </a:ext>
            </a:extLst>
          </p:cNvPr>
          <p:cNvSpPr txBox="1"/>
          <p:nvPr/>
        </p:nvSpPr>
        <p:spPr>
          <a:xfrm>
            <a:off x="1571035" y="1273628"/>
            <a:ext cx="9263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>
                <a:solidFill>
                  <a:schemeClr val="bg1"/>
                </a:solidFill>
              </a:rPr>
              <a:t>Lo stereotipo del “genio” incide sulle scelte, soprattutto delle ragazze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758A8D-FB07-4D47-81C3-0D20DF4CCC43}"/>
              </a:ext>
            </a:extLst>
          </p:cNvPr>
          <p:cNvSpPr txBox="1"/>
          <p:nvPr/>
        </p:nvSpPr>
        <p:spPr>
          <a:xfrm>
            <a:off x="7381862" y="5711789"/>
            <a:ext cx="5627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</a:rPr>
              <a:t>(Fonti: NSF, ResearchGate, AXIOS – 2023,2024)</a:t>
            </a: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D905814-21DC-95E3-DADE-33BD00A161F1}"/>
              </a:ext>
            </a:extLst>
          </p:cNvPr>
          <p:cNvSpPr/>
          <p:nvPr/>
        </p:nvSpPr>
        <p:spPr>
          <a:xfrm>
            <a:off x="1908165" y="2262619"/>
            <a:ext cx="2488368" cy="250335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Voti alti in matematica e scienze aumentano la probabilità di iscrizione STEM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743D763-6458-8AF2-4C3D-B5BC2C2E987E}"/>
              </a:ext>
            </a:extLst>
          </p:cNvPr>
          <p:cNvSpPr/>
          <p:nvPr/>
        </p:nvSpPr>
        <p:spPr>
          <a:xfrm>
            <a:off x="4983436" y="2262619"/>
            <a:ext cx="2488368" cy="250335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GPA elevato è correlato a scelte STEM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887E2B-6557-5144-4040-1CEE8093DC07}"/>
              </a:ext>
            </a:extLst>
          </p:cNvPr>
          <p:cNvSpPr/>
          <p:nvPr/>
        </p:nvSpPr>
        <p:spPr>
          <a:xfrm>
            <a:off x="8028011" y="2262618"/>
            <a:ext cx="2488368" cy="250335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Le ragazze hanno performance scientifiche spesso uguali o superiori</a:t>
            </a:r>
          </a:p>
        </p:txBody>
      </p:sp>
    </p:spTree>
    <p:extLst>
      <p:ext uri="{BB962C8B-B14F-4D97-AF65-F5344CB8AC3E}">
        <p14:creationId xmlns:p14="http://schemas.microsoft.com/office/powerpoint/2010/main" val="36968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 descr="A group of men wearing hard hats&#10;&#10;AI-generated content may be incorrect.">
            <a:extLst>
              <a:ext uri="{FF2B5EF4-FFF2-40B4-BE49-F238E27FC236}">
                <a16:creationId xmlns:a16="http://schemas.microsoft.com/office/drawing/2014/main" id="{2DFF17D1-3B61-30DE-DCCC-147DD32399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146"/>
          <a:stretch>
            <a:fillRect/>
          </a:stretch>
        </p:blipFill>
        <p:spPr>
          <a:xfrm>
            <a:off x="504632" y="1190172"/>
            <a:ext cx="11182735" cy="4693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406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819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194" name="Picture 2" descr="STEM Girls Who Are Changing the World - Little Passports">
            <a:extLst>
              <a:ext uri="{FF2B5EF4-FFF2-40B4-BE49-F238E27FC236}">
                <a16:creationId xmlns:a16="http://schemas.microsoft.com/office/drawing/2014/main" id="{23A8952D-ADE8-1171-5A17-3338BF4AB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" r="3407" b="-1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246;p32">
            <a:extLst>
              <a:ext uri="{FF2B5EF4-FFF2-40B4-BE49-F238E27FC236}">
                <a16:creationId xmlns:a16="http://schemas.microsoft.com/office/drawing/2014/main" id="{C6B511BE-11DB-61D4-91F3-1E3C0C20B148}"/>
              </a:ext>
            </a:extLst>
          </p:cNvPr>
          <p:cNvSpPr txBox="1"/>
          <p:nvPr/>
        </p:nvSpPr>
        <p:spPr>
          <a:xfrm>
            <a:off x="792886" y="1352473"/>
            <a:ext cx="2469200" cy="1015622"/>
          </a:xfrm>
          <a:prstGeom prst="rect">
            <a:avLst/>
          </a:prstGeom>
          <a:solidFill>
            <a:srgbClr val="B4C5C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i="1" u="none" strike="noStrike" cap="none" dirty="0">
                <a:solidFill>
                  <a:schemeClr val="tx2">
                    <a:lumMod val="90000"/>
                    <a:lumOff val="1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Le ragazze italiane laureate in STEM sono il 16.8%</a:t>
            </a:r>
            <a:endParaRPr sz="3000" b="1" i="1" u="none" strike="noStrike" cap="none" dirty="0">
              <a:solidFill>
                <a:schemeClr val="tx2">
                  <a:lumMod val="90000"/>
                  <a:lumOff val="10000"/>
                </a:schemeClr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7" name="Google Shape;229;p31">
            <a:extLst>
              <a:ext uri="{FF2B5EF4-FFF2-40B4-BE49-F238E27FC236}">
                <a16:creationId xmlns:a16="http://schemas.microsoft.com/office/drawing/2014/main" id="{6C8AAB25-50D3-90D6-3FF9-6BB5DAE5A697}"/>
              </a:ext>
            </a:extLst>
          </p:cNvPr>
          <p:cNvSpPr txBox="1"/>
          <p:nvPr/>
        </p:nvSpPr>
        <p:spPr>
          <a:xfrm>
            <a:off x="6572142" y="6520815"/>
            <a:ext cx="5473191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200" b="1" i="1" dirty="0">
                <a:solidFill>
                  <a:schemeClr val="bg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Fonti: Il Sole 24 ore, Istat, Corriere della Sera</a:t>
            </a:r>
            <a:endParaRPr sz="1200" b="1" i="1" u="none" strike="noStrike" cap="none" dirty="0">
              <a:solidFill>
                <a:schemeClr val="bg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" name="Google Shape;246;p32">
            <a:extLst>
              <a:ext uri="{FF2B5EF4-FFF2-40B4-BE49-F238E27FC236}">
                <a16:creationId xmlns:a16="http://schemas.microsoft.com/office/drawing/2014/main" id="{E1E15428-EFFC-4D3A-CA0C-B0078F154DB4}"/>
              </a:ext>
            </a:extLst>
          </p:cNvPr>
          <p:cNvSpPr txBox="1"/>
          <p:nvPr/>
        </p:nvSpPr>
        <p:spPr>
          <a:xfrm>
            <a:off x="8446008" y="2056929"/>
            <a:ext cx="2972700" cy="1015622"/>
          </a:xfrm>
          <a:prstGeom prst="rect">
            <a:avLst/>
          </a:prstGeom>
          <a:solidFill>
            <a:srgbClr val="B4C5C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i="1" dirty="0">
                <a:solidFill>
                  <a:schemeClr val="tx2">
                    <a:lumMod val="90000"/>
                    <a:lumOff val="1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Il 31.7% di donne occupa posizioni lavorative tecnico-scientifiche</a:t>
            </a:r>
            <a:endParaRPr sz="3000" b="1" i="1" u="none" strike="noStrike" cap="none" dirty="0">
              <a:solidFill>
                <a:schemeClr val="tx2">
                  <a:lumMod val="90000"/>
                  <a:lumOff val="10000"/>
                </a:schemeClr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9" name="Google Shape;246;p32">
            <a:extLst>
              <a:ext uri="{FF2B5EF4-FFF2-40B4-BE49-F238E27FC236}">
                <a16:creationId xmlns:a16="http://schemas.microsoft.com/office/drawing/2014/main" id="{5106AC42-EE29-F559-1F2C-5143127623B8}"/>
              </a:ext>
            </a:extLst>
          </p:cNvPr>
          <p:cNvSpPr txBox="1"/>
          <p:nvPr/>
        </p:nvSpPr>
        <p:spPr>
          <a:xfrm>
            <a:off x="673143" y="4373980"/>
            <a:ext cx="2708686" cy="1015622"/>
          </a:xfrm>
          <a:prstGeom prst="rect">
            <a:avLst/>
          </a:prstGeom>
          <a:solidFill>
            <a:srgbClr val="B4C5C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i="1" dirty="0">
                <a:solidFill>
                  <a:schemeClr val="tx2">
                    <a:lumMod val="90000"/>
                    <a:lumOff val="10000"/>
                  </a:schemeClr>
                </a:solidFill>
                <a:latin typeface="Rubik"/>
                <a:ea typeface="Rubik"/>
                <a:cs typeface="Rubik"/>
                <a:sym typeface="Rubik"/>
              </a:rPr>
              <a:t>In Italia solo il 5% delle quindicenni sogna una carriera STEM</a:t>
            </a:r>
            <a:endParaRPr sz="3000" b="1" i="1" u="none" strike="noStrike" cap="none" dirty="0">
              <a:solidFill>
                <a:schemeClr val="tx2">
                  <a:lumMod val="90000"/>
                  <a:lumOff val="10000"/>
                </a:schemeClr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391890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1,300+ Stem Education Background Stock Illustrations, Royalty-Free Vector  Graphics &amp; Clip Art - iStock">
            <a:extLst>
              <a:ext uri="{FF2B5EF4-FFF2-40B4-BE49-F238E27FC236}">
                <a16:creationId xmlns:a16="http://schemas.microsoft.com/office/drawing/2014/main" id="{B1B2DAA8-9580-8C9B-33A4-CE2519715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B2F320-F3E7-FDCC-6B2A-5476B5430D69}"/>
              </a:ext>
            </a:extLst>
          </p:cNvPr>
          <p:cNvSpPr txBox="1"/>
          <p:nvPr/>
        </p:nvSpPr>
        <p:spPr>
          <a:xfrm>
            <a:off x="2895777" y="2991379"/>
            <a:ext cx="6822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>
                <a:solidFill>
                  <a:schemeClr val="bg1"/>
                </a:solidFill>
              </a:rPr>
              <a:t>Eppure</a:t>
            </a:r>
            <a:r>
              <a:rPr lang="en-GB" sz="2400" b="1" dirty="0">
                <a:solidFill>
                  <a:schemeClr val="bg1"/>
                </a:solidFill>
              </a:rPr>
              <a:t>, </a:t>
            </a:r>
            <a:r>
              <a:rPr lang="en-GB" sz="2400" b="1" dirty="0" err="1">
                <a:solidFill>
                  <a:schemeClr val="bg1"/>
                </a:solidFill>
              </a:rPr>
              <a:t>tra</a:t>
            </a:r>
            <a:r>
              <a:rPr lang="en-GB" sz="2400" b="1" dirty="0">
                <a:solidFill>
                  <a:schemeClr val="bg1"/>
                </a:solidFill>
              </a:rPr>
              <a:t>  </a:t>
            </a:r>
            <a:r>
              <a:rPr lang="en-GB" sz="2400" b="1" dirty="0" err="1">
                <a:solidFill>
                  <a:schemeClr val="bg1"/>
                </a:solidFill>
              </a:rPr>
              <a:t>i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laureati</a:t>
            </a:r>
            <a:r>
              <a:rPr lang="en-GB" sz="2400" b="1" dirty="0">
                <a:solidFill>
                  <a:schemeClr val="bg1"/>
                </a:solidFill>
              </a:rPr>
              <a:t> STEM, le </a:t>
            </a:r>
            <a:r>
              <a:rPr lang="en-GB" sz="2400" b="1" dirty="0" err="1">
                <a:solidFill>
                  <a:schemeClr val="bg1"/>
                </a:solidFill>
              </a:rPr>
              <a:t>ragazze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tendono</a:t>
            </a:r>
            <a:r>
              <a:rPr lang="en-GB" sz="2400" b="1" dirty="0">
                <a:solidFill>
                  <a:schemeClr val="bg1"/>
                </a:solidFill>
              </a:rPr>
              <a:t> a </a:t>
            </a:r>
            <a:r>
              <a:rPr lang="en-GB" sz="2400" b="1" dirty="0" err="1">
                <a:solidFill>
                  <a:schemeClr val="bg1"/>
                </a:solidFill>
              </a:rPr>
              <a:t>laurearsi</a:t>
            </a:r>
            <a:r>
              <a:rPr lang="en-GB" sz="2400" b="1" dirty="0">
                <a:solidFill>
                  <a:schemeClr val="bg1"/>
                </a:solidFill>
              </a:rPr>
              <a:t> in </a:t>
            </a:r>
            <a:r>
              <a:rPr lang="en-GB" sz="2400" b="1" dirty="0" err="1">
                <a:solidFill>
                  <a:schemeClr val="bg1"/>
                </a:solidFill>
              </a:rPr>
              <a:t>corso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più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spesso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dei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ragazzi</a:t>
            </a:r>
            <a:r>
              <a:rPr lang="en-GB" sz="2400" b="1" dirty="0">
                <a:solidFill>
                  <a:schemeClr val="bg1"/>
                </a:solidFill>
              </a:rPr>
              <a:t>, e </a:t>
            </a:r>
            <a:r>
              <a:rPr lang="en-GB" sz="2400" b="1" dirty="0" err="1">
                <a:solidFill>
                  <a:schemeClr val="bg1"/>
                </a:solidFill>
              </a:rPr>
              <a:t>anche</a:t>
            </a:r>
            <a:r>
              <a:rPr lang="en-GB" sz="2400" b="1" dirty="0">
                <a:solidFill>
                  <a:schemeClr val="bg1"/>
                </a:solidFill>
              </a:rPr>
              <a:t> con </a:t>
            </a:r>
            <a:r>
              <a:rPr lang="en-GB" sz="2400" b="1" dirty="0" err="1">
                <a:solidFill>
                  <a:schemeClr val="bg1"/>
                </a:solidFill>
              </a:rPr>
              <a:t>voti</a:t>
            </a:r>
            <a:r>
              <a:rPr lang="en-GB" sz="2400" b="1" dirty="0">
                <a:solidFill>
                  <a:schemeClr val="bg1"/>
                </a:solidFill>
              </a:rPr>
              <a:t> di </a:t>
            </a:r>
            <a:r>
              <a:rPr lang="en-GB" sz="2400" b="1" dirty="0" err="1">
                <a:solidFill>
                  <a:schemeClr val="bg1"/>
                </a:solidFill>
              </a:rPr>
              <a:t>laurea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più</a:t>
            </a:r>
            <a:r>
              <a:rPr lang="en-GB" sz="2400" b="1" dirty="0">
                <a:solidFill>
                  <a:schemeClr val="bg1"/>
                </a:solidFill>
              </a:rPr>
              <a:t> alti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D76591-E4C1-B744-956B-D16F89A51887}"/>
              </a:ext>
            </a:extLst>
          </p:cNvPr>
          <p:cNvSpPr txBox="1"/>
          <p:nvPr/>
        </p:nvSpPr>
        <p:spPr>
          <a:xfrm>
            <a:off x="3920781" y="5667495"/>
            <a:ext cx="62550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i="1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Fonte:</a:t>
            </a:r>
            <a:r>
              <a:rPr lang="it-IT" sz="15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Comunicato AlmaLaurea – Focus </a:t>
            </a:r>
            <a:r>
              <a:rPr lang="it-IT" sz="1500" i="1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Gender Gap</a:t>
            </a:r>
            <a:r>
              <a:rPr lang="it-IT" sz="15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2025</a:t>
            </a:r>
            <a:br>
              <a:rPr lang="it-IT" sz="1500" kern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30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3DB0A-5FAA-1850-006D-801323633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arriere-plan-particules-technologiques-abstraites-realistes_23-2148431735.jpg.avif" descr="arriere-plan-particules-technologiques-abstraites-realistes_23-2148431735.jpg.avif">
            <a:extLst>
              <a:ext uri="{FF2B5EF4-FFF2-40B4-BE49-F238E27FC236}">
                <a16:creationId xmlns:a16="http://schemas.microsoft.com/office/drawing/2014/main" id="{543A0532-BCED-2C3E-41D1-46A553EC12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2451"/>
          </a:blip>
          <a:srcRect l="18448" t="5187" r="1633" b="26720"/>
          <a:stretch>
            <a:fillRect/>
          </a:stretch>
        </p:blipFill>
        <p:spPr>
          <a:xfrm>
            <a:off x="-80290" y="-76863"/>
            <a:ext cx="12352580" cy="7011726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olo 1">
            <a:extLst>
              <a:ext uri="{FF2B5EF4-FFF2-40B4-BE49-F238E27FC236}">
                <a16:creationId xmlns:a16="http://schemas.microsoft.com/office/drawing/2014/main" id="{37BC1DD6-55E8-F389-5F05-C8B7729643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96560" y="3144137"/>
            <a:ext cx="9857277" cy="783086"/>
          </a:xfrm>
          <a:prstGeom prst="rect">
            <a:avLst/>
          </a:prstGeom>
        </p:spPr>
        <p:txBody>
          <a:bodyPr>
            <a:noAutofit/>
          </a:bodyPr>
          <a:lstStyle>
            <a:lvl1pPr algn="ctr"/>
          </a:lstStyle>
          <a:p>
            <a:r>
              <a:rPr lang="en-GB" sz="3500" b="1" dirty="0">
                <a:solidFill>
                  <a:schemeClr val="bg1"/>
                </a:solidFill>
              </a:rPr>
              <a:t>STEP 2: </a:t>
            </a:r>
            <a:r>
              <a:rPr lang="it-IT" sz="3500" b="1" dirty="0">
                <a:solidFill>
                  <a:schemeClr val="bg1"/>
                </a:solidFill>
              </a:rPr>
              <a:t>FORMULAZIONE DI IPOTESI E SEMPLIFICAZIONI OPERATIVE</a:t>
            </a:r>
            <a:endParaRPr lang="en-US" sz="3500" b="1" dirty="0">
              <a:solidFill>
                <a:schemeClr val="bg1"/>
              </a:solidFill>
            </a:endParaRPr>
          </a:p>
        </p:txBody>
      </p:sp>
      <p:sp>
        <p:nvSpPr>
          <p:cNvPr id="116" name="Testo">
            <a:extLst>
              <a:ext uri="{FF2B5EF4-FFF2-40B4-BE49-F238E27FC236}">
                <a16:creationId xmlns:a16="http://schemas.microsoft.com/office/drawing/2014/main" id="{A4ABA084-F3FF-ADB7-0F82-D4287DF6C6F4}"/>
              </a:ext>
            </a:extLst>
          </p:cNvPr>
          <p:cNvSpPr txBox="1"/>
          <p:nvPr/>
        </p:nvSpPr>
        <p:spPr>
          <a:xfrm>
            <a:off x="776816" y="298449"/>
            <a:ext cx="127001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defRPr sz="1400">
                <a:solidFill>
                  <a:srgbClr val="1A0DAB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039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4A804-0D1B-49E4-FD79-D552371EC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AA72148F-8145-D0AA-27A8-BB026FC0A361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684601CE-020A-C73B-C77F-DC024E8EEECF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42E5ED4D-67D2-C439-6661-1D91A6E17184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D7778C9-8315-5F2D-B311-398AF4129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986"/>
            <a:ext cx="11890248" cy="1143000"/>
          </a:xfrm>
        </p:spPr>
        <p:txBody>
          <a:bodyPr>
            <a:noAutofit/>
          </a:bodyPr>
          <a:lstStyle/>
          <a:p>
            <a:r>
              <a:rPr lang="it-IT" dirty="0"/>
              <a:t>Come avviene tipicamente la scelta della carriera?</a:t>
            </a: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1C6B6B42-DBB2-7C75-F994-5746C6942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781" y="1227858"/>
            <a:ext cx="3856083" cy="486752"/>
          </a:xfrm>
          <a:solidFill>
            <a:srgbClr val="B4C5CF"/>
          </a:solidFill>
          <a:ln w="38100">
            <a:solidFill>
              <a:srgbClr val="56798E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Formuliamo</a:t>
            </a:r>
            <a:r>
              <a:rPr lang="en-GB" dirty="0"/>
              <a:t> </a:t>
            </a:r>
            <a:r>
              <a:rPr lang="en-GB" dirty="0" err="1"/>
              <a:t>un’ipotesi</a:t>
            </a:r>
            <a:endParaRPr 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A8C07F73-C8EF-56D8-00EB-CB62DA73F986}"/>
              </a:ext>
            </a:extLst>
          </p:cNvPr>
          <p:cNvSpPr/>
          <p:nvPr/>
        </p:nvSpPr>
        <p:spPr>
          <a:xfrm>
            <a:off x="3075879" y="3168282"/>
            <a:ext cx="1210353" cy="573405"/>
          </a:xfrm>
          <a:custGeom>
            <a:avLst/>
            <a:gdLst/>
            <a:ahLst/>
            <a:cxnLst/>
            <a:rect l="l" t="t" r="r" b="b"/>
            <a:pathLst>
              <a:path w="1815529" h="860107">
                <a:moveTo>
                  <a:pt x="0" y="0"/>
                </a:moveTo>
                <a:lnTo>
                  <a:pt x="1815529" y="0"/>
                </a:lnTo>
                <a:lnTo>
                  <a:pt x="1815529" y="860107"/>
                </a:lnTo>
                <a:lnTo>
                  <a:pt x="0" y="86010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8BF0CE94-BD72-5753-635B-2311ACB4ED27}"/>
              </a:ext>
            </a:extLst>
          </p:cNvPr>
          <p:cNvSpPr/>
          <p:nvPr/>
        </p:nvSpPr>
        <p:spPr>
          <a:xfrm>
            <a:off x="2972355" y="5520483"/>
            <a:ext cx="1210353" cy="573405"/>
          </a:xfrm>
          <a:custGeom>
            <a:avLst/>
            <a:gdLst/>
            <a:ahLst/>
            <a:cxnLst/>
            <a:rect l="l" t="t" r="r" b="b"/>
            <a:pathLst>
              <a:path w="1815529" h="860107">
                <a:moveTo>
                  <a:pt x="0" y="0"/>
                </a:moveTo>
                <a:lnTo>
                  <a:pt x="1815528" y="0"/>
                </a:lnTo>
                <a:lnTo>
                  <a:pt x="1815528" y="860107"/>
                </a:lnTo>
                <a:lnTo>
                  <a:pt x="0" y="8601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sz="1200"/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id="{9069FE0A-2C93-5AEF-A82F-06A92193E5C7}"/>
              </a:ext>
            </a:extLst>
          </p:cNvPr>
          <p:cNvGrpSpPr/>
          <p:nvPr/>
        </p:nvGrpSpPr>
        <p:grpSpPr>
          <a:xfrm>
            <a:off x="1510645" y="2520945"/>
            <a:ext cx="1828583" cy="1828583"/>
            <a:chOff x="0" y="0"/>
            <a:chExt cx="812800" cy="812800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8F90AF5-9C5B-8F86-6B52-78BC607A4CD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780C3"/>
            </a:solidFill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5950AAA4-CE26-1E39-9025-8144D2961B01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2053AD18-BEF5-CDA7-2CA8-9B76E912454F}"/>
              </a:ext>
            </a:extLst>
          </p:cNvPr>
          <p:cNvGrpSpPr/>
          <p:nvPr/>
        </p:nvGrpSpPr>
        <p:grpSpPr>
          <a:xfrm>
            <a:off x="1466744" y="4935752"/>
            <a:ext cx="1828583" cy="1828583"/>
            <a:chOff x="0" y="0"/>
            <a:chExt cx="812800" cy="812800"/>
          </a:xfrm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1E9C582A-9037-6C28-FCAC-64087708E67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45677"/>
            </a:solidFill>
          </p:spPr>
          <p:txBody>
            <a:bodyPr/>
            <a:lstStyle/>
            <a:p>
              <a:endParaRPr lang="it-IT" sz="1200"/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59288236-1580-C73F-F5E6-3367E6400EE4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sp>
        <p:nvSpPr>
          <p:cNvPr id="17" name="TextBox 26">
            <a:extLst>
              <a:ext uri="{FF2B5EF4-FFF2-40B4-BE49-F238E27FC236}">
                <a16:creationId xmlns:a16="http://schemas.microsoft.com/office/drawing/2014/main" id="{8F63FC27-5844-0A4E-C55F-AD567AA43B88}"/>
              </a:ext>
            </a:extLst>
          </p:cNvPr>
          <p:cNvSpPr txBox="1"/>
          <p:nvPr/>
        </p:nvSpPr>
        <p:spPr>
          <a:xfrm>
            <a:off x="4168656" y="3395530"/>
            <a:ext cx="1853840" cy="195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"/>
              </a:lnSpc>
            </a:pPr>
            <a:r>
              <a:rPr lang="en-US" sz="1743" dirty="0">
                <a:solidFill>
                  <a:srgbClr val="5272E2"/>
                </a:solidFill>
                <a:latin typeface="Lilita One"/>
              </a:rPr>
              <a:t>FAMIGLIA</a:t>
            </a: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8CE51522-A209-58EF-1608-210201A968CC}"/>
              </a:ext>
            </a:extLst>
          </p:cNvPr>
          <p:cNvSpPr txBox="1"/>
          <p:nvPr/>
        </p:nvSpPr>
        <p:spPr>
          <a:xfrm>
            <a:off x="4168656" y="5659650"/>
            <a:ext cx="1853840" cy="387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"/>
              </a:lnSpc>
            </a:pPr>
            <a:r>
              <a:rPr lang="en-US" sz="1743" dirty="0">
                <a:solidFill>
                  <a:srgbClr val="D45677"/>
                </a:solidFill>
                <a:latin typeface="Lilita One"/>
              </a:rPr>
              <a:t>BIAS DELLA SOCIETA’</a:t>
            </a:r>
          </a:p>
        </p:txBody>
      </p:sp>
      <p:pic>
        <p:nvPicPr>
          <p:cNvPr id="19" name="Graphic 18" descr="Family with boy outline">
            <a:extLst>
              <a:ext uri="{FF2B5EF4-FFF2-40B4-BE49-F238E27FC236}">
                <a16:creationId xmlns:a16="http://schemas.microsoft.com/office/drawing/2014/main" id="{7506597F-2C58-F241-E904-30444481EAB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98070" y="2887737"/>
            <a:ext cx="1064629" cy="1064629"/>
          </a:xfrm>
          <a:prstGeom prst="rect">
            <a:avLst/>
          </a:prstGeom>
        </p:spPr>
      </p:pic>
      <p:pic>
        <p:nvPicPr>
          <p:cNvPr id="20" name="Graphic 19" descr="Brain outline">
            <a:extLst>
              <a:ext uri="{FF2B5EF4-FFF2-40B4-BE49-F238E27FC236}">
                <a16:creationId xmlns:a16="http://schemas.microsoft.com/office/drawing/2014/main" id="{EE17C85A-6773-5002-86D9-C6DE625DD2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11839" y="5298369"/>
            <a:ext cx="1103349" cy="11033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9AD6347-16F9-E124-5ED0-A047B97FBC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87838" y="3619576"/>
            <a:ext cx="4467132" cy="2621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20BA42-F434-518B-BE7B-A61AC454B15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62210" y="3584643"/>
            <a:ext cx="3547715" cy="4995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EC0B5E-A420-32B4-475C-874E4A8406C8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8486"/>
          <a:stretch/>
        </p:blipFill>
        <p:spPr>
          <a:xfrm>
            <a:off x="7363100" y="1093650"/>
            <a:ext cx="4494204" cy="2314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Multiplication Sign 23">
            <a:extLst>
              <a:ext uri="{FF2B5EF4-FFF2-40B4-BE49-F238E27FC236}">
                <a16:creationId xmlns:a16="http://schemas.microsoft.com/office/drawing/2014/main" id="{8EBCBCB8-AB51-6769-228B-61B9F9880433}"/>
              </a:ext>
            </a:extLst>
          </p:cNvPr>
          <p:cNvSpPr/>
          <p:nvPr/>
        </p:nvSpPr>
        <p:spPr>
          <a:xfrm>
            <a:off x="614252" y="1442955"/>
            <a:ext cx="11684000" cy="6045200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/>
          </a:p>
        </p:txBody>
      </p:sp>
      <p:sp>
        <p:nvSpPr>
          <p:cNvPr id="25" name="TextBox 20">
            <a:extLst>
              <a:ext uri="{FF2B5EF4-FFF2-40B4-BE49-F238E27FC236}">
                <a16:creationId xmlns:a16="http://schemas.microsoft.com/office/drawing/2014/main" id="{C2F13823-7117-92E1-0F54-0A5E819D241E}"/>
              </a:ext>
            </a:extLst>
          </p:cNvPr>
          <p:cNvSpPr txBox="1"/>
          <p:nvPr/>
        </p:nvSpPr>
        <p:spPr>
          <a:xfrm>
            <a:off x="3860418" y="3519083"/>
            <a:ext cx="5171877" cy="1615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172"/>
              </a:lnSpc>
            </a:pPr>
            <a:r>
              <a:rPr lang="en-US" sz="4000" dirty="0">
                <a:solidFill>
                  <a:schemeClr val="bg1"/>
                </a:solidFill>
                <a:latin typeface="Lilita One"/>
              </a:rPr>
              <a:t>Se fosse sempre </a:t>
            </a:r>
            <a:r>
              <a:rPr lang="en-US" sz="4000" dirty="0" err="1">
                <a:solidFill>
                  <a:schemeClr val="bg1"/>
                </a:solidFill>
                <a:latin typeface="Lilita One"/>
              </a:rPr>
              <a:t>così</a:t>
            </a:r>
            <a:r>
              <a:rPr lang="en-US" sz="4000" dirty="0">
                <a:solidFill>
                  <a:schemeClr val="bg1"/>
                </a:solidFill>
                <a:latin typeface="Lilita One"/>
              </a:rPr>
              <a:t>, non ci </a:t>
            </a:r>
            <a:r>
              <a:rPr lang="en-US" sz="4000" dirty="0" err="1">
                <a:solidFill>
                  <a:schemeClr val="bg1"/>
                </a:solidFill>
                <a:latin typeface="Lilita One"/>
              </a:rPr>
              <a:t>sarebbe</a:t>
            </a:r>
            <a:r>
              <a:rPr lang="en-US" sz="4000" dirty="0">
                <a:solidFill>
                  <a:schemeClr val="bg1"/>
                </a:solidFill>
                <a:latin typeface="Lilita One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Lilita One"/>
              </a:rPr>
              <a:t>innovazione</a:t>
            </a:r>
            <a:r>
              <a:rPr lang="en-US" sz="4000" dirty="0">
                <a:solidFill>
                  <a:schemeClr val="bg1"/>
                </a:solidFill>
                <a:latin typeface="Lilita One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8785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7" grpId="0"/>
      <p:bldP spid="18" grpId="0"/>
      <p:bldP spid="24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03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0020F0-9157-111C-9487-753991125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sruptive Vs. Incremental innovation">
            <a:extLst>
              <a:ext uri="{FF2B5EF4-FFF2-40B4-BE49-F238E27FC236}">
                <a16:creationId xmlns:a16="http://schemas.microsoft.com/office/drawing/2014/main" id="{B7E3FF9E-639B-FF49-5F80-B05F933FC9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3" r="-78" b="10116"/>
          <a:stretch>
            <a:fillRect/>
          </a:stretch>
        </p:blipFill>
        <p:spPr bwMode="auto">
          <a:xfrm>
            <a:off x="643467" y="664666"/>
            <a:ext cx="10905066" cy="552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13F98FB-FA2B-614E-C1DF-4EB88A1696A6}"/>
              </a:ext>
            </a:extLst>
          </p:cNvPr>
          <p:cNvSpPr/>
          <p:nvPr/>
        </p:nvSpPr>
        <p:spPr>
          <a:xfrm>
            <a:off x="717550" y="664666"/>
            <a:ext cx="5010150" cy="5393234"/>
          </a:xfrm>
          <a:prstGeom prst="rect">
            <a:avLst/>
          </a:prstGeom>
          <a:solidFill>
            <a:srgbClr val="12203B"/>
          </a:solidFill>
          <a:ln>
            <a:solidFill>
              <a:srgbClr val="122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1F99-4C22-8C9E-B5EE-B9C4492BC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00C29579-D421-4275-2CEE-1E23255B9BA6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1ED9F85E-D9B6-14C4-7C11-0C57FE2182E2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C23C0CC2-4186-DB1A-C692-5E63A4529544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EDD4E42C-9229-0BAC-91A1-2CFB8147E6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grpSp>
        <p:nvGrpSpPr>
          <p:cNvPr id="13" name="Group 8">
            <a:extLst>
              <a:ext uri="{FF2B5EF4-FFF2-40B4-BE49-F238E27FC236}">
                <a16:creationId xmlns:a16="http://schemas.microsoft.com/office/drawing/2014/main" id="{1CDC5A70-CF4B-4C1E-AF6F-FC92642B29DD}"/>
              </a:ext>
            </a:extLst>
          </p:cNvPr>
          <p:cNvGrpSpPr/>
          <p:nvPr/>
        </p:nvGrpSpPr>
        <p:grpSpPr>
          <a:xfrm>
            <a:off x="5364622" y="2998050"/>
            <a:ext cx="3028768" cy="1773283"/>
            <a:chOff x="-798538" y="38100"/>
            <a:chExt cx="1535138" cy="926043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5126AB0-DF41-DA20-0F9B-FF63710D10D4}"/>
                </a:ext>
              </a:extLst>
            </p:cNvPr>
            <p:cNvSpPr/>
            <p:nvPr/>
          </p:nvSpPr>
          <p:spPr>
            <a:xfrm>
              <a:off x="-798538" y="15134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A0DE52C6-09F6-1822-B5AF-5BAF4DF85D7E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95438133-C9E3-78D5-3C0B-681A75AD2728}"/>
              </a:ext>
            </a:extLst>
          </p:cNvPr>
          <p:cNvSpPr txBox="1"/>
          <p:nvPr/>
        </p:nvSpPr>
        <p:spPr>
          <a:xfrm>
            <a:off x="5464022" y="3516657"/>
            <a:ext cx="1458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err="1"/>
              <a:t>Ingegneria</a:t>
            </a:r>
            <a:r>
              <a:rPr lang="en-GB" sz="1600" b="1" dirty="0"/>
              <a:t>, </a:t>
            </a:r>
            <a:r>
              <a:rPr lang="en-GB" sz="1600" b="1" dirty="0" err="1"/>
              <a:t>Ricerca</a:t>
            </a:r>
            <a:r>
              <a:rPr lang="en-GB" sz="1600" b="1" dirty="0"/>
              <a:t>, </a:t>
            </a:r>
            <a:r>
              <a:rPr lang="en-GB" sz="1600" b="1" dirty="0" err="1"/>
              <a:t>Dottorato</a:t>
            </a:r>
            <a:endParaRPr lang="en-US" sz="1600" b="1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D3B8750-F32C-D932-6407-79AB69609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87" y="156377"/>
            <a:ext cx="3733450" cy="1708242"/>
          </a:xfrm>
        </p:spPr>
        <p:txBody>
          <a:bodyPr anchor="ctr">
            <a:normAutofit/>
          </a:bodyPr>
          <a:lstStyle/>
          <a:p>
            <a:r>
              <a:rPr lang="it-IT" sz="4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Breve Biografia</a:t>
            </a:r>
          </a:p>
        </p:txBody>
      </p:sp>
      <p:pic>
        <p:nvPicPr>
          <p:cNvPr id="18" name="Picture 17" descr="A person in a lab coat holding a pipette&#10;&#10;AI-generated content may be incorrect.">
            <a:extLst>
              <a:ext uri="{FF2B5EF4-FFF2-40B4-BE49-F238E27FC236}">
                <a16:creationId xmlns:a16="http://schemas.microsoft.com/office/drawing/2014/main" id="{72811179-B96C-E611-3F45-3F5A2236802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600" y="4087170"/>
            <a:ext cx="3774505" cy="2830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 descr="A person writing on a chalkboard&#10;&#10;AI-generated content may be incorrect.">
            <a:extLst>
              <a:ext uri="{FF2B5EF4-FFF2-40B4-BE49-F238E27FC236}">
                <a16:creationId xmlns:a16="http://schemas.microsoft.com/office/drawing/2014/main" id="{CC2F645B-2E33-C55E-9DD4-319413DFA0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7" t="14566" r="9014" b="31845"/>
          <a:stretch>
            <a:fillRect/>
          </a:stretch>
        </p:blipFill>
        <p:spPr>
          <a:xfrm>
            <a:off x="7000988" y="251564"/>
            <a:ext cx="3054155" cy="3578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1C0291-22D1-BB74-8E7A-4CB75D42AF8F}"/>
              </a:ext>
            </a:extLst>
          </p:cNvPr>
          <p:cNvSpPr txBox="1"/>
          <p:nvPr/>
        </p:nvSpPr>
        <p:spPr>
          <a:xfrm>
            <a:off x="399163" y="1533604"/>
            <a:ext cx="40585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err="1"/>
              <a:t>Dottoranda</a:t>
            </a:r>
            <a:r>
              <a:rPr lang="en-GB" sz="2000" dirty="0"/>
              <a:t> in </a:t>
            </a:r>
            <a:r>
              <a:rPr lang="en-GB" sz="2000" dirty="0" err="1"/>
              <a:t>Biorobotica</a:t>
            </a:r>
            <a:r>
              <a:rPr lang="en-GB" sz="2000" dirty="0"/>
              <a:t> alla Scuola Superiore Sant’Anna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LT Ing. </a:t>
            </a:r>
            <a:r>
              <a:rPr lang="en-GB" sz="2000" dirty="0" err="1"/>
              <a:t>Elettronica</a:t>
            </a:r>
            <a:r>
              <a:rPr lang="en-GB" sz="2000" dirty="0"/>
              <a:t>, LM Bionics Engineering</a:t>
            </a:r>
            <a:endParaRPr lang="en-US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429762-2236-989F-6F79-E2D39003EE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321" y="1295744"/>
            <a:ext cx="2356609" cy="2356609"/>
          </a:xfrm>
          <a:prstGeom prst="rect">
            <a:avLst/>
          </a:prstGeom>
        </p:spPr>
      </p:pic>
      <p:pic>
        <p:nvPicPr>
          <p:cNvPr id="16" name="Picture 6" descr="Home">
            <a:extLst>
              <a:ext uri="{FF2B5EF4-FFF2-40B4-BE49-F238E27FC236}">
                <a16:creationId xmlns:a16="http://schemas.microsoft.com/office/drawing/2014/main" id="{ABA5947C-BEDA-4226-0436-C6320B8A8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57" y="1218632"/>
            <a:ext cx="1744891" cy="7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close-up of a sea creature&#10;&#10;AI-generated content may be incorrect.">
            <a:extLst>
              <a:ext uri="{FF2B5EF4-FFF2-40B4-BE49-F238E27FC236}">
                <a16:creationId xmlns:a16="http://schemas.microsoft.com/office/drawing/2014/main" id="{EA3C3647-5D5B-A1BF-F460-46694C49386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76" y="3246558"/>
            <a:ext cx="3271097" cy="2077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6" descr="A close up of a salamander&#10;&#10;Description automatically generated">
            <a:extLst>
              <a:ext uri="{FF2B5EF4-FFF2-40B4-BE49-F238E27FC236}">
                <a16:creationId xmlns:a16="http://schemas.microsoft.com/office/drawing/2014/main" id="{1D72329E-3C16-9EE3-7EF1-F79C147378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27" y="4175577"/>
            <a:ext cx="2624308" cy="263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4DE46-F2D9-EB28-D80F-56EC08DBC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2B2312C9-ED9B-4543-F058-B27E28671F32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C1DCC6A4-C364-BE39-24A9-9E4698520923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427886A6-B8C7-F68C-B08B-9DAE41FC9B11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4B61FF80-3DA3-78F7-AD62-4982E1B8C0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2" name="Picture 1" descr="A diagram of computer components&#10;&#10;AI-generated content may be incorrect.">
            <a:extLst>
              <a:ext uri="{FF2B5EF4-FFF2-40B4-BE49-F238E27FC236}">
                <a16:creationId xmlns:a16="http://schemas.microsoft.com/office/drawing/2014/main" id="{B841FCF7-FE06-EBE9-CB80-32B9BD8B88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838" y="209806"/>
            <a:ext cx="3699072" cy="6438385"/>
          </a:xfrm>
          <a:prstGeom prst="rect">
            <a:avLst/>
          </a:prstGeom>
        </p:spPr>
      </p:pic>
      <p:pic>
        <p:nvPicPr>
          <p:cNvPr id="3" name="Picture 2" descr="Moore's law has accurately predicted the progress in transistor counts over  the last 50 years - Our World in Data">
            <a:extLst>
              <a:ext uri="{FF2B5EF4-FFF2-40B4-BE49-F238E27FC236}">
                <a16:creationId xmlns:a16="http://schemas.microsoft.com/office/drawing/2014/main" id="{179D512E-F4A4-3B14-C5D2-99B8B7C3D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87" y="1591757"/>
            <a:ext cx="5246489" cy="524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D2F523-58FE-1B7C-40D0-DA25AE3EE196}"/>
              </a:ext>
            </a:extLst>
          </p:cNvPr>
          <p:cNvSpPr txBox="1"/>
          <p:nvPr/>
        </p:nvSpPr>
        <p:spPr>
          <a:xfrm>
            <a:off x="987354" y="446950"/>
            <a:ext cx="5294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Un </a:t>
            </a:r>
            <a:r>
              <a:rPr lang="en-GB" sz="3200" b="1" dirty="0" err="1"/>
              <a:t>esempio</a:t>
            </a:r>
            <a:r>
              <a:rPr lang="en-GB" sz="3200" b="1" dirty="0"/>
              <a:t> di </a:t>
            </a:r>
            <a:r>
              <a:rPr lang="en-GB" sz="3200" b="1" dirty="0" err="1"/>
              <a:t>innovazione</a:t>
            </a:r>
            <a:r>
              <a:rPr lang="en-GB" sz="3200" b="1" dirty="0"/>
              <a:t> </a:t>
            </a:r>
            <a:r>
              <a:rPr lang="en-GB" sz="3200" b="1" dirty="0" err="1"/>
              <a:t>incrementale</a:t>
            </a:r>
            <a:endParaRPr lang="en-US" sz="3200" b="1" dirty="0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5D2E7C6-52A1-7784-0AF5-37FB8DE1B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88625">
            <a:off x="-199087" y="3153592"/>
            <a:ext cx="1950371" cy="195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97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03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E0E35D-AB79-DC39-17FF-6B4E3996E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sruptive Vs. Incremental innovation">
            <a:extLst>
              <a:ext uri="{FF2B5EF4-FFF2-40B4-BE49-F238E27FC236}">
                <a16:creationId xmlns:a16="http://schemas.microsoft.com/office/drawing/2014/main" id="{C6DA9AA2-B326-FD81-18EA-5100738D8E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3" r="-78" b="10116"/>
          <a:stretch>
            <a:fillRect/>
          </a:stretch>
        </p:blipFill>
        <p:spPr bwMode="auto">
          <a:xfrm>
            <a:off x="643467" y="664666"/>
            <a:ext cx="10905066" cy="552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2D24F0-A18C-CEE1-0154-5ABEE0B1360F}"/>
              </a:ext>
            </a:extLst>
          </p:cNvPr>
          <p:cNvSpPr/>
          <p:nvPr/>
        </p:nvSpPr>
        <p:spPr>
          <a:xfrm>
            <a:off x="717550" y="664666"/>
            <a:ext cx="5010150" cy="5393234"/>
          </a:xfrm>
          <a:prstGeom prst="rect">
            <a:avLst/>
          </a:prstGeom>
          <a:solidFill>
            <a:srgbClr val="12203B"/>
          </a:solidFill>
          <a:ln>
            <a:solidFill>
              <a:srgbClr val="1220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5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03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B914CC-38E5-C7DF-072C-BAC6BC529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isruptive Vs. Incremental innovation">
            <a:extLst>
              <a:ext uri="{FF2B5EF4-FFF2-40B4-BE49-F238E27FC236}">
                <a16:creationId xmlns:a16="http://schemas.microsoft.com/office/drawing/2014/main" id="{A532C04B-300B-6EBE-454B-5D8D447D10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3" r="-78" b="10116"/>
          <a:stretch>
            <a:fillRect/>
          </a:stretch>
        </p:blipFill>
        <p:spPr bwMode="auto">
          <a:xfrm>
            <a:off x="643467" y="664666"/>
            <a:ext cx="10905066" cy="552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533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 descr="Before the age of the iPhone – The Varsity">
            <a:extLst>
              <a:ext uri="{FF2B5EF4-FFF2-40B4-BE49-F238E27FC236}">
                <a16:creationId xmlns:a16="http://schemas.microsoft.com/office/drawing/2014/main" id="{1CFC16A4-37CF-BF7E-1EEF-EF64D0203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2" r="-1" b="4394"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21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B1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8FF529-213D-B33C-3E10-19A80CE61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Phone is 'invention of the year' in 2007: Today in Apple history:">
            <a:extLst>
              <a:ext uri="{FF2B5EF4-FFF2-40B4-BE49-F238E27FC236}">
                <a16:creationId xmlns:a16="http://schemas.microsoft.com/office/drawing/2014/main" id="{5BDAC758-B8D4-2E5E-1C42-38F220E4F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1" y="324560"/>
            <a:ext cx="4677163" cy="618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hart: Apple beats Nokia at its own game | Statista">
            <a:extLst>
              <a:ext uri="{FF2B5EF4-FFF2-40B4-BE49-F238E27FC236}">
                <a16:creationId xmlns:a16="http://schemas.microsoft.com/office/drawing/2014/main" id="{883DE41B-DEC4-9602-A6C5-42601F540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289741"/>
            <a:ext cx="5226671" cy="344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On this day in history, Jan. 9, 2007, Steve Jobs introduces Apple iPhone at  Macworld in San Francisco | New York Post">
            <a:extLst>
              <a:ext uri="{FF2B5EF4-FFF2-40B4-BE49-F238E27FC236}">
                <a16:creationId xmlns:a16="http://schemas.microsoft.com/office/drawing/2014/main" id="{91EAA0D4-540C-AD0F-98A1-6407EA9D3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185" y="466440"/>
            <a:ext cx="4011063" cy="267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black square with arrows around it&#10;&#10;AI-generated content may be incorrect.">
            <a:extLst>
              <a:ext uri="{FF2B5EF4-FFF2-40B4-BE49-F238E27FC236}">
                <a16:creationId xmlns:a16="http://schemas.microsoft.com/office/drawing/2014/main" id="{F4C5B2CC-EFFB-C763-5EAF-078FA96FCDA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407" t="1" b="-735"/>
          <a:stretch>
            <a:fillRect/>
          </a:stretch>
        </p:blipFill>
        <p:spPr>
          <a:xfrm>
            <a:off x="10130677" y="1051029"/>
            <a:ext cx="1885110" cy="1615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17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Think Outside the Box: 7 Ways to Boost Your Creativity">
            <a:extLst>
              <a:ext uri="{FF2B5EF4-FFF2-40B4-BE49-F238E27FC236}">
                <a16:creationId xmlns:a16="http://schemas.microsoft.com/office/drawing/2014/main" id="{1EC6BBB5-6195-20C9-F468-635CEC4E6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2" b="298"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94A19D-FD6E-8254-4DB2-937156E60385}"/>
              </a:ext>
            </a:extLst>
          </p:cNvPr>
          <p:cNvSpPr txBox="1"/>
          <p:nvPr/>
        </p:nvSpPr>
        <p:spPr>
          <a:xfrm>
            <a:off x="569912" y="1705342"/>
            <a:ext cx="191521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«L’innovazione richiede innovatori. E gli innovatori sono artisti»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3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obot touching a finger&#10;&#10;AI-generated content may be incorrect.">
            <a:extLst>
              <a:ext uri="{FF2B5EF4-FFF2-40B4-BE49-F238E27FC236}">
                <a16:creationId xmlns:a16="http://schemas.microsoft.com/office/drawing/2014/main" id="{67AF5088-B7A6-5A4C-E149-191E0FE5B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r="4073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E726EA-3F22-D9F9-508A-B56D1EB15AF8}"/>
              </a:ext>
            </a:extLst>
          </p:cNvPr>
          <p:cNvSpPr txBox="1"/>
          <p:nvPr/>
        </p:nvSpPr>
        <p:spPr>
          <a:xfrm>
            <a:off x="988218" y="962065"/>
            <a:ext cx="10758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err="1">
                <a:solidFill>
                  <a:schemeClr val="bg1"/>
                </a:solidFill>
                <a:latin typeface="Abadi" panose="020F0502020204030204" pitchFamily="34" charset="0"/>
                <a:ea typeface="ADLaM Display" panose="02010000000000000000" pitchFamily="2" charset="0"/>
                <a:cs typeface="Aharoni" panose="020F0502020204030204" pitchFamily="2" charset="-79"/>
              </a:rPr>
              <a:t>Ingegneria</a:t>
            </a:r>
            <a:r>
              <a:rPr lang="en-GB" sz="6600" dirty="0">
                <a:solidFill>
                  <a:schemeClr val="bg1"/>
                </a:solidFill>
                <a:latin typeface="Abadi" panose="020F0502020204030204" pitchFamily="34" charset="0"/>
                <a:ea typeface="ADLaM Display" panose="02010000000000000000" pitchFamily="2" charset="0"/>
                <a:cs typeface="Aharoni" panose="020F0502020204030204" pitchFamily="2" charset="-79"/>
              </a:rPr>
              <a:t> </a:t>
            </a:r>
            <a:r>
              <a:rPr lang="en-GB" sz="6600" dirty="0" err="1">
                <a:solidFill>
                  <a:schemeClr val="bg1"/>
                </a:solidFill>
                <a:latin typeface="Abadi" panose="020F0502020204030204" pitchFamily="34" charset="0"/>
                <a:ea typeface="ADLaM Display" panose="02010000000000000000" pitchFamily="2" charset="0"/>
                <a:cs typeface="Aharoni" panose="020F0502020204030204" pitchFamily="2" charset="-79"/>
              </a:rPr>
              <a:t>Bionica</a:t>
            </a:r>
            <a:endParaRPr lang="en-US" sz="6600" dirty="0">
              <a:solidFill>
                <a:schemeClr val="bg1"/>
              </a:solidFill>
              <a:latin typeface="Abadi" panose="020F0502020204030204" pitchFamily="34" charset="0"/>
              <a:ea typeface="ADLaM Display" panose="02010000000000000000" pitchFamily="2" charset="0"/>
              <a:cs typeface="Aharoni" panose="020F0502020204030204" pitchFamily="2" charset="-79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A3374D-C712-E6E4-9AE2-9D3C6D58A8E2}"/>
              </a:ext>
            </a:extLst>
          </p:cNvPr>
          <p:cNvSpPr txBox="1"/>
          <p:nvPr/>
        </p:nvSpPr>
        <p:spPr>
          <a:xfrm>
            <a:off x="546099" y="2524284"/>
            <a:ext cx="32752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solidFill>
                  <a:schemeClr val="bg1"/>
                </a:solidFill>
              </a:rPr>
              <a:t>Nasce</a:t>
            </a:r>
            <a:r>
              <a:rPr lang="en-GB" sz="2000" b="1" dirty="0">
                <a:solidFill>
                  <a:schemeClr val="bg1"/>
                </a:solidFill>
              </a:rPr>
              <a:t> da un punto di </a:t>
            </a:r>
            <a:r>
              <a:rPr lang="en-GB" sz="2000" b="1" dirty="0" err="1">
                <a:solidFill>
                  <a:schemeClr val="bg1"/>
                </a:solidFill>
              </a:rPr>
              <a:t>discontinuità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 err="1">
                <a:solidFill>
                  <a:schemeClr val="bg1"/>
                </a:solidFill>
              </a:rPr>
              <a:t>nel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 err="1">
                <a:solidFill>
                  <a:schemeClr val="bg1"/>
                </a:solidFill>
              </a:rPr>
              <a:t>rapporto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 err="1">
                <a:solidFill>
                  <a:schemeClr val="bg1"/>
                </a:solidFill>
              </a:rPr>
              <a:t>tra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 err="1">
                <a:solidFill>
                  <a:schemeClr val="bg1"/>
                </a:solidFill>
              </a:rPr>
              <a:t>uomo</a:t>
            </a:r>
            <a:r>
              <a:rPr lang="en-GB" sz="2000" b="1" dirty="0">
                <a:solidFill>
                  <a:schemeClr val="bg1"/>
                </a:solidFill>
              </a:rPr>
              <a:t> e </a:t>
            </a:r>
            <a:r>
              <a:rPr lang="en-GB" sz="2000" b="1" dirty="0" err="1">
                <a:solidFill>
                  <a:schemeClr val="bg1"/>
                </a:solidFill>
              </a:rPr>
              <a:t>macchina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D3468-E438-498B-8637-77A13639B90A}"/>
              </a:ext>
            </a:extLst>
          </p:cNvPr>
          <p:cNvSpPr txBox="1"/>
          <p:nvPr/>
        </p:nvSpPr>
        <p:spPr>
          <a:xfrm>
            <a:off x="2687126" y="6064221"/>
            <a:ext cx="9296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Natura = 3.8 </a:t>
            </a:r>
            <a:r>
              <a:rPr lang="en-GB" sz="2800" dirty="0" err="1">
                <a:solidFill>
                  <a:schemeClr val="bg1"/>
                </a:solidFill>
              </a:rPr>
              <a:t>miliardi</a:t>
            </a:r>
            <a:r>
              <a:rPr lang="en-GB" sz="2800" dirty="0">
                <a:solidFill>
                  <a:schemeClr val="bg1"/>
                </a:solidFill>
              </a:rPr>
              <a:t> di anni di R&amp;D + </a:t>
            </a:r>
            <a:r>
              <a:rPr lang="en-GB" sz="2800" dirty="0" err="1">
                <a:solidFill>
                  <a:schemeClr val="bg1"/>
                </a:solidFill>
              </a:rPr>
              <a:t>un’infinità</a:t>
            </a:r>
            <a:r>
              <a:rPr lang="en-GB" sz="2800" dirty="0">
                <a:solidFill>
                  <a:schemeClr val="bg1"/>
                </a:solidFill>
              </a:rPr>
              <a:t> di </a:t>
            </a:r>
            <a:r>
              <a:rPr lang="en-GB" sz="2800" dirty="0" err="1">
                <a:solidFill>
                  <a:schemeClr val="bg1"/>
                </a:solidFill>
              </a:rPr>
              <a:t>fallimenti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9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156CA-7A32-7967-DD5C-B3B460C72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arriere-plan-particules-technologiques-abstraites-realistes_23-2148431735.jpg.avif" descr="arriere-plan-particules-technologiques-abstraites-realistes_23-2148431735.jpg.avif">
            <a:extLst>
              <a:ext uri="{FF2B5EF4-FFF2-40B4-BE49-F238E27FC236}">
                <a16:creationId xmlns:a16="http://schemas.microsoft.com/office/drawing/2014/main" id="{1BDBFE66-F8AC-B553-CB4A-64B5D98A85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2451"/>
          </a:blip>
          <a:srcRect l="18448" t="5187" r="1633" b="26720"/>
          <a:stretch>
            <a:fillRect/>
          </a:stretch>
        </p:blipFill>
        <p:spPr>
          <a:xfrm>
            <a:off x="-80290" y="-76863"/>
            <a:ext cx="12352580" cy="7011726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olo 1">
            <a:extLst>
              <a:ext uri="{FF2B5EF4-FFF2-40B4-BE49-F238E27FC236}">
                <a16:creationId xmlns:a16="http://schemas.microsoft.com/office/drawing/2014/main" id="{1C29EDAD-27A8-CC69-0AEA-4B08F5A6D94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71921" y="3220337"/>
            <a:ext cx="8319880" cy="783086"/>
          </a:xfrm>
          <a:prstGeom prst="rect">
            <a:avLst/>
          </a:prstGeom>
        </p:spPr>
        <p:txBody>
          <a:bodyPr>
            <a:noAutofit/>
          </a:bodyPr>
          <a:lstStyle>
            <a:lvl1pPr algn="ctr"/>
          </a:lstStyle>
          <a:p>
            <a:r>
              <a:rPr lang="en-GB" sz="3500" b="1" dirty="0">
                <a:solidFill>
                  <a:schemeClr val="bg1"/>
                </a:solidFill>
              </a:rPr>
              <a:t>STEP 3: </a:t>
            </a:r>
            <a:r>
              <a:rPr lang="it-IT" sz="3500" b="1" dirty="0">
                <a:solidFill>
                  <a:schemeClr val="bg1"/>
                </a:solidFill>
              </a:rPr>
              <a:t>PROPOSTA DI SOLUZIONI, ITERAZIONE E OTTIMIZZAZIONE</a:t>
            </a:r>
            <a:endParaRPr lang="en-US" sz="3500" b="1" dirty="0">
              <a:solidFill>
                <a:schemeClr val="bg1"/>
              </a:solidFill>
            </a:endParaRPr>
          </a:p>
        </p:txBody>
      </p:sp>
      <p:sp>
        <p:nvSpPr>
          <p:cNvPr id="116" name="Testo">
            <a:extLst>
              <a:ext uri="{FF2B5EF4-FFF2-40B4-BE49-F238E27FC236}">
                <a16:creationId xmlns:a16="http://schemas.microsoft.com/office/drawing/2014/main" id="{3E77EE77-3407-3B69-8707-6AD228C82464}"/>
              </a:ext>
            </a:extLst>
          </p:cNvPr>
          <p:cNvSpPr txBox="1"/>
          <p:nvPr/>
        </p:nvSpPr>
        <p:spPr>
          <a:xfrm>
            <a:off x="776816" y="298449"/>
            <a:ext cx="127001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defRPr sz="1400">
                <a:solidFill>
                  <a:srgbClr val="1A0DAB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187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BCB8B-F308-BA9C-88D8-14F6B88DB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6CF6EE66-D522-28D1-3699-0AE9CBF1D369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F1AE30A3-1789-DE6F-D4F3-A3601ECB99B3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1434CC81-F8D5-CBB0-6373-9DA2BCF6FE34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5CB83FA0-40DE-2274-8CAE-162E991FB6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7326B5F9-66C6-EAD5-D706-51B1D83C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500" y="380405"/>
            <a:ext cx="10515600" cy="1325563"/>
          </a:xfrm>
        </p:spPr>
        <p:txBody>
          <a:bodyPr/>
          <a:lstStyle/>
          <a:p>
            <a:r>
              <a:rPr lang="en-GB" dirty="0"/>
              <a:t>Ci </a:t>
            </a:r>
            <a:r>
              <a:rPr lang="en-GB" dirty="0" err="1"/>
              <a:t>stiamo</a:t>
            </a:r>
            <a:r>
              <a:rPr lang="en-GB" dirty="0"/>
              <a:t> </a:t>
            </a:r>
            <a:r>
              <a:rPr lang="en-GB" dirty="0" err="1"/>
              <a:t>già</a:t>
            </a:r>
            <a:r>
              <a:rPr lang="en-GB" dirty="0"/>
              <a:t> </a:t>
            </a:r>
            <a:r>
              <a:rPr lang="en-GB" dirty="0" err="1"/>
              <a:t>muovendo</a:t>
            </a:r>
            <a:r>
              <a:rPr lang="en-GB" dirty="0"/>
              <a:t> verso </a:t>
            </a:r>
            <a:r>
              <a:rPr lang="en-GB" dirty="0" err="1"/>
              <a:t>una</a:t>
            </a:r>
            <a:r>
              <a:rPr lang="en-GB" dirty="0"/>
              <a:t> </a:t>
            </a:r>
            <a:r>
              <a:rPr lang="en-GB" dirty="0" err="1"/>
              <a:t>soluzione</a:t>
            </a:r>
            <a:r>
              <a:rPr lang="en-GB" dirty="0"/>
              <a:t>…</a:t>
            </a:r>
            <a:endParaRPr lang="en-US" dirty="0"/>
          </a:p>
        </p:txBody>
      </p:sp>
      <p:sp>
        <p:nvSpPr>
          <p:cNvPr id="3" name="Google Shape;338;p40">
            <a:extLst>
              <a:ext uri="{FF2B5EF4-FFF2-40B4-BE49-F238E27FC236}">
                <a16:creationId xmlns:a16="http://schemas.microsoft.com/office/drawing/2014/main" id="{14B7745C-A460-0FBB-C9F1-51BD972394D2}"/>
              </a:ext>
            </a:extLst>
          </p:cNvPr>
          <p:cNvSpPr txBox="1"/>
          <p:nvPr/>
        </p:nvSpPr>
        <p:spPr>
          <a:xfrm>
            <a:off x="928583" y="2009259"/>
            <a:ext cx="9358140" cy="39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We are already moving towards a solution as a society:</a:t>
            </a: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457200" marR="0" lvl="0" indent="-3746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087"/>
              </a:buClr>
              <a:buSzPts val="2300"/>
              <a:buFont typeface="Rubik"/>
              <a:buChar char="●"/>
            </a:pPr>
            <a:r>
              <a:rPr lang="it-IT" sz="23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Politics</a:t>
            </a:r>
            <a:r>
              <a:rPr lang="it-IT" sz="23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: new laws are being implemented, such as the STEM week law, instituting a national yearly week dedicated to STEM fields;</a:t>
            </a: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457200" marR="0" lvl="0" indent="-3746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087"/>
              </a:buClr>
              <a:buSzPts val="2300"/>
              <a:buFont typeface="Rubik"/>
              <a:buChar char="●"/>
            </a:pPr>
            <a:r>
              <a:rPr lang="it-IT" sz="23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Companies</a:t>
            </a:r>
            <a:r>
              <a:rPr lang="it-IT" sz="23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: as today, increasing efforts are being dedicated to raising STEM and gender gap awareness;</a:t>
            </a: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457200" marR="0" lvl="0" indent="-3746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087"/>
              </a:buClr>
              <a:buSzPts val="2300"/>
              <a:buFont typeface="Rubik"/>
              <a:buChar char="●"/>
            </a:pPr>
            <a:r>
              <a:rPr lang="it-IT" sz="23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Education</a:t>
            </a:r>
            <a:r>
              <a:rPr lang="it-IT" sz="23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: schools are investing more in STEM education and universities are creating interdisciplinary degrees that relate science to arts, literature and all the other fields.</a:t>
            </a:r>
            <a:endParaRPr sz="23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232053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C82B6-97AA-8039-2ACA-6D04ECC6A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ild walking up a stair of books&#10;&#10;AI-generated content may be incorrect.">
            <a:extLst>
              <a:ext uri="{FF2B5EF4-FFF2-40B4-BE49-F238E27FC236}">
                <a16:creationId xmlns:a16="http://schemas.microsoft.com/office/drawing/2014/main" id="{87B7F9F7-8779-A6B7-353A-3D97A1F0D3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16AA1B-672F-5EC6-4A9F-0FA1C42928B8}"/>
              </a:ext>
            </a:extLst>
          </p:cNvPr>
          <p:cNvSpPr txBox="1"/>
          <p:nvPr/>
        </p:nvSpPr>
        <p:spPr>
          <a:xfrm>
            <a:off x="6013938" y="3429000"/>
            <a:ext cx="166420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EMOZIONE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D52AB4-04E9-0AEF-4466-F741972A7B54}"/>
              </a:ext>
            </a:extLst>
          </p:cNvPr>
          <p:cNvSpPr txBox="1"/>
          <p:nvPr/>
        </p:nvSpPr>
        <p:spPr>
          <a:xfrm>
            <a:off x="4087602" y="2755064"/>
            <a:ext cx="1926336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SIGNIFICATO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A5191E-D555-DA66-639C-510A6EDFB0FF}"/>
              </a:ext>
            </a:extLst>
          </p:cNvPr>
          <p:cNvSpPr txBox="1"/>
          <p:nvPr/>
        </p:nvSpPr>
        <p:spPr>
          <a:xfrm>
            <a:off x="2336091" y="2061926"/>
            <a:ext cx="1751511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AUTOSTIMA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4229C3-8105-4C4D-3F66-F5A1A5378D1F}"/>
              </a:ext>
            </a:extLst>
          </p:cNvPr>
          <p:cNvSpPr txBox="1"/>
          <p:nvPr/>
        </p:nvSpPr>
        <p:spPr>
          <a:xfrm>
            <a:off x="471803" y="1368788"/>
            <a:ext cx="186428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PROIEZIONE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D5C74A-F50B-E8CC-115A-C6463B854756}"/>
              </a:ext>
            </a:extLst>
          </p:cNvPr>
          <p:cNvSpPr txBox="1"/>
          <p:nvPr/>
        </p:nvSpPr>
        <p:spPr>
          <a:xfrm>
            <a:off x="8891752" y="189187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La </a:t>
            </a:r>
            <a:r>
              <a:rPr lang="en-GB" sz="4000" b="1" dirty="0" err="1">
                <a:solidFill>
                  <a:schemeClr val="bg1"/>
                </a:solidFill>
              </a:rPr>
              <a:t>strategia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1" name="Graphic 20" descr="Arrow: Rotate left outline">
            <a:extLst>
              <a:ext uri="{FF2B5EF4-FFF2-40B4-BE49-F238E27FC236}">
                <a16:creationId xmlns:a16="http://schemas.microsoft.com/office/drawing/2014/main" id="{3B3E7856-6395-6B5F-6E96-E7D9CFB48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4087602" y="2061129"/>
            <a:ext cx="683615" cy="683615"/>
          </a:xfrm>
          <a:prstGeom prst="rect">
            <a:avLst/>
          </a:prstGeom>
        </p:spPr>
      </p:pic>
      <p:pic>
        <p:nvPicPr>
          <p:cNvPr id="22" name="Graphic 21" descr="Arrow: Rotate left outline">
            <a:extLst>
              <a:ext uri="{FF2B5EF4-FFF2-40B4-BE49-F238E27FC236}">
                <a16:creationId xmlns:a16="http://schemas.microsoft.com/office/drawing/2014/main" id="{D56C1A91-B2A5-3436-DEEE-8FBEB25BF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989568" y="2744744"/>
            <a:ext cx="683615" cy="683615"/>
          </a:xfrm>
          <a:prstGeom prst="rect">
            <a:avLst/>
          </a:prstGeom>
        </p:spPr>
      </p:pic>
      <p:pic>
        <p:nvPicPr>
          <p:cNvPr id="23" name="Graphic 22" descr="Arrow: Rotate left outline">
            <a:extLst>
              <a:ext uri="{FF2B5EF4-FFF2-40B4-BE49-F238E27FC236}">
                <a16:creationId xmlns:a16="http://schemas.microsoft.com/office/drawing/2014/main" id="{34AD373C-AEDA-FD7A-0FD3-0AF974671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333930" y="1368788"/>
            <a:ext cx="683615" cy="68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49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DD34C-A28E-6BDD-C210-886F52313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5A6C012E-3BE8-EA9B-45A0-7534C6045BCA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87D0AEF9-6BA0-647D-7838-E35FE6A02E31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77A754E5-0CD6-E0E0-B956-599ABBB9F22A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D574781D-73BC-D546-2610-A5674366A8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grpSp>
        <p:nvGrpSpPr>
          <p:cNvPr id="9" name="Group 11">
            <a:extLst>
              <a:ext uri="{FF2B5EF4-FFF2-40B4-BE49-F238E27FC236}">
                <a16:creationId xmlns:a16="http://schemas.microsoft.com/office/drawing/2014/main" id="{4E375855-3D21-0EFE-1859-8262A471F6EB}"/>
              </a:ext>
            </a:extLst>
          </p:cNvPr>
          <p:cNvGrpSpPr/>
          <p:nvPr/>
        </p:nvGrpSpPr>
        <p:grpSpPr>
          <a:xfrm>
            <a:off x="4731158" y="2598080"/>
            <a:ext cx="2829638" cy="2761539"/>
            <a:chOff x="0" y="0"/>
            <a:chExt cx="812800" cy="812800"/>
          </a:xfrm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3E4A9AB1-EDDD-934E-E8A3-1EA2BAC7099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C9DFC8CC-1497-E376-58A0-3C3D2BE2BC55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8">
            <a:extLst>
              <a:ext uri="{FF2B5EF4-FFF2-40B4-BE49-F238E27FC236}">
                <a16:creationId xmlns:a16="http://schemas.microsoft.com/office/drawing/2014/main" id="{6C13801C-67A4-E89F-DF74-651ED4F747A7}"/>
              </a:ext>
            </a:extLst>
          </p:cNvPr>
          <p:cNvGrpSpPr/>
          <p:nvPr/>
        </p:nvGrpSpPr>
        <p:grpSpPr>
          <a:xfrm>
            <a:off x="5364622" y="2998050"/>
            <a:ext cx="3028768" cy="1773283"/>
            <a:chOff x="-798538" y="38100"/>
            <a:chExt cx="1535138" cy="926043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821A65FF-B883-E8B3-4531-EC31BFB93DF7}"/>
                </a:ext>
              </a:extLst>
            </p:cNvPr>
            <p:cNvSpPr/>
            <p:nvPr/>
          </p:nvSpPr>
          <p:spPr>
            <a:xfrm>
              <a:off x="-798538" y="15134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301D011C-9835-83DE-2F5E-C9B7CBFAAF58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D191DE4-755E-D178-D261-D09123A0A29D}"/>
              </a:ext>
            </a:extLst>
          </p:cNvPr>
          <p:cNvSpPr txBox="1"/>
          <p:nvPr/>
        </p:nvSpPr>
        <p:spPr>
          <a:xfrm>
            <a:off x="5476566" y="3516657"/>
            <a:ext cx="1458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err="1"/>
              <a:t>Ingegneria</a:t>
            </a:r>
            <a:r>
              <a:rPr lang="en-GB" sz="1600" b="1" dirty="0"/>
              <a:t>, </a:t>
            </a:r>
            <a:r>
              <a:rPr lang="en-GB" sz="1600" b="1" dirty="0" err="1"/>
              <a:t>Ricerca</a:t>
            </a:r>
            <a:r>
              <a:rPr lang="en-GB" sz="1600" b="1" dirty="0"/>
              <a:t>, </a:t>
            </a:r>
            <a:r>
              <a:rPr lang="en-GB" sz="1600" b="1" dirty="0" err="1"/>
              <a:t>Dottorato</a:t>
            </a:r>
            <a:endParaRPr lang="en-US" sz="1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AEB6DC-F1AE-4F46-C341-87A76D23A156}"/>
              </a:ext>
            </a:extLst>
          </p:cNvPr>
          <p:cNvSpPr txBox="1"/>
          <p:nvPr/>
        </p:nvSpPr>
        <p:spPr>
          <a:xfrm>
            <a:off x="5106073" y="2869801"/>
            <a:ext cx="2117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#STEM4Schools</a:t>
            </a:r>
            <a:endParaRPr lang="en-US" sz="1600" b="1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2E3DCE0-94B6-AB6F-7347-B2055881A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87" y="156377"/>
            <a:ext cx="3733450" cy="1708242"/>
          </a:xfrm>
        </p:spPr>
        <p:txBody>
          <a:bodyPr anchor="ctr">
            <a:normAutofit/>
          </a:bodyPr>
          <a:lstStyle/>
          <a:p>
            <a:r>
              <a:rPr lang="it-IT" sz="4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Breve Biografia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B58F07-3540-DC2C-F23F-E9D532366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186" y="1544463"/>
            <a:ext cx="3986409" cy="2650675"/>
          </a:xfrm>
        </p:spPr>
        <p:txBody>
          <a:bodyPr anchor="ctr">
            <a:normAutofit/>
          </a:bodyPr>
          <a:lstStyle/>
          <a:p>
            <a:pPr fontAlgn="base"/>
            <a:r>
              <a:rPr lang="en-GB" sz="2000" dirty="0" err="1"/>
              <a:t>Dottoranda</a:t>
            </a:r>
            <a:r>
              <a:rPr lang="en-GB" sz="2000" dirty="0"/>
              <a:t> in </a:t>
            </a:r>
            <a:r>
              <a:rPr lang="en-GB" sz="2000" dirty="0" err="1"/>
              <a:t>BioRobotica</a:t>
            </a:r>
            <a:r>
              <a:rPr lang="en-GB" sz="2000" dirty="0"/>
              <a:t> alla Scuola Superiore Sant’Anna</a:t>
            </a:r>
            <a:r>
              <a:rPr lang="en-US" sz="2000" dirty="0"/>
              <a:t>​</a:t>
            </a:r>
          </a:p>
          <a:p>
            <a:pPr fontAlgn="base"/>
            <a:r>
              <a:rPr lang="en-GB" sz="2000" dirty="0"/>
              <a:t>LT Ing. </a:t>
            </a:r>
            <a:r>
              <a:rPr lang="en-GB" sz="2000" dirty="0" err="1"/>
              <a:t>Elettronica</a:t>
            </a:r>
            <a:r>
              <a:rPr lang="en-GB" sz="2000" dirty="0"/>
              <a:t>, LM Bionics Engineering</a:t>
            </a:r>
            <a:r>
              <a:rPr lang="en-US" sz="2000" dirty="0"/>
              <a:t>​</a:t>
            </a:r>
          </a:p>
          <a:p>
            <a:pPr fontAlgn="base"/>
            <a:r>
              <a:rPr lang="en-GB" sz="2000" b="1" dirty="0" err="1">
                <a:solidFill>
                  <a:srgbClr val="E050F4"/>
                </a:solidFill>
              </a:rPr>
              <a:t>Formatrice</a:t>
            </a:r>
            <a:r>
              <a:rPr lang="en-GB" sz="2000" b="1" dirty="0">
                <a:solidFill>
                  <a:srgbClr val="E050F4"/>
                </a:solidFill>
              </a:rPr>
              <a:t> e </a:t>
            </a:r>
            <a:r>
              <a:rPr lang="en-GB" sz="2000" b="1" dirty="0" err="1">
                <a:solidFill>
                  <a:srgbClr val="E050F4"/>
                </a:solidFill>
              </a:rPr>
              <a:t>fondatrice</a:t>
            </a:r>
            <a:r>
              <a:rPr lang="en-GB" sz="2000" b="1" dirty="0">
                <a:solidFill>
                  <a:srgbClr val="E050F4"/>
                </a:solidFill>
              </a:rPr>
              <a:t> del </a:t>
            </a:r>
            <a:r>
              <a:rPr lang="en-GB" sz="2000" b="1" dirty="0" err="1">
                <a:solidFill>
                  <a:srgbClr val="E050F4"/>
                </a:solidFill>
              </a:rPr>
              <a:t>progetto</a:t>
            </a:r>
            <a:r>
              <a:rPr lang="en-GB" sz="2000" b="1" dirty="0">
                <a:solidFill>
                  <a:srgbClr val="E050F4"/>
                </a:solidFill>
              </a:rPr>
              <a:t> </a:t>
            </a:r>
            <a:r>
              <a:rPr lang="en-GB" sz="2000" b="1" i="1" dirty="0">
                <a:solidFill>
                  <a:srgbClr val="E050F4"/>
                </a:solidFill>
              </a:rPr>
              <a:t>#STEM4Schools </a:t>
            </a:r>
            <a:r>
              <a:rPr lang="en-GB" sz="2000" b="1" dirty="0">
                <a:solidFill>
                  <a:srgbClr val="E050F4"/>
                </a:solidFill>
              </a:rPr>
              <a:t>di </a:t>
            </a:r>
            <a:r>
              <a:rPr lang="en-GB" sz="2000" b="1" dirty="0" err="1">
                <a:solidFill>
                  <a:srgbClr val="E050F4"/>
                </a:solidFill>
              </a:rPr>
              <a:t>orientamento</a:t>
            </a:r>
            <a:r>
              <a:rPr lang="en-GB" sz="2000" b="1" dirty="0">
                <a:solidFill>
                  <a:srgbClr val="E050F4"/>
                </a:solidFill>
              </a:rPr>
              <a:t> </a:t>
            </a:r>
            <a:r>
              <a:rPr lang="en-GB" sz="2000" b="1" dirty="0" err="1">
                <a:solidFill>
                  <a:srgbClr val="E050F4"/>
                </a:solidFill>
              </a:rPr>
              <a:t>scientifico</a:t>
            </a:r>
            <a:endParaRPr lang="en-GB" sz="2000" b="1" dirty="0">
              <a:solidFill>
                <a:srgbClr val="E050F4"/>
              </a:solidFill>
            </a:endParaRPr>
          </a:p>
          <a:p>
            <a:pPr marL="0" indent="0">
              <a:buNone/>
            </a:pPr>
            <a:endParaRPr lang="it-IT" sz="2000" dirty="0"/>
          </a:p>
        </p:txBody>
      </p:sp>
      <p:pic>
        <p:nvPicPr>
          <p:cNvPr id="12" name="Picture 11" descr="A person standing in front of a screen&#10;&#10;AI-generated content may be incorrect.">
            <a:extLst>
              <a:ext uri="{FF2B5EF4-FFF2-40B4-BE49-F238E27FC236}">
                <a16:creationId xmlns:a16="http://schemas.microsoft.com/office/drawing/2014/main" id="{962A8C18-459F-6CDB-B509-70C0FD5568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9" t="27914"/>
          <a:stretch>
            <a:fillRect/>
          </a:stretch>
        </p:blipFill>
        <p:spPr>
          <a:xfrm>
            <a:off x="7539534" y="3428999"/>
            <a:ext cx="2588003" cy="3298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A group of people working on a prosthetic arm&#10;&#10;AI-generated content may be incorrect.">
            <a:extLst>
              <a:ext uri="{FF2B5EF4-FFF2-40B4-BE49-F238E27FC236}">
                <a16:creationId xmlns:a16="http://schemas.microsoft.com/office/drawing/2014/main" id="{0771C370-3DD0-36B5-861E-9A052443EA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44"/>
          <a:stretch>
            <a:fillRect/>
          </a:stretch>
        </p:blipFill>
        <p:spPr>
          <a:xfrm>
            <a:off x="1724490" y="4121411"/>
            <a:ext cx="2833962" cy="2680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E7C7330-EB53-5FF4-7AD7-7BA6EC0C03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4" b="13236"/>
          <a:stretch>
            <a:fillRect/>
          </a:stretch>
        </p:blipFill>
        <p:spPr bwMode="auto">
          <a:xfrm>
            <a:off x="7683996" y="103752"/>
            <a:ext cx="2299081" cy="31899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789371-2234-E48C-8380-9BFE70CB3FE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189" y="221259"/>
            <a:ext cx="1939687" cy="343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 descr="A group of people sitting on the floor&#10;&#10;AI-generated content may be incorrect.">
            <a:extLst>
              <a:ext uri="{FF2B5EF4-FFF2-40B4-BE49-F238E27FC236}">
                <a16:creationId xmlns:a16="http://schemas.microsoft.com/office/drawing/2014/main" id="{04686800-C2E8-48C7-754D-45669695CA0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245" y="3754392"/>
            <a:ext cx="2157755" cy="2878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925EEA5-8BDC-6F84-79BE-05BCE1A14A6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841" y="118141"/>
            <a:ext cx="1670517" cy="260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541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241A05-F170-B4AF-3A10-74DFE8583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hild walking up a stair of books&#10;&#10;AI-generated content may be incorrect.">
            <a:extLst>
              <a:ext uri="{FF2B5EF4-FFF2-40B4-BE49-F238E27FC236}">
                <a16:creationId xmlns:a16="http://schemas.microsoft.com/office/drawing/2014/main" id="{166D9004-24A5-9904-23CA-71993191070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B66F82-546E-22A7-DDCE-BFB5432DC982}"/>
              </a:ext>
            </a:extLst>
          </p:cNvPr>
          <p:cNvSpPr txBox="1"/>
          <p:nvPr/>
        </p:nvSpPr>
        <p:spPr>
          <a:xfrm>
            <a:off x="6013938" y="3429000"/>
            <a:ext cx="166420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EMOZIONE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7AE807-D197-3107-FBA4-FCC60A44D686}"/>
              </a:ext>
            </a:extLst>
          </p:cNvPr>
          <p:cNvSpPr txBox="1"/>
          <p:nvPr/>
        </p:nvSpPr>
        <p:spPr>
          <a:xfrm>
            <a:off x="8891752" y="189187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La </a:t>
            </a:r>
            <a:r>
              <a:rPr lang="en-GB" sz="4000" b="1" dirty="0" err="1">
                <a:solidFill>
                  <a:schemeClr val="bg1"/>
                </a:solidFill>
              </a:rPr>
              <a:t>strategia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22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58646-DDEB-D220-218E-A7ADCB97A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70A817E7-8FED-8C5A-E5A5-3F406A6C3E49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D9027666-2E2C-04A0-FF5E-DF0A656E8A89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02DD83D5-1C88-275C-AEB4-E694FDBA6520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0E749962-1C79-D967-3FA0-A16A944092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9" name="Content Placeholder 8" descr="A black and white drawing of a stick figure&#10;&#10;AI-generated content may be incorrect.">
            <a:extLst>
              <a:ext uri="{FF2B5EF4-FFF2-40B4-BE49-F238E27FC236}">
                <a16:creationId xmlns:a16="http://schemas.microsoft.com/office/drawing/2014/main" id="{A5A15D23-40EE-9FCF-213E-4B6E0F4448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759" y="-346479"/>
            <a:ext cx="5278432" cy="6598431"/>
          </a:xfr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FFE5EB9A-5E2E-5D7D-D2C4-CD8C3B77A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819" y="191215"/>
            <a:ext cx="4659630" cy="1325563"/>
          </a:xfrm>
        </p:spPr>
        <p:txBody>
          <a:bodyPr/>
          <a:lstStyle/>
          <a:p>
            <a:r>
              <a:rPr lang="en-GB" dirty="0"/>
              <a:t>STEP 1: EMOZIONE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C4F7D1-2826-22D8-87E9-5FD6EF29FC3A}"/>
              </a:ext>
            </a:extLst>
          </p:cNvPr>
          <p:cNvSpPr txBox="1"/>
          <p:nvPr/>
        </p:nvSpPr>
        <p:spPr>
          <a:xfrm>
            <a:off x="1713754" y="661081"/>
            <a:ext cx="26631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i="1" dirty="0"/>
              <a:t>“Wow, è </a:t>
            </a:r>
            <a:r>
              <a:rPr lang="en-GB" sz="2100" i="1" dirty="0" err="1"/>
              <a:t>interessante</a:t>
            </a:r>
            <a:r>
              <a:rPr lang="en-GB" sz="2100" i="1" dirty="0"/>
              <a:t>!”</a:t>
            </a:r>
            <a:endParaRPr lang="en-US" sz="2100" i="1" dirty="0"/>
          </a:p>
        </p:txBody>
      </p:sp>
      <p:pic>
        <p:nvPicPr>
          <p:cNvPr id="20" name="IMG_0947.jpeg" descr="IMG_0947.jpeg">
            <a:extLst>
              <a:ext uri="{FF2B5EF4-FFF2-40B4-BE49-F238E27FC236}">
                <a16:creationId xmlns:a16="http://schemas.microsoft.com/office/drawing/2014/main" id="{061A88E1-C4DB-726C-A3A8-648E7B0DF4F5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20141" b="37177"/>
          <a:stretch>
            <a:fillRect/>
          </a:stretch>
        </p:blipFill>
        <p:spPr>
          <a:xfrm>
            <a:off x="979688" y="636752"/>
            <a:ext cx="10232624" cy="58230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Graphic 21" descr="No sign with solid fill">
            <a:extLst>
              <a:ext uri="{FF2B5EF4-FFF2-40B4-BE49-F238E27FC236}">
                <a16:creationId xmlns:a16="http://schemas.microsoft.com/office/drawing/2014/main" id="{4F08E470-A08D-1F20-B0BF-4B8FBC6054A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76944" y="1563498"/>
            <a:ext cx="4061324" cy="4061324"/>
          </a:xfrm>
          <a:prstGeom prst="rect">
            <a:avLst/>
          </a:prstGeom>
        </p:spPr>
      </p:pic>
      <p:pic>
        <p:nvPicPr>
          <p:cNvPr id="23" name="Picture 4" descr="Surgical Robot Stitches a Grape Back Together - GIF - Imgur">
            <a:extLst>
              <a:ext uri="{FF2B5EF4-FFF2-40B4-BE49-F238E27FC236}">
                <a16:creationId xmlns:a16="http://schemas.microsoft.com/office/drawing/2014/main" id="{904DCFCE-EE23-DA02-4D36-F2E2369C6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352" y="2310821"/>
            <a:ext cx="4383039" cy="2459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a Vinci Surgical Robot at St. Francis Health Center - Robotic Gizmos">
            <a:extLst>
              <a:ext uri="{FF2B5EF4-FFF2-40B4-BE49-F238E27FC236}">
                <a16:creationId xmlns:a16="http://schemas.microsoft.com/office/drawing/2014/main" id="{4D006AA9-9F9C-0650-7873-53F4D3839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261" y="-162682"/>
            <a:ext cx="4925585" cy="2673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A diagram of a bionic arm&#10;&#10;Description automatically generated">
            <a:extLst>
              <a:ext uri="{FF2B5EF4-FFF2-40B4-BE49-F238E27FC236}">
                <a16:creationId xmlns:a16="http://schemas.microsoft.com/office/drawing/2014/main" id="{5BCF3F62-CC8D-0BAF-6DDC-5DE1281CE6E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98" y="4699348"/>
            <a:ext cx="3978330" cy="2238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10" descr="Soft Robotics Inc. - Large Adaptive Gripper on Make a GIF">
            <a:extLst>
              <a:ext uri="{FF2B5EF4-FFF2-40B4-BE49-F238E27FC236}">
                <a16:creationId xmlns:a16="http://schemas.microsoft.com/office/drawing/2014/main" id="{33124D03-A469-844C-0884-EF555C5AB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64"/>
          <a:stretch>
            <a:fillRect/>
          </a:stretch>
        </p:blipFill>
        <p:spPr bwMode="auto">
          <a:xfrm>
            <a:off x="0" y="4514"/>
            <a:ext cx="5297908" cy="2638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>
            <a:extLst>
              <a:ext uri="{FF2B5EF4-FFF2-40B4-BE49-F238E27FC236}">
                <a16:creationId xmlns:a16="http://schemas.microsoft.com/office/drawing/2014/main" id="{A34336F0-0428-339A-B471-E36D5281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860" y="1951519"/>
            <a:ext cx="3577638" cy="2683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BAB87041-7C8A-2053-E956-8250C8A47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32" y="4645717"/>
            <a:ext cx="4001625" cy="2248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obotic exoskeleton helps patients relearn how to walk » Behind the  Headlines - MATLAB &amp; Simulink">
            <a:extLst>
              <a:ext uri="{FF2B5EF4-FFF2-40B4-BE49-F238E27FC236}">
                <a16:creationId xmlns:a16="http://schemas.microsoft.com/office/drawing/2014/main" id="{08247F07-723A-6305-EA76-1F58E7541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7" y="2665108"/>
            <a:ext cx="4572000" cy="2552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ephalopods: Masters of W.T.F? – Enough GIFs to Kill a Kraken | Deep Sea  News">
            <a:extLst>
              <a:ext uri="{FF2B5EF4-FFF2-40B4-BE49-F238E27FC236}">
                <a16:creationId xmlns:a16="http://schemas.microsoft.com/office/drawing/2014/main" id="{59738AD1-93B5-C167-7A17-D0E7B0853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69" y="4439568"/>
            <a:ext cx="440055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B309F9-227B-8DBC-E705-265AB22B0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0A9CE2F-47EA-347B-8F34-A840B1FEF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hild walking up a stair of books&#10;&#10;AI-generated content may be incorrect.">
            <a:extLst>
              <a:ext uri="{FF2B5EF4-FFF2-40B4-BE49-F238E27FC236}">
                <a16:creationId xmlns:a16="http://schemas.microsoft.com/office/drawing/2014/main" id="{6F991EF7-0B2E-75BC-42F6-95D02F4EB4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11465B-5BC1-0607-0CB4-3E581D062383}"/>
              </a:ext>
            </a:extLst>
          </p:cNvPr>
          <p:cNvSpPr txBox="1"/>
          <p:nvPr/>
        </p:nvSpPr>
        <p:spPr>
          <a:xfrm>
            <a:off x="6013938" y="3429000"/>
            <a:ext cx="166420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EMOZIONE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46CF99-7457-EDE8-AEB9-8F0FDFD2402A}"/>
              </a:ext>
            </a:extLst>
          </p:cNvPr>
          <p:cNvSpPr txBox="1"/>
          <p:nvPr/>
        </p:nvSpPr>
        <p:spPr>
          <a:xfrm>
            <a:off x="4087602" y="2755064"/>
            <a:ext cx="1926336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SIGNIFICATO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295DC1-CBC0-8518-F0F7-9AE6FBDB70AF}"/>
              </a:ext>
            </a:extLst>
          </p:cNvPr>
          <p:cNvSpPr txBox="1"/>
          <p:nvPr/>
        </p:nvSpPr>
        <p:spPr>
          <a:xfrm>
            <a:off x="8891752" y="189187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La </a:t>
            </a:r>
            <a:r>
              <a:rPr lang="en-GB" sz="4000" b="1" dirty="0" err="1">
                <a:solidFill>
                  <a:schemeClr val="bg1"/>
                </a:solidFill>
              </a:rPr>
              <a:t>strategia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2" name="Graphic 21" descr="Arrow: Rotate left outline">
            <a:extLst>
              <a:ext uri="{FF2B5EF4-FFF2-40B4-BE49-F238E27FC236}">
                <a16:creationId xmlns:a16="http://schemas.microsoft.com/office/drawing/2014/main" id="{0D86404D-10F9-E0BF-EE82-156297B3CF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989568" y="2744744"/>
            <a:ext cx="683615" cy="68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5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B2B5E-639F-2D73-FC06-A056FCA49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5B6DBB63-DF1E-3C9C-D31A-60441879E3C3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3FE439F8-D600-65AC-98A0-B49D4424F59B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C0298168-7511-03D0-AF22-0E4496CE62DA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46B22F15-E70F-E04B-AA98-AD45E7A408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11" name="Content Placeholder 10" descr="A cartoon of a person thinking&#10;&#10;AI-generated content may be incorrect.">
            <a:extLst>
              <a:ext uri="{FF2B5EF4-FFF2-40B4-BE49-F238E27FC236}">
                <a16:creationId xmlns:a16="http://schemas.microsoft.com/office/drawing/2014/main" id="{0107B07C-ABD2-1ADA-4A0F-267F7E6F47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64024"/>
            <a:ext cx="5480149" cy="684974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D556D9-6415-F94A-2AE3-BC2D1D506392}"/>
              </a:ext>
            </a:extLst>
          </p:cNvPr>
          <p:cNvSpPr txBox="1"/>
          <p:nvPr/>
        </p:nvSpPr>
        <p:spPr>
          <a:xfrm>
            <a:off x="6534750" y="1579205"/>
            <a:ext cx="2663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“Le STEM mi </a:t>
            </a:r>
            <a:r>
              <a:rPr lang="en-GB" sz="2400" i="1" dirty="0" err="1"/>
              <a:t>riguardano</a:t>
            </a:r>
            <a:r>
              <a:rPr lang="en-GB" sz="2400" i="1" dirty="0"/>
              <a:t>”</a:t>
            </a:r>
            <a:endParaRPr lang="en-US" sz="2400" i="1" dirty="0"/>
          </a:p>
        </p:txBody>
      </p:sp>
      <p:sp>
        <p:nvSpPr>
          <p:cNvPr id="13" name="Title 11">
            <a:extLst>
              <a:ext uri="{FF2B5EF4-FFF2-40B4-BE49-F238E27FC236}">
                <a16:creationId xmlns:a16="http://schemas.microsoft.com/office/drawing/2014/main" id="{7A6C3426-1478-7EC2-B7E7-041405858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920" y="253642"/>
            <a:ext cx="5124226" cy="1325563"/>
          </a:xfrm>
        </p:spPr>
        <p:txBody>
          <a:bodyPr/>
          <a:lstStyle/>
          <a:p>
            <a:r>
              <a:rPr lang="en-GB" dirty="0"/>
              <a:t>STEP 2: SIGNIFICATO</a:t>
            </a:r>
            <a:endParaRPr lang="en-US" dirty="0"/>
          </a:p>
        </p:txBody>
      </p:sp>
      <p:pic>
        <p:nvPicPr>
          <p:cNvPr id="14" name="Picture 13" descr="A person dancing on a stage&#10;&#10;Description automatically generated">
            <a:extLst>
              <a:ext uri="{FF2B5EF4-FFF2-40B4-BE49-F238E27FC236}">
                <a16:creationId xmlns:a16="http://schemas.microsoft.com/office/drawing/2014/main" id="{C4569A98-D12C-0A80-BA09-00B2268876C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8"/>
          <a:stretch/>
        </p:blipFill>
        <p:spPr>
          <a:xfrm>
            <a:off x="404505" y="2105646"/>
            <a:ext cx="4331367" cy="2900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A math equations with black text&#10;&#10;Description automatically generated with medium confidence">
            <a:extLst>
              <a:ext uri="{FF2B5EF4-FFF2-40B4-BE49-F238E27FC236}">
                <a16:creationId xmlns:a16="http://schemas.microsoft.com/office/drawing/2014/main" id="{87A04B4F-4F01-BBA0-45AF-F402BC3E96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35" y="5144956"/>
            <a:ext cx="3331468" cy="1464071"/>
          </a:xfrm>
          <a:prstGeom prst="rect">
            <a:avLst/>
          </a:prstGeom>
        </p:spPr>
      </p:pic>
      <p:pic>
        <p:nvPicPr>
          <p:cNvPr id="16" name="Picture 15" descr="A diagram of a square with arrows and a square with a red line&#10;&#10;Description automatically generated">
            <a:extLst>
              <a:ext uri="{FF2B5EF4-FFF2-40B4-BE49-F238E27FC236}">
                <a16:creationId xmlns:a16="http://schemas.microsoft.com/office/drawing/2014/main" id="{B96B3C28-C5E3-242D-8FBD-4AC7B279A1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9" y="4483108"/>
            <a:ext cx="2434827" cy="2254470"/>
          </a:xfrm>
          <a:prstGeom prst="rect">
            <a:avLst/>
          </a:prstGeom>
        </p:spPr>
      </p:pic>
      <p:pic>
        <p:nvPicPr>
          <p:cNvPr id="17" name="Picture 16" descr="A group of arrows on a black background&#10;&#10;Description automatically generated">
            <a:extLst>
              <a:ext uri="{FF2B5EF4-FFF2-40B4-BE49-F238E27FC236}">
                <a16:creationId xmlns:a16="http://schemas.microsoft.com/office/drawing/2014/main" id="{8C9DE8D2-E91F-5F59-7ABC-195C7D94F5C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744" y="1189965"/>
            <a:ext cx="1944905" cy="323816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BB83D75-049B-629A-2A82-EA9771A8AAF5}"/>
              </a:ext>
            </a:extLst>
          </p:cNvPr>
          <p:cNvSpPr txBox="1"/>
          <p:nvPr/>
        </p:nvSpPr>
        <p:spPr>
          <a:xfrm>
            <a:off x="615851" y="1579205"/>
            <a:ext cx="3594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Gioco: Trova la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scienza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!</a:t>
            </a:r>
            <a:endParaRPr lang="en-US" sz="2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B356B-5B6F-0732-8035-98CA2FE0F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2EB26ADD-1ACF-B1E8-AF7C-3B8CF5B9DC0A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53C30EF9-7DAB-7699-A6ED-F10E64F2F67F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67A80C77-B67D-E869-64AB-985220084A51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FFEBC135-5262-CB60-B17A-BD53432557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11" name="Content Placeholder 10" descr="A cartoon of a person thinking&#10;&#10;AI-generated content may be incorrect.">
            <a:extLst>
              <a:ext uri="{FF2B5EF4-FFF2-40B4-BE49-F238E27FC236}">
                <a16:creationId xmlns:a16="http://schemas.microsoft.com/office/drawing/2014/main" id="{1399E3E9-6127-91DF-B9AD-9133E29DE5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64024"/>
            <a:ext cx="5480149" cy="684974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C7A4E4-497C-4CB8-610B-AB2B4E623424}"/>
              </a:ext>
            </a:extLst>
          </p:cNvPr>
          <p:cNvSpPr txBox="1"/>
          <p:nvPr/>
        </p:nvSpPr>
        <p:spPr>
          <a:xfrm>
            <a:off x="6534750" y="1579205"/>
            <a:ext cx="2663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“Le STEM mi </a:t>
            </a:r>
            <a:r>
              <a:rPr lang="en-GB" sz="2400" i="1" dirty="0" err="1"/>
              <a:t>riguardano</a:t>
            </a:r>
            <a:r>
              <a:rPr lang="en-GB" sz="2400" i="1" dirty="0"/>
              <a:t>”</a:t>
            </a:r>
            <a:endParaRPr lang="en-US" sz="2400" i="1" dirty="0"/>
          </a:p>
        </p:txBody>
      </p:sp>
      <p:sp>
        <p:nvSpPr>
          <p:cNvPr id="13" name="Title 11">
            <a:extLst>
              <a:ext uri="{FF2B5EF4-FFF2-40B4-BE49-F238E27FC236}">
                <a16:creationId xmlns:a16="http://schemas.microsoft.com/office/drawing/2014/main" id="{BDA9C0FE-5E03-1206-DCCE-DD9504274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920" y="253642"/>
            <a:ext cx="5124226" cy="1325563"/>
          </a:xfrm>
        </p:spPr>
        <p:txBody>
          <a:bodyPr/>
          <a:lstStyle/>
          <a:p>
            <a:r>
              <a:rPr lang="en-GB" dirty="0"/>
              <a:t>STEP 2: SIGNIFICATO</a:t>
            </a:r>
            <a:endParaRPr lang="en-US" dirty="0"/>
          </a:p>
        </p:txBody>
      </p:sp>
      <p:sp>
        <p:nvSpPr>
          <p:cNvPr id="7" name="Google Shape;302;p37">
            <a:extLst>
              <a:ext uri="{FF2B5EF4-FFF2-40B4-BE49-F238E27FC236}">
                <a16:creationId xmlns:a16="http://schemas.microsoft.com/office/drawing/2014/main" id="{57BAEBC4-1F53-E8CD-B60D-CB6EF4ED1153}"/>
              </a:ext>
            </a:extLst>
          </p:cNvPr>
          <p:cNvSpPr txBox="1"/>
          <p:nvPr/>
        </p:nvSpPr>
        <p:spPr>
          <a:xfrm>
            <a:off x="615851" y="1362280"/>
            <a:ext cx="6403680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We have to look at science from a different perspective, not as a goal, but as a means to achieve our goals in a more efficient way.</a:t>
            </a:r>
            <a:endParaRPr sz="2000" b="1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0" name="Google Shape;303;p37">
            <a:extLst>
              <a:ext uri="{FF2B5EF4-FFF2-40B4-BE49-F238E27FC236}">
                <a16:creationId xmlns:a16="http://schemas.microsoft.com/office/drawing/2014/main" id="{D7BE77CC-915A-9C9A-0EF9-94A95DA52B64}"/>
              </a:ext>
            </a:extLst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88181" y="2719998"/>
            <a:ext cx="1985400" cy="1323600"/>
          </a:xfrm>
          <a:prstGeom prst="rect">
            <a:avLst/>
          </a:prstGeom>
          <a:solidFill>
            <a:srgbClr val="FAF2E8"/>
          </a:solidFill>
          <a:ln>
            <a:noFill/>
          </a:ln>
        </p:spPr>
      </p:pic>
      <p:pic>
        <p:nvPicPr>
          <p:cNvPr id="14" name="Google Shape;304;p37">
            <a:extLst>
              <a:ext uri="{FF2B5EF4-FFF2-40B4-BE49-F238E27FC236}">
                <a16:creationId xmlns:a16="http://schemas.microsoft.com/office/drawing/2014/main" id="{B60B1A0A-30AE-9FEB-D838-7DC5EC9D8E41}"/>
              </a:ext>
            </a:extLst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888807" y="3395914"/>
            <a:ext cx="1985400" cy="1323600"/>
          </a:xfrm>
          <a:prstGeom prst="rect">
            <a:avLst/>
          </a:prstGeom>
          <a:solidFill>
            <a:srgbClr val="FAF2E8"/>
          </a:solidFill>
          <a:ln>
            <a:noFill/>
          </a:ln>
        </p:spPr>
      </p:pic>
      <p:sp>
        <p:nvSpPr>
          <p:cNvPr id="15" name="Google Shape;305;p37">
            <a:extLst>
              <a:ext uri="{FF2B5EF4-FFF2-40B4-BE49-F238E27FC236}">
                <a16:creationId xmlns:a16="http://schemas.microsoft.com/office/drawing/2014/main" id="{36AE61E6-8541-28CF-128A-222FA5983437}"/>
              </a:ext>
            </a:extLst>
          </p:cNvPr>
          <p:cNvSpPr txBox="1"/>
          <p:nvPr/>
        </p:nvSpPr>
        <p:spPr>
          <a:xfrm>
            <a:off x="419117" y="5010262"/>
            <a:ext cx="370531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Baking skills + chemistry skills</a:t>
            </a:r>
            <a:r>
              <a:rPr lang="it-IT" sz="20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 </a:t>
            </a:r>
            <a:endParaRPr sz="20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= </a:t>
            </a:r>
            <a:endParaRPr sz="20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18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to optimize the chemical reactions behind perfect baking such as gelatinization and emulsification</a:t>
            </a:r>
            <a:endParaRPr sz="2800" i="1" u="none" strike="noStrike" cap="none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pic>
        <p:nvPicPr>
          <p:cNvPr id="16" name="Google Shape;306;p37">
            <a:extLst>
              <a:ext uri="{FF2B5EF4-FFF2-40B4-BE49-F238E27FC236}">
                <a16:creationId xmlns:a16="http://schemas.microsoft.com/office/drawing/2014/main" id="{3F5FBDF0-8AA0-0FE0-6761-A945FC808AEA}"/>
              </a:ext>
            </a:extLst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559560" y="2673097"/>
            <a:ext cx="2173574" cy="1449050"/>
          </a:xfrm>
          <a:prstGeom prst="rect">
            <a:avLst/>
          </a:prstGeom>
          <a:solidFill>
            <a:srgbClr val="FAF2E8"/>
          </a:solidFill>
          <a:ln>
            <a:noFill/>
          </a:ln>
        </p:spPr>
      </p:pic>
      <p:pic>
        <p:nvPicPr>
          <p:cNvPr id="17" name="Google Shape;307;p37">
            <a:extLst>
              <a:ext uri="{FF2B5EF4-FFF2-40B4-BE49-F238E27FC236}">
                <a16:creationId xmlns:a16="http://schemas.microsoft.com/office/drawing/2014/main" id="{93AFD4F8-D4BB-1F8D-2C8A-CA4A5A51CDEE}"/>
              </a:ext>
            </a:extLst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904866" y="3226374"/>
            <a:ext cx="2173574" cy="1564524"/>
          </a:xfrm>
          <a:prstGeom prst="rect">
            <a:avLst/>
          </a:prstGeom>
          <a:solidFill>
            <a:srgbClr val="FAF2E8"/>
          </a:solidFill>
          <a:ln>
            <a:noFill/>
          </a:ln>
        </p:spPr>
      </p:pic>
      <p:sp>
        <p:nvSpPr>
          <p:cNvPr id="18" name="Google Shape;308;p37">
            <a:extLst>
              <a:ext uri="{FF2B5EF4-FFF2-40B4-BE49-F238E27FC236}">
                <a16:creationId xmlns:a16="http://schemas.microsoft.com/office/drawing/2014/main" id="{D10913C8-18A3-0622-6163-30241ABA2E8B}"/>
              </a:ext>
            </a:extLst>
          </p:cNvPr>
          <p:cNvSpPr txBox="1"/>
          <p:nvPr/>
        </p:nvSpPr>
        <p:spPr>
          <a:xfrm>
            <a:off x="4185606" y="5010262"/>
            <a:ext cx="4064683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b="1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Music skills + Physics skills</a:t>
            </a:r>
            <a:endParaRPr sz="2000" b="1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20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= </a:t>
            </a:r>
            <a:endParaRPr sz="2000" i="1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</a:pPr>
            <a:r>
              <a:rPr lang="it-IT" sz="1800" i="1" dirty="0">
                <a:solidFill>
                  <a:srgbClr val="005087"/>
                </a:solidFill>
                <a:latin typeface="Rubik"/>
                <a:ea typeface="Rubik"/>
                <a:cs typeface="Rubik"/>
                <a:sym typeface="Rubik"/>
              </a:rPr>
              <a:t>optimal understanding of acoustics of instruments and of sound propagation in concert rooms</a:t>
            </a:r>
            <a:endParaRPr sz="2800" i="1" u="none" strike="noStrike" cap="none" dirty="0">
              <a:solidFill>
                <a:srgbClr val="005087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56881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718890-0729-23D4-C7DB-683E69259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5B512BD-AB40-81BB-081A-4115D23B5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hild walking up a stair of books&#10;&#10;AI-generated content may be incorrect.">
            <a:extLst>
              <a:ext uri="{FF2B5EF4-FFF2-40B4-BE49-F238E27FC236}">
                <a16:creationId xmlns:a16="http://schemas.microsoft.com/office/drawing/2014/main" id="{A5932331-0503-3074-EA1F-5DBA280E6B3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F8CB24-5089-E02A-FAC3-0566DE925E35}"/>
              </a:ext>
            </a:extLst>
          </p:cNvPr>
          <p:cNvSpPr txBox="1"/>
          <p:nvPr/>
        </p:nvSpPr>
        <p:spPr>
          <a:xfrm>
            <a:off x="6013938" y="3429000"/>
            <a:ext cx="166420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EMOZIONE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924F85-977E-910F-4DF9-358CBB2E945A}"/>
              </a:ext>
            </a:extLst>
          </p:cNvPr>
          <p:cNvSpPr txBox="1"/>
          <p:nvPr/>
        </p:nvSpPr>
        <p:spPr>
          <a:xfrm>
            <a:off x="4087602" y="2755064"/>
            <a:ext cx="1926336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SIGNIFICATO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3A3453-B3D4-2B71-2563-97445DCB5D51}"/>
              </a:ext>
            </a:extLst>
          </p:cNvPr>
          <p:cNvSpPr txBox="1"/>
          <p:nvPr/>
        </p:nvSpPr>
        <p:spPr>
          <a:xfrm>
            <a:off x="2336091" y="2061926"/>
            <a:ext cx="1751511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AUTOSTIMA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9840D2-BBD6-DE66-DE77-7953E49A1A07}"/>
              </a:ext>
            </a:extLst>
          </p:cNvPr>
          <p:cNvSpPr txBox="1"/>
          <p:nvPr/>
        </p:nvSpPr>
        <p:spPr>
          <a:xfrm>
            <a:off x="8891752" y="189187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La </a:t>
            </a:r>
            <a:r>
              <a:rPr lang="en-GB" sz="4000" b="1" dirty="0" err="1">
                <a:solidFill>
                  <a:schemeClr val="bg1"/>
                </a:solidFill>
              </a:rPr>
              <a:t>strategia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1" name="Graphic 20" descr="Arrow: Rotate left outline">
            <a:extLst>
              <a:ext uri="{FF2B5EF4-FFF2-40B4-BE49-F238E27FC236}">
                <a16:creationId xmlns:a16="http://schemas.microsoft.com/office/drawing/2014/main" id="{835BA85D-9221-A508-87E4-ABB03096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4087602" y="2061129"/>
            <a:ext cx="683615" cy="683615"/>
          </a:xfrm>
          <a:prstGeom prst="rect">
            <a:avLst/>
          </a:prstGeom>
        </p:spPr>
      </p:pic>
      <p:pic>
        <p:nvPicPr>
          <p:cNvPr id="22" name="Graphic 21" descr="Arrow: Rotate left outline">
            <a:extLst>
              <a:ext uri="{FF2B5EF4-FFF2-40B4-BE49-F238E27FC236}">
                <a16:creationId xmlns:a16="http://schemas.microsoft.com/office/drawing/2014/main" id="{CA4FC482-5C05-E18B-BBCF-07467EDEA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989568" y="2744744"/>
            <a:ext cx="683615" cy="68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6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6FB47-098A-7E66-87B4-2CA5DD1B0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6E139A12-8327-EB6F-99F8-91B63B63A668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E1AD7526-C072-4A49-357F-82DE40C3C476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853D5A62-C4DB-DB29-407B-FF96D71E9628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7A4FE46C-D0B7-2690-4169-284E7A3861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F703AE9D-7DBE-EA33-5AC5-6985DEAC1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137" y="380405"/>
            <a:ext cx="5049573" cy="1325563"/>
          </a:xfrm>
        </p:spPr>
        <p:txBody>
          <a:bodyPr/>
          <a:lstStyle/>
          <a:p>
            <a:r>
              <a:rPr lang="en-GB" dirty="0"/>
              <a:t>STEP 3: AUTOSTIMA</a:t>
            </a:r>
            <a:endParaRPr lang="en-US" dirty="0"/>
          </a:p>
        </p:txBody>
      </p:sp>
      <p:pic>
        <p:nvPicPr>
          <p:cNvPr id="11" name="Picture 10" descr="A cartoon of a child reading a book and a light bulb&#10;&#10;AI-generated content may be incorrect.">
            <a:extLst>
              <a:ext uri="{FF2B5EF4-FFF2-40B4-BE49-F238E27FC236}">
                <a16:creationId xmlns:a16="http://schemas.microsoft.com/office/drawing/2014/main" id="{86631F83-B48D-5C05-6CD4-51FF54B38F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" y="-394049"/>
            <a:ext cx="4627225" cy="57835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074A3B-3042-9F83-FA5D-EC7050F4CF51}"/>
              </a:ext>
            </a:extLst>
          </p:cNvPr>
          <p:cNvSpPr txBox="1"/>
          <p:nvPr/>
        </p:nvSpPr>
        <p:spPr>
          <a:xfrm>
            <a:off x="1096118" y="806916"/>
            <a:ext cx="2663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“Posso </a:t>
            </a:r>
            <a:r>
              <a:rPr lang="en-GB" sz="2400" i="1" dirty="0" err="1"/>
              <a:t>farcela</a:t>
            </a:r>
            <a:r>
              <a:rPr lang="en-GB" sz="2400" i="1" dirty="0"/>
              <a:t>”</a:t>
            </a:r>
            <a:endParaRPr lang="en-US" sz="2400" i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29F98E6-F7ED-7014-A3B8-45EB52A7C3C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04163" y="1368734"/>
            <a:ext cx="4360953" cy="3152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Addressing India's Diabetes Dilemma: Never Too Early To Test But May Be Too  Late To Treat">
            <a:extLst>
              <a:ext uri="{FF2B5EF4-FFF2-40B4-BE49-F238E27FC236}">
                <a16:creationId xmlns:a16="http://schemas.microsoft.com/office/drawing/2014/main" id="{33BFDE03-7F79-AE56-B3FC-0D93532B4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322" y="0"/>
            <a:ext cx="2242695" cy="281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0247C3-9FFF-63E6-9A8E-A9FFD6C2B1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20361" y="3475631"/>
            <a:ext cx="5066966" cy="3277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A focus on beta cell mass could help prevent type 2 diabetes">
            <a:extLst>
              <a:ext uri="{FF2B5EF4-FFF2-40B4-BE49-F238E27FC236}">
                <a16:creationId xmlns:a16="http://schemas.microsoft.com/office/drawing/2014/main" id="{CBC17FFA-BBC9-18EF-8E04-0520F30DF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331" y="3819866"/>
            <a:ext cx="4360954" cy="3038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99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42403-FAC0-AC28-86CA-7E3FB0B8D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9F8FF2CA-70FE-C020-62C4-FFA6FD53FB0C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663E1DC8-DAC8-7C62-6063-061F8C41947C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8CB9ED66-E1EC-2E1F-CBAE-CA8319BE3C91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25741DB4-3E8F-2704-8D77-471ED58517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EEE408A8-D4BA-F651-2CA7-90CD5C83B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137" y="380405"/>
            <a:ext cx="5049573" cy="1325563"/>
          </a:xfrm>
        </p:spPr>
        <p:txBody>
          <a:bodyPr/>
          <a:lstStyle/>
          <a:p>
            <a:r>
              <a:rPr lang="en-GB" dirty="0"/>
              <a:t>STEP 3: AUTOSTIMA</a:t>
            </a:r>
            <a:endParaRPr lang="en-US" dirty="0"/>
          </a:p>
        </p:txBody>
      </p:sp>
      <p:pic>
        <p:nvPicPr>
          <p:cNvPr id="11" name="Picture 10" descr="A cartoon of a child reading a book and a light bulb&#10;&#10;AI-generated content may be incorrect.">
            <a:extLst>
              <a:ext uri="{FF2B5EF4-FFF2-40B4-BE49-F238E27FC236}">
                <a16:creationId xmlns:a16="http://schemas.microsoft.com/office/drawing/2014/main" id="{B6E5EF68-9DCF-DA48-FE00-9DF8B5B9AA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7" y="380405"/>
            <a:ext cx="4627225" cy="57835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F36F58-FD43-E9A5-9922-60516D170001}"/>
              </a:ext>
            </a:extLst>
          </p:cNvPr>
          <p:cNvSpPr txBox="1"/>
          <p:nvPr/>
        </p:nvSpPr>
        <p:spPr>
          <a:xfrm>
            <a:off x="1096118" y="1581370"/>
            <a:ext cx="2663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“Posso </a:t>
            </a:r>
            <a:r>
              <a:rPr lang="en-GB" sz="2400" i="1" dirty="0" err="1"/>
              <a:t>farcela</a:t>
            </a:r>
            <a:r>
              <a:rPr lang="en-GB" sz="2400" i="1" dirty="0"/>
              <a:t>”</a:t>
            </a:r>
            <a:endParaRPr lang="en-US" sz="2400" i="1" dirty="0"/>
          </a:p>
        </p:txBody>
      </p:sp>
      <p:pic>
        <p:nvPicPr>
          <p:cNvPr id="3" name="FORGETDIABETES - A radically new approach to diabetes treatment">
            <a:hlinkClick r:id="" action="ppaction://media"/>
            <a:extLst>
              <a:ext uri="{FF2B5EF4-FFF2-40B4-BE49-F238E27FC236}">
                <a16:creationId xmlns:a16="http://schemas.microsoft.com/office/drawing/2014/main" id="{556A72B7-269A-E8F1-1D5D-74054BDC98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587646" y="2474537"/>
            <a:ext cx="7951920" cy="4191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21D3F9-D602-D935-FD45-1B83359E83D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331" y="678970"/>
            <a:ext cx="2356609" cy="2356609"/>
          </a:xfrm>
          <a:prstGeom prst="rect">
            <a:avLst/>
          </a:prstGeom>
        </p:spPr>
      </p:pic>
      <p:pic>
        <p:nvPicPr>
          <p:cNvPr id="9" name="Picture 6" descr="Home">
            <a:extLst>
              <a:ext uri="{FF2B5EF4-FFF2-40B4-BE49-F238E27FC236}">
                <a16:creationId xmlns:a16="http://schemas.microsoft.com/office/drawing/2014/main" id="{A1464C2D-BD87-9447-35C8-E73AB2500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217" y="1572118"/>
            <a:ext cx="1744891" cy="7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01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78039E-4992-5EFF-8929-B0192658E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DDA2434-9EE9-0613-D460-0CCC7137A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A child walking up a stair of books&#10;&#10;AI-generated content may be incorrect.">
            <a:extLst>
              <a:ext uri="{FF2B5EF4-FFF2-40B4-BE49-F238E27FC236}">
                <a16:creationId xmlns:a16="http://schemas.microsoft.com/office/drawing/2014/main" id="{2E8A5764-3C6E-DB72-5F55-0D7541ED0A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97DDA2-1213-D3AA-00DE-871BAC25E989}"/>
              </a:ext>
            </a:extLst>
          </p:cNvPr>
          <p:cNvSpPr txBox="1"/>
          <p:nvPr/>
        </p:nvSpPr>
        <p:spPr>
          <a:xfrm>
            <a:off x="6013938" y="3429000"/>
            <a:ext cx="166420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EMOZIONE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6EDE89-82B6-8E01-AC35-9D0CFD05C4D1}"/>
              </a:ext>
            </a:extLst>
          </p:cNvPr>
          <p:cNvSpPr txBox="1"/>
          <p:nvPr/>
        </p:nvSpPr>
        <p:spPr>
          <a:xfrm>
            <a:off x="4087602" y="2755064"/>
            <a:ext cx="1926336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SIGNIFICATO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D79085-5C02-C750-E88C-87128BE839FE}"/>
              </a:ext>
            </a:extLst>
          </p:cNvPr>
          <p:cNvSpPr txBox="1"/>
          <p:nvPr/>
        </p:nvSpPr>
        <p:spPr>
          <a:xfrm>
            <a:off x="2336091" y="2061926"/>
            <a:ext cx="1751511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AUTOSTIMA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25124F-E14A-2509-8DB5-7235D5D19B8B}"/>
              </a:ext>
            </a:extLst>
          </p:cNvPr>
          <p:cNvSpPr txBox="1"/>
          <p:nvPr/>
        </p:nvSpPr>
        <p:spPr>
          <a:xfrm>
            <a:off x="471803" y="1368788"/>
            <a:ext cx="1864288" cy="461665"/>
          </a:xfrm>
          <a:prstGeom prst="rect">
            <a:avLst/>
          </a:prstGeom>
          <a:solidFill>
            <a:srgbClr val="B4C5CF"/>
          </a:solidFill>
          <a:ln>
            <a:solidFill>
              <a:srgbClr val="56798E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PROIEZIONE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56BC1A-31B1-44B6-8431-2916DBD44781}"/>
              </a:ext>
            </a:extLst>
          </p:cNvPr>
          <p:cNvSpPr txBox="1"/>
          <p:nvPr/>
        </p:nvSpPr>
        <p:spPr>
          <a:xfrm>
            <a:off x="8891752" y="189187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La </a:t>
            </a:r>
            <a:r>
              <a:rPr lang="en-GB" sz="4000" b="1" dirty="0" err="1">
                <a:solidFill>
                  <a:schemeClr val="bg1"/>
                </a:solidFill>
              </a:rPr>
              <a:t>strategia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1" name="Graphic 20" descr="Arrow: Rotate left outline">
            <a:extLst>
              <a:ext uri="{FF2B5EF4-FFF2-40B4-BE49-F238E27FC236}">
                <a16:creationId xmlns:a16="http://schemas.microsoft.com/office/drawing/2014/main" id="{A9B9D8EF-6A2B-DDB7-2F10-5C1A8EBDD6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4087602" y="2061129"/>
            <a:ext cx="683615" cy="683615"/>
          </a:xfrm>
          <a:prstGeom prst="rect">
            <a:avLst/>
          </a:prstGeom>
        </p:spPr>
      </p:pic>
      <p:pic>
        <p:nvPicPr>
          <p:cNvPr id="22" name="Graphic 21" descr="Arrow: Rotate left outline">
            <a:extLst>
              <a:ext uri="{FF2B5EF4-FFF2-40B4-BE49-F238E27FC236}">
                <a16:creationId xmlns:a16="http://schemas.microsoft.com/office/drawing/2014/main" id="{47EE7AF4-1317-EC4C-1923-EFB50C416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5989568" y="2744744"/>
            <a:ext cx="683615" cy="683615"/>
          </a:xfrm>
          <a:prstGeom prst="rect">
            <a:avLst/>
          </a:prstGeom>
        </p:spPr>
      </p:pic>
      <p:pic>
        <p:nvPicPr>
          <p:cNvPr id="23" name="Graphic 22" descr="Arrow: Rotate left outline">
            <a:extLst>
              <a:ext uri="{FF2B5EF4-FFF2-40B4-BE49-F238E27FC236}">
                <a16:creationId xmlns:a16="http://schemas.microsoft.com/office/drawing/2014/main" id="{A6A2A29D-4FF9-C716-0384-2D5CFAD58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333930" y="1368788"/>
            <a:ext cx="683615" cy="68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5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88537-5B34-C3A7-EF78-A95B73860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FA6312C4-D115-6CA5-5448-F96E7729DD43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AD0F6845-187B-6656-C5A8-C9AF63057201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3C44463E-4951-F57F-BB1D-1B1D72B118F9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F81C2EAC-6641-52DB-5699-0903C9F20D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3B3997B-76BD-4801-D9F8-829A8B118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4: PROIEZIONE</a:t>
            </a:r>
            <a:endParaRPr lang="en-US" dirty="0"/>
          </a:p>
        </p:txBody>
      </p:sp>
      <p:pic>
        <p:nvPicPr>
          <p:cNvPr id="11" name="Picture 10" descr="A cartoon of a child pointing at something&#10;&#10;AI-generated content may be incorrect.">
            <a:extLst>
              <a:ext uri="{FF2B5EF4-FFF2-40B4-BE49-F238E27FC236}">
                <a16:creationId xmlns:a16="http://schemas.microsoft.com/office/drawing/2014/main" id="{D7FE40C5-A459-B869-58C4-951627DAE5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838" y="495493"/>
            <a:ext cx="5138927" cy="64236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F3A21D-D64D-5920-AC41-E634E5C29525}"/>
              </a:ext>
            </a:extLst>
          </p:cNvPr>
          <p:cNvSpPr txBox="1"/>
          <p:nvPr/>
        </p:nvSpPr>
        <p:spPr>
          <a:xfrm>
            <a:off x="7660834" y="1022100"/>
            <a:ext cx="2054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“</a:t>
            </a:r>
            <a:r>
              <a:rPr lang="en-GB" sz="2400" i="1" dirty="0" err="1"/>
              <a:t>Potrei</a:t>
            </a:r>
            <a:r>
              <a:rPr lang="en-GB" sz="2400" i="1" dirty="0"/>
              <a:t> </a:t>
            </a:r>
            <a:r>
              <a:rPr lang="en-GB" sz="2400" i="1" dirty="0" err="1"/>
              <a:t>diventarlo</a:t>
            </a:r>
            <a:r>
              <a:rPr lang="en-GB" sz="2400" i="1" dirty="0"/>
              <a:t> </a:t>
            </a:r>
            <a:r>
              <a:rPr lang="en-GB" sz="2400" i="1" dirty="0" err="1"/>
              <a:t>anche</a:t>
            </a:r>
            <a:r>
              <a:rPr lang="en-GB" sz="2400" i="1" dirty="0"/>
              <a:t> io”</a:t>
            </a:r>
            <a:endParaRPr lang="en-US" sz="2400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7DE21D-F086-E19F-8E16-316C68D0DA89}"/>
              </a:ext>
            </a:extLst>
          </p:cNvPr>
          <p:cNvSpPr txBox="1"/>
          <p:nvPr/>
        </p:nvSpPr>
        <p:spPr>
          <a:xfrm>
            <a:off x="1468615" y="1812999"/>
            <a:ext cx="5837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Perchè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role models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sono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fondamentali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per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trasmettere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messaggi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GB" sz="24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impliciti</a:t>
            </a:r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di empowerment?</a:t>
            </a:r>
            <a:endParaRPr lang="en-US" sz="2400" b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1" name="Google Shape;228;p31">
            <a:extLst>
              <a:ext uri="{FF2B5EF4-FFF2-40B4-BE49-F238E27FC236}">
                <a16:creationId xmlns:a16="http://schemas.microsoft.com/office/drawing/2014/main" id="{96E79505-9E31-49C7-87E9-637F6A06F829}"/>
              </a:ext>
            </a:extLst>
          </p:cNvPr>
          <p:cNvSpPr/>
          <p:nvPr/>
        </p:nvSpPr>
        <p:spPr>
          <a:xfrm>
            <a:off x="738830" y="3429000"/>
            <a:ext cx="2356061" cy="2233246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GB" sz="2000" b="1" dirty="0" err="1">
                <a:solidFill>
                  <a:schemeClr val="bg1"/>
                </a:solidFill>
              </a:rPr>
              <a:t>Iniziano</a:t>
            </a:r>
            <a:r>
              <a:rPr lang="en-GB" sz="2000" b="1" dirty="0">
                <a:solidFill>
                  <a:schemeClr val="bg1"/>
                </a:solidFill>
              </a:rPr>
              <a:t> da un background simile alla target audience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4" name="Google Shape;228;p31">
            <a:extLst>
              <a:ext uri="{FF2B5EF4-FFF2-40B4-BE49-F238E27FC236}">
                <a16:creationId xmlns:a16="http://schemas.microsoft.com/office/drawing/2014/main" id="{1A2EF8EE-4C17-F020-7E68-635C3E515454}"/>
              </a:ext>
            </a:extLst>
          </p:cNvPr>
          <p:cNvSpPr/>
          <p:nvPr/>
        </p:nvSpPr>
        <p:spPr>
          <a:xfrm>
            <a:off x="3448833" y="3428999"/>
            <a:ext cx="2356061" cy="2233246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Il loro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successo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appare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raggiungibile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5" name="Google Shape;228;p31">
            <a:extLst>
              <a:ext uri="{FF2B5EF4-FFF2-40B4-BE49-F238E27FC236}">
                <a16:creationId xmlns:a16="http://schemas.microsoft.com/office/drawing/2014/main" id="{44E06559-C1F8-DE01-2A33-5CEA2F64A0AF}"/>
              </a:ext>
            </a:extLst>
          </p:cNvPr>
          <p:cNvSpPr/>
          <p:nvPr/>
        </p:nvSpPr>
        <p:spPr>
          <a:xfrm>
            <a:off x="6127999" y="3448411"/>
            <a:ext cx="2356061" cy="2233246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 loro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risultati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sono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evidenti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ed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ispirazionali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320089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1176D-67C5-7FAD-05A1-2DF95A0DF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1FB3A248-3ECB-4D50-6E29-DCE293E92314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A51BFC00-5D35-28AF-596B-81890A33020A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661C804-F07C-A790-64C3-868D76DC24EE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1FEF8257-A94A-B43C-8AA7-6C9B89258A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26" name="Picture 25" descr="A map of italy with red dots and white text&#10;&#10;AI-generated content may be incorrect.">
            <a:extLst>
              <a:ext uri="{FF2B5EF4-FFF2-40B4-BE49-F238E27FC236}">
                <a16:creationId xmlns:a16="http://schemas.microsoft.com/office/drawing/2014/main" id="{C01B352C-C57B-5A07-38A2-E87FEFC072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7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8" descr="Immagine che contiene cielo, aria aperta, terreno, missile&#10;&#10;Il contenuto generato dall&amp;#39;IA potrebbe non essere corretto.">
            <a:extLst>
              <a:ext uri="{FF2B5EF4-FFF2-40B4-BE49-F238E27FC236}">
                <a16:creationId xmlns:a16="http://schemas.microsoft.com/office/drawing/2014/main" id="{3FE7E94C-096A-20ED-4696-05B34D5DD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1556" y="-200799"/>
            <a:ext cx="12595112" cy="7058799"/>
          </a:xfrm>
          <a:prstGeom prst="rect">
            <a:avLst/>
          </a:prstGeom>
        </p:spPr>
      </p:pic>
      <p:pic>
        <p:nvPicPr>
          <p:cNvPr id="5" name="Picture 2" descr="Picture 2">
            <a:extLst>
              <a:ext uri="{FF2B5EF4-FFF2-40B4-BE49-F238E27FC236}">
                <a16:creationId xmlns:a16="http://schemas.microsoft.com/office/drawing/2014/main" id="{CF718A0E-F7A4-024F-3751-3712AEC2B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164" y="1387079"/>
            <a:ext cx="5017010" cy="5017009"/>
          </a:xfrm>
          <a:prstGeom prst="rect">
            <a:avLst/>
          </a:prstGeom>
          <a:ln w="12700">
            <a:miter lim="400000"/>
          </a:ln>
          <a:effectLst>
            <a:outerShdw blurRad="292100" dist="139700" dir="2700000" rotWithShape="0">
              <a:srgbClr val="333333">
                <a:alpha val="64999"/>
              </a:srgbClr>
            </a:outerShdw>
          </a:effectLst>
        </p:spPr>
      </p:pic>
      <p:sp>
        <p:nvSpPr>
          <p:cNvPr id="6" name="Google Shape;350;p41">
            <a:extLst>
              <a:ext uri="{FF2B5EF4-FFF2-40B4-BE49-F238E27FC236}">
                <a16:creationId xmlns:a16="http://schemas.microsoft.com/office/drawing/2014/main" id="{70031792-D765-78B4-B2D5-396E3F776A04}"/>
              </a:ext>
            </a:extLst>
          </p:cNvPr>
          <p:cNvSpPr txBox="1"/>
          <p:nvPr/>
        </p:nvSpPr>
        <p:spPr>
          <a:xfrm>
            <a:off x="1142221" y="1112759"/>
            <a:ext cx="3795539" cy="1554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900" b="1" dirty="0">
                <a:solidFill>
                  <a:schemeClr val="bg1"/>
                </a:solidFill>
                <a:latin typeface="Rubik"/>
                <a:ea typeface="Rubik"/>
                <a:cs typeface="Rubik"/>
                <a:sym typeface="Rubik"/>
              </a:rPr>
              <a:t>It’s up to us to become role models for future generations, so that they don’t grow up believing they are not enough and can envision themselves in our shoes</a:t>
            </a:r>
            <a:endParaRPr sz="1900" b="1" dirty="0">
              <a:solidFill>
                <a:schemeClr val="bg1"/>
              </a:solidFill>
              <a:latin typeface="Rubik"/>
              <a:ea typeface="Rubik"/>
              <a:cs typeface="Rubik"/>
              <a:sym typeface="Rubik"/>
            </a:endParaRPr>
          </a:p>
        </p:txBody>
      </p:sp>
    </p:spTree>
    <p:extLst>
      <p:ext uri="{BB962C8B-B14F-4D97-AF65-F5344CB8AC3E}">
        <p14:creationId xmlns:p14="http://schemas.microsoft.com/office/powerpoint/2010/main" val="121555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BFC0D8-7D5C-EB2E-77B0-0DDFD4BC8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976A3B6-C680-1253-6022-A728109BD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" name="Immagine 11" descr="Immagine che contiene testo, schermata, Carattere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8352FB63-9287-3EFB-EAA8-CA5DC4CC30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72D6139-8685-06B8-F454-9BFEF53D75F1}"/>
              </a:ext>
            </a:extLst>
          </p:cNvPr>
          <p:cNvSpPr txBox="1"/>
          <p:nvPr/>
        </p:nvSpPr>
        <p:spPr>
          <a:xfrm>
            <a:off x="269758" y="2001261"/>
            <a:ext cx="6116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13 febbraio 2026 sala conference CNI via XX settembre, 5 </a:t>
            </a:r>
            <a:r>
              <a:rPr lang="it-IT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R</a:t>
            </a:r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oma</a:t>
            </a:r>
            <a:endParaRPr lang="it-IT" dirty="0">
              <a:solidFill>
                <a:schemeClr val="bg1"/>
              </a:solidFill>
              <a:latin typeface="Aptos Display" panose="020B00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22DE96B-5C86-67EC-439B-F24EA074E49E}"/>
              </a:ext>
            </a:extLst>
          </p:cNvPr>
          <p:cNvSpPr txBox="1"/>
          <p:nvPr/>
        </p:nvSpPr>
        <p:spPr>
          <a:xfrm>
            <a:off x="269758" y="2371234"/>
            <a:ext cx="83609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Engineering</a:t>
            </a:r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</a:rPr>
              <a:t> the Future: </a:t>
            </a:r>
            <a:r>
              <a:rPr lang="en-US" sz="40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STEMinsieme</a:t>
            </a:r>
            <a:endParaRPr lang="it-IT" sz="40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endParaRPr lang="it-IT" sz="4000" dirty="0"/>
          </a:p>
        </p:txBody>
      </p:sp>
      <p:sp>
        <p:nvSpPr>
          <p:cNvPr id="2" name="CasellaDiTesto 14">
            <a:extLst>
              <a:ext uri="{FF2B5EF4-FFF2-40B4-BE49-F238E27FC236}">
                <a16:creationId xmlns:a16="http://schemas.microsoft.com/office/drawing/2014/main" id="{29D1C0E1-2939-A8D6-3CFF-7ABA8655B16F}"/>
              </a:ext>
            </a:extLst>
          </p:cNvPr>
          <p:cNvSpPr txBox="1"/>
          <p:nvPr/>
        </p:nvSpPr>
        <p:spPr>
          <a:xfrm>
            <a:off x="3453386" y="3291121"/>
            <a:ext cx="51773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Grazie per </a:t>
            </a:r>
            <a:r>
              <a:rPr lang="en-GB" sz="4000" b="1" dirty="0" err="1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l’attenzione</a:t>
            </a:r>
            <a:r>
              <a:rPr lang="en-GB" sz="4000" b="1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!</a:t>
            </a:r>
            <a:endParaRPr lang="it-IT" sz="4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4FC5FAF-7854-6659-31E5-0CAA4B67A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801" y="4203530"/>
            <a:ext cx="2053080" cy="214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F3EB7B-99FF-83F6-11CA-543B72D71876}"/>
              </a:ext>
            </a:extLst>
          </p:cNvPr>
          <p:cNvSpPr txBox="1"/>
          <p:nvPr/>
        </p:nvSpPr>
        <p:spPr>
          <a:xfrm>
            <a:off x="5848826" y="4457229"/>
            <a:ext cx="3834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Email: </a:t>
            </a:r>
            <a:r>
              <a:rPr lang="en-GB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carmenpanepintozayati@gmail.com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5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63657-222F-E3DA-0508-6B3342C9E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8FC7C222-F56E-C386-3A00-185E019E5D03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F239F1A2-34AB-F4E4-E886-22695B9417E4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6FE6A2D4-80A5-0A93-EEA4-10C3AD3CD228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32D67AE1-2389-1C3F-18B0-2B19AB661B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7" name="Freeform 12">
            <a:extLst>
              <a:ext uri="{FF2B5EF4-FFF2-40B4-BE49-F238E27FC236}">
                <a16:creationId xmlns:a16="http://schemas.microsoft.com/office/drawing/2014/main" id="{E120E3E1-3369-6BA5-0810-D2814AB9FA95}"/>
              </a:ext>
            </a:extLst>
          </p:cNvPr>
          <p:cNvSpPr/>
          <p:nvPr/>
        </p:nvSpPr>
        <p:spPr>
          <a:xfrm>
            <a:off x="4033981" y="1772701"/>
            <a:ext cx="4229339" cy="411659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/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1C556C27-F8DF-61C5-92BB-E1A82E74017D}"/>
              </a:ext>
            </a:extLst>
          </p:cNvPr>
          <p:cNvGrpSpPr/>
          <p:nvPr/>
        </p:nvGrpSpPr>
        <p:grpSpPr>
          <a:xfrm>
            <a:off x="4731158" y="2598080"/>
            <a:ext cx="2829638" cy="2761539"/>
            <a:chOff x="0" y="0"/>
            <a:chExt cx="812800" cy="812800"/>
          </a:xfrm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184065EB-8663-CD3A-B304-D8456C4B5C0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BA489FF3-76F7-75A0-F3CB-6EFAFFB53412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8">
            <a:extLst>
              <a:ext uri="{FF2B5EF4-FFF2-40B4-BE49-F238E27FC236}">
                <a16:creationId xmlns:a16="http://schemas.microsoft.com/office/drawing/2014/main" id="{0D71EA72-F33E-A18F-A8F5-79977C9F8E90}"/>
              </a:ext>
            </a:extLst>
          </p:cNvPr>
          <p:cNvGrpSpPr/>
          <p:nvPr/>
        </p:nvGrpSpPr>
        <p:grpSpPr>
          <a:xfrm>
            <a:off x="5364622" y="2998050"/>
            <a:ext cx="3028768" cy="1773283"/>
            <a:chOff x="-798538" y="38100"/>
            <a:chExt cx="1535138" cy="926043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A759CA14-8CF3-4133-9C28-E04C716EFA72}"/>
                </a:ext>
              </a:extLst>
            </p:cNvPr>
            <p:cNvSpPr/>
            <p:nvPr/>
          </p:nvSpPr>
          <p:spPr>
            <a:xfrm>
              <a:off x="-798538" y="15134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DC4FA83B-D8C9-BC53-1191-1DFD8D205654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5CFF462-0295-A603-EE37-99BCB1A7599F}"/>
              </a:ext>
            </a:extLst>
          </p:cNvPr>
          <p:cNvSpPr txBox="1"/>
          <p:nvPr/>
        </p:nvSpPr>
        <p:spPr>
          <a:xfrm>
            <a:off x="5476566" y="3516657"/>
            <a:ext cx="1458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err="1"/>
              <a:t>Ingegneria</a:t>
            </a:r>
            <a:r>
              <a:rPr lang="en-GB" sz="1600" b="1" dirty="0"/>
              <a:t>, </a:t>
            </a:r>
            <a:r>
              <a:rPr lang="en-GB" sz="1600" b="1" dirty="0" err="1"/>
              <a:t>Ricerca</a:t>
            </a:r>
            <a:r>
              <a:rPr lang="en-GB" sz="1600" b="1" dirty="0"/>
              <a:t>, </a:t>
            </a:r>
            <a:r>
              <a:rPr lang="en-GB" sz="1600" b="1" dirty="0" err="1"/>
              <a:t>Dottorato</a:t>
            </a:r>
            <a:endParaRPr lang="en-US" sz="1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0A56CA6-CA55-173E-9B7E-B9E72488EBD3}"/>
              </a:ext>
            </a:extLst>
          </p:cNvPr>
          <p:cNvSpPr txBox="1"/>
          <p:nvPr/>
        </p:nvSpPr>
        <p:spPr>
          <a:xfrm>
            <a:off x="5106073" y="2869801"/>
            <a:ext cx="2117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#STEM4Schools</a:t>
            </a:r>
            <a:endParaRPr lang="en-US" sz="16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0B930C-4D20-3C41-7EBA-4751332CB19C}"/>
              </a:ext>
            </a:extLst>
          </p:cNvPr>
          <p:cNvSpPr txBox="1"/>
          <p:nvPr/>
        </p:nvSpPr>
        <p:spPr>
          <a:xfrm>
            <a:off x="4972721" y="2060928"/>
            <a:ext cx="2439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err="1"/>
              <a:t>Divulgazione</a:t>
            </a:r>
            <a:r>
              <a:rPr lang="en-GB" sz="1600" b="1" dirty="0"/>
              <a:t>, </a:t>
            </a:r>
            <a:r>
              <a:rPr lang="en-GB" sz="1600" b="1" dirty="0" err="1"/>
              <a:t>Attivismo</a:t>
            </a:r>
            <a:r>
              <a:rPr lang="en-GB" sz="1600" b="1" dirty="0"/>
              <a:t>, Public Outreach</a:t>
            </a:r>
            <a:endParaRPr lang="en-US" sz="1600" b="1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5D60221-901C-7F3C-ADD2-1D4BF535D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87" y="156377"/>
            <a:ext cx="3733450" cy="1708242"/>
          </a:xfrm>
        </p:spPr>
        <p:txBody>
          <a:bodyPr anchor="ctr">
            <a:normAutofit/>
          </a:bodyPr>
          <a:lstStyle/>
          <a:p>
            <a:r>
              <a:rPr lang="it-IT" sz="4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Breve Biografia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99D5920-4A13-56B9-A244-400DD79EE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335" y="1650457"/>
            <a:ext cx="3733450" cy="4688682"/>
          </a:xfrm>
        </p:spPr>
        <p:txBody>
          <a:bodyPr anchor="ctr">
            <a:normAutofit/>
          </a:bodyPr>
          <a:lstStyle/>
          <a:p>
            <a:pPr fontAlgn="base"/>
            <a:r>
              <a:rPr lang="en-GB" sz="2000" dirty="0" err="1"/>
              <a:t>Dottoranda</a:t>
            </a:r>
            <a:r>
              <a:rPr lang="en-GB" sz="2000" dirty="0"/>
              <a:t> in </a:t>
            </a:r>
            <a:r>
              <a:rPr lang="en-GB" sz="2000" dirty="0" err="1"/>
              <a:t>BioRobotica</a:t>
            </a:r>
            <a:r>
              <a:rPr lang="en-GB" sz="2000" dirty="0"/>
              <a:t> alla Scuola Superiore Sant’Anna</a:t>
            </a:r>
            <a:r>
              <a:rPr lang="en-US" sz="2000" dirty="0"/>
              <a:t>​</a:t>
            </a:r>
          </a:p>
          <a:p>
            <a:pPr fontAlgn="base"/>
            <a:r>
              <a:rPr lang="en-GB" sz="2000" dirty="0"/>
              <a:t>LT Ing. </a:t>
            </a:r>
            <a:r>
              <a:rPr lang="en-GB" sz="2000" dirty="0" err="1"/>
              <a:t>Elettronica</a:t>
            </a:r>
            <a:r>
              <a:rPr lang="en-GB" sz="2000" dirty="0"/>
              <a:t>, LM Bionics Engineering</a:t>
            </a:r>
            <a:r>
              <a:rPr lang="en-US" sz="2000" dirty="0"/>
              <a:t>​</a:t>
            </a:r>
          </a:p>
          <a:p>
            <a:pPr fontAlgn="base"/>
            <a:r>
              <a:rPr lang="en-GB" sz="2000" dirty="0" err="1"/>
              <a:t>Formatrice</a:t>
            </a:r>
            <a:r>
              <a:rPr lang="en-GB" sz="2000" dirty="0"/>
              <a:t> e </a:t>
            </a:r>
            <a:r>
              <a:rPr lang="en-GB" sz="2000" dirty="0" err="1"/>
              <a:t>fondatrice</a:t>
            </a:r>
            <a:r>
              <a:rPr lang="en-GB" sz="2000" dirty="0"/>
              <a:t> del </a:t>
            </a:r>
            <a:r>
              <a:rPr lang="en-GB" sz="2000" dirty="0" err="1"/>
              <a:t>progetto</a:t>
            </a:r>
            <a:r>
              <a:rPr lang="en-GB" sz="2000" dirty="0"/>
              <a:t> </a:t>
            </a:r>
            <a:r>
              <a:rPr lang="en-GB" sz="2000" i="1" dirty="0"/>
              <a:t>#STEM4Schools </a:t>
            </a:r>
            <a:r>
              <a:rPr lang="en-GB" sz="2000" dirty="0"/>
              <a:t>di </a:t>
            </a:r>
            <a:r>
              <a:rPr lang="en-GB" sz="2000" dirty="0" err="1"/>
              <a:t>orientamento</a:t>
            </a:r>
            <a:r>
              <a:rPr lang="en-GB" sz="2000" dirty="0"/>
              <a:t> </a:t>
            </a:r>
            <a:r>
              <a:rPr lang="en-GB" sz="2000" dirty="0" err="1"/>
              <a:t>scientifico</a:t>
            </a:r>
            <a:endParaRPr lang="en-GB" sz="2000" dirty="0"/>
          </a:p>
          <a:p>
            <a:pPr fontAlgn="base"/>
            <a:r>
              <a:rPr lang="en-GB" sz="2000" b="1" dirty="0">
                <a:solidFill>
                  <a:srgbClr val="00B050"/>
                </a:solidFill>
              </a:rPr>
              <a:t>Role Model Settimana STEM (</a:t>
            </a:r>
            <a:r>
              <a:rPr lang="en-GB" sz="2000" b="1" dirty="0" err="1">
                <a:solidFill>
                  <a:srgbClr val="00B050"/>
                </a:solidFill>
              </a:rPr>
              <a:t>legge</a:t>
            </a:r>
            <a:r>
              <a:rPr lang="en-GB" sz="2000" b="1" dirty="0">
                <a:solidFill>
                  <a:srgbClr val="00B050"/>
                </a:solidFill>
              </a:rPr>
              <a:t> n.187/2023)</a:t>
            </a:r>
            <a:r>
              <a:rPr lang="en-US" sz="2000" b="1" dirty="0">
                <a:solidFill>
                  <a:srgbClr val="00B050"/>
                </a:solidFill>
              </a:rPr>
              <a:t>​</a:t>
            </a:r>
          </a:p>
          <a:p>
            <a:pPr fontAlgn="base"/>
            <a:r>
              <a:rPr lang="en-GB" sz="2000" b="1" dirty="0" err="1">
                <a:solidFill>
                  <a:srgbClr val="00B050"/>
                </a:solidFill>
              </a:rPr>
              <a:t>Ambasciatrice</a:t>
            </a:r>
            <a:r>
              <a:rPr lang="en-GB" sz="2000" b="1" dirty="0">
                <a:solidFill>
                  <a:srgbClr val="00B050"/>
                </a:solidFill>
              </a:rPr>
              <a:t> STEM di Samsung Italia</a:t>
            </a:r>
            <a:r>
              <a:rPr lang="en-US" sz="2000" b="1" dirty="0">
                <a:solidFill>
                  <a:srgbClr val="00B050"/>
                </a:solidFill>
              </a:rPr>
              <a:t>​</a:t>
            </a:r>
          </a:p>
          <a:p>
            <a:pPr fontAlgn="base"/>
            <a:r>
              <a:rPr lang="en-GB" sz="2000" b="1" dirty="0" err="1">
                <a:solidFill>
                  <a:srgbClr val="00B050"/>
                </a:solidFill>
              </a:rPr>
              <a:t>Attivista</a:t>
            </a:r>
            <a:r>
              <a:rPr lang="en-GB" sz="2000" b="1" dirty="0">
                <a:solidFill>
                  <a:srgbClr val="00B050"/>
                </a:solidFill>
              </a:rPr>
              <a:t> STEM, </a:t>
            </a:r>
            <a:r>
              <a:rPr lang="en-GB" sz="2000" b="1" dirty="0" err="1">
                <a:solidFill>
                  <a:srgbClr val="00B050"/>
                </a:solidFill>
              </a:rPr>
              <a:t>divulgatrice</a:t>
            </a:r>
            <a:r>
              <a:rPr lang="en-GB" sz="2000" b="1" dirty="0">
                <a:solidFill>
                  <a:srgbClr val="00B050"/>
                </a:solidFill>
              </a:rPr>
              <a:t>, speaker</a:t>
            </a:r>
            <a:r>
              <a:rPr lang="en-US" sz="2000" b="1" dirty="0">
                <a:solidFill>
                  <a:srgbClr val="00B050"/>
                </a:solidFill>
              </a:rPr>
              <a:t>​</a:t>
            </a:r>
          </a:p>
          <a:p>
            <a:pPr marL="0" indent="0">
              <a:buNone/>
            </a:pPr>
            <a:endParaRPr lang="it-IT" sz="2000" dirty="0"/>
          </a:p>
        </p:txBody>
      </p:sp>
      <p:pic>
        <p:nvPicPr>
          <p:cNvPr id="12" name="Picture 11" descr="A person in a red jacket&#10;&#10;Description automatically generated">
            <a:extLst>
              <a:ext uri="{FF2B5EF4-FFF2-40B4-BE49-F238E27FC236}">
                <a16:creationId xmlns:a16="http://schemas.microsoft.com/office/drawing/2014/main" id="{08EE1CAA-2AE5-E89F-1023-6BF4FBCE824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7" t="10530" r="9167"/>
          <a:stretch/>
        </p:blipFill>
        <p:spPr>
          <a:xfrm>
            <a:off x="8423642" y="-11073"/>
            <a:ext cx="3726162" cy="1899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A3D18B00-4614-F1E9-47D5-B5BCE046CC0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2" b="25316"/>
          <a:stretch>
            <a:fillRect/>
          </a:stretch>
        </p:blipFill>
        <p:spPr>
          <a:xfrm>
            <a:off x="9943119" y="2084528"/>
            <a:ext cx="2148057" cy="2336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A person sitting at a podium&#10;&#10;AI-generated content may be incorrect.">
            <a:extLst>
              <a:ext uri="{FF2B5EF4-FFF2-40B4-BE49-F238E27FC236}">
                <a16:creationId xmlns:a16="http://schemas.microsoft.com/office/drawing/2014/main" id="{EE0EFC3D-C6DB-98B3-AD85-64B5A7CCBF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8" r="-2" b="14044"/>
          <a:stretch>
            <a:fillRect/>
          </a:stretch>
        </p:blipFill>
        <p:spPr>
          <a:xfrm>
            <a:off x="8148994" y="1746964"/>
            <a:ext cx="1794125" cy="2674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A person wearing a crown&#10;&#10;AI-generated content may be incorrect.">
            <a:extLst>
              <a:ext uri="{FF2B5EF4-FFF2-40B4-BE49-F238E27FC236}">
                <a16:creationId xmlns:a16="http://schemas.microsoft.com/office/drawing/2014/main" id="{39FDCE6D-2EBD-C76C-ADF8-1779D52C9DC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53848" y="42848"/>
            <a:ext cx="2689633" cy="1864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30" descr="A group of people sitting at a table with a chess board&#10;&#10;AI-generated content may be incorrect.">
            <a:extLst>
              <a:ext uri="{FF2B5EF4-FFF2-40B4-BE49-F238E27FC236}">
                <a16:creationId xmlns:a16="http://schemas.microsoft.com/office/drawing/2014/main" id="{52B22E5B-8E81-AF00-5CEA-102537A8FDD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73189" y="4217838"/>
            <a:ext cx="1917835" cy="271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Picture 32" descr="A group of people sitting in chairs&#10;&#10;AI-generated content may be incorrect.">
            <a:extLst>
              <a:ext uri="{FF2B5EF4-FFF2-40B4-BE49-F238E27FC236}">
                <a16:creationId xmlns:a16="http://schemas.microsoft.com/office/drawing/2014/main" id="{2DBAD6EB-B8D1-AB7C-0EA1-328283B3BB4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t="28905"/>
          <a:stretch>
            <a:fillRect/>
          </a:stretch>
        </p:blipFill>
        <p:spPr>
          <a:xfrm>
            <a:off x="7766450" y="4466515"/>
            <a:ext cx="2241704" cy="2336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592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7D4DD-1237-C4A6-5206-6E51A7AC6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E5C5E056-6D74-E794-0909-44015A101237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945EF6B9-525F-390B-22D2-64C8656BB40F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313869CF-61DE-AB9A-98B1-554ACAF4B6AE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D4CA3527-EB9B-D5A4-1B59-88A15A22EC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EBD813B-D196-F5B7-09C3-3F49E0CF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86" y="156377"/>
            <a:ext cx="10566313" cy="1708242"/>
          </a:xfrm>
        </p:spPr>
        <p:txBody>
          <a:bodyPr anchor="ctr">
            <a:normAutofit/>
          </a:bodyPr>
          <a:lstStyle/>
          <a:p>
            <a:r>
              <a:rPr lang="it-IT" sz="4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Come far appassionare i giovani alle materie scientifiche?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37A80B-9544-38D7-FBE3-B3E5210AAC68}"/>
              </a:ext>
            </a:extLst>
          </p:cNvPr>
          <p:cNvSpPr/>
          <p:nvPr/>
        </p:nvSpPr>
        <p:spPr>
          <a:xfrm>
            <a:off x="1143000" y="2280046"/>
            <a:ext cx="894229" cy="782305"/>
          </a:xfrm>
          <a:prstGeom prst="roundRect">
            <a:avLst/>
          </a:prstGeom>
          <a:solidFill>
            <a:srgbClr val="B4C5C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/>
              <a:t>1</a:t>
            </a:r>
            <a:endParaRPr lang="en-US" sz="32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80C6735-5655-D33F-1E6C-244424C1737E}"/>
              </a:ext>
            </a:extLst>
          </p:cNvPr>
          <p:cNvSpPr/>
          <p:nvPr/>
        </p:nvSpPr>
        <p:spPr>
          <a:xfrm>
            <a:off x="2037229" y="3715724"/>
            <a:ext cx="894229" cy="782305"/>
          </a:xfrm>
          <a:prstGeom prst="roundRect">
            <a:avLst/>
          </a:prstGeom>
          <a:solidFill>
            <a:srgbClr val="B4C5C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/>
              <a:t>2</a:t>
            </a:r>
            <a:endParaRPr lang="en-US" sz="3200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51427C9-FCBC-F2D8-F838-64F9FDD2FE85}"/>
              </a:ext>
            </a:extLst>
          </p:cNvPr>
          <p:cNvSpPr/>
          <p:nvPr/>
        </p:nvSpPr>
        <p:spPr>
          <a:xfrm>
            <a:off x="2931458" y="5233847"/>
            <a:ext cx="894229" cy="782305"/>
          </a:xfrm>
          <a:prstGeom prst="roundRect">
            <a:avLst/>
          </a:prstGeom>
          <a:solidFill>
            <a:srgbClr val="B4C5C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/>
              <a:t>3</a:t>
            </a:r>
            <a:endParaRPr lang="en-US" sz="3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831534-6A40-5C73-867E-B30A2FF223A0}"/>
              </a:ext>
            </a:extLst>
          </p:cNvPr>
          <p:cNvSpPr txBox="1"/>
          <p:nvPr/>
        </p:nvSpPr>
        <p:spPr>
          <a:xfrm>
            <a:off x="2248525" y="2486532"/>
            <a:ext cx="8431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INQUADRAMENTO DEL PROBLEMA E SCOMPOSIZIONE IN COMPONENTI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55643E-D60B-3B23-D2BB-FD27ED143FE7}"/>
              </a:ext>
            </a:extLst>
          </p:cNvPr>
          <p:cNvSpPr txBox="1"/>
          <p:nvPr/>
        </p:nvSpPr>
        <p:spPr>
          <a:xfrm>
            <a:off x="3147095" y="3941890"/>
            <a:ext cx="7352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/>
              <a:t>FORMULAZIONE DI IPOTESI E SEMPLIFICAZIONI OPERATIVE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7A76A-3B38-6EB8-0CD2-9CE92E93FBF4}"/>
              </a:ext>
            </a:extLst>
          </p:cNvPr>
          <p:cNvSpPr txBox="1"/>
          <p:nvPr/>
        </p:nvSpPr>
        <p:spPr>
          <a:xfrm>
            <a:off x="4041324" y="5435629"/>
            <a:ext cx="7352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/>
              <a:t>PROPOSTA DI SOLUZIONI, ITERAZIONE E OTTIMIZZAZIONE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76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4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arriere-plan-particules-technologiques-abstraites-realistes_23-2148431735.jpg.avif" descr="arriere-plan-particules-technologiques-abstraites-realistes_23-2148431735.jpg.avif"/>
          <p:cNvPicPr>
            <a:picLocks noChangeAspect="1"/>
          </p:cNvPicPr>
          <p:nvPr/>
        </p:nvPicPr>
        <p:blipFill>
          <a:blip r:embed="rId3">
            <a:alphaModFix amt="92451"/>
          </a:blip>
          <a:srcRect l="18448" t="5187" r="1633" b="26720"/>
          <a:stretch>
            <a:fillRect/>
          </a:stretch>
        </p:blipFill>
        <p:spPr>
          <a:xfrm>
            <a:off x="-80290" y="-76863"/>
            <a:ext cx="12352580" cy="7011726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olo 1"/>
          <p:cNvSpPr txBox="1">
            <a:spLocks noGrp="1"/>
          </p:cNvSpPr>
          <p:nvPr>
            <p:ph type="title"/>
          </p:nvPr>
        </p:nvSpPr>
        <p:spPr>
          <a:xfrm>
            <a:off x="1852240" y="3429000"/>
            <a:ext cx="8487520" cy="783086"/>
          </a:xfrm>
          <a:prstGeom prst="rect">
            <a:avLst/>
          </a:prstGeom>
        </p:spPr>
        <p:txBody>
          <a:bodyPr>
            <a:noAutofit/>
          </a:bodyPr>
          <a:lstStyle>
            <a:lvl1pPr algn="ctr"/>
          </a:lstStyle>
          <a:p>
            <a:r>
              <a:rPr lang="en-GB" sz="3500" b="1" dirty="0">
                <a:solidFill>
                  <a:schemeClr val="bg1"/>
                </a:solidFill>
              </a:rPr>
              <a:t>STEP 1: </a:t>
            </a:r>
            <a:r>
              <a:rPr lang="it-IT" sz="3500" b="1" dirty="0">
                <a:solidFill>
                  <a:schemeClr val="bg1"/>
                </a:solidFill>
              </a:rPr>
              <a:t>INQUADRAMENTO DEL PROBLEMA E SCOMPOSIZIONE IN COMPONENTI</a:t>
            </a:r>
            <a:br>
              <a:rPr lang="en-US" sz="3500" b="1" dirty="0">
                <a:solidFill>
                  <a:schemeClr val="bg1"/>
                </a:solidFill>
              </a:rPr>
            </a:br>
            <a:endParaRPr sz="3500" b="1" dirty="0">
              <a:solidFill>
                <a:schemeClr val="bg1"/>
              </a:solidFill>
            </a:endParaRPr>
          </a:p>
        </p:txBody>
      </p:sp>
      <p:sp>
        <p:nvSpPr>
          <p:cNvPr id="116" name="Testo"/>
          <p:cNvSpPr txBox="1"/>
          <p:nvPr/>
        </p:nvSpPr>
        <p:spPr>
          <a:xfrm>
            <a:off x="776816" y="298449"/>
            <a:ext cx="127001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457200">
              <a:defRPr sz="1400">
                <a:solidFill>
                  <a:srgbClr val="1A0DAB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16728-82B4-D411-592F-8B864A6D4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00014EEC-FF6A-0CBD-007D-7B4FC40B236E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F737EACA-812F-5E2E-EDCA-B632F32D9A66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52683C5B-FF36-CAB6-B036-457C75ABC165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5D54ED9-4BA7-3A61-A744-8E0DA128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274638"/>
            <a:ext cx="10030968" cy="1143000"/>
          </a:xfrm>
        </p:spPr>
        <p:txBody>
          <a:bodyPr/>
          <a:lstStyle/>
          <a:p>
            <a:r>
              <a:rPr lang="it-IT" dirty="0"/>
              <a:t>Il paradosso delle STEM...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C5AD7A-E6C0-3DE9-9BB1-58FC2E41F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752" y="1600202"/>
            <a:ext cx="10030968" cy="125218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tx2"/>
                </a:solidFill>
                <a:latin typeface="Scope One"/>
              </a:rPr>
              <a:t>Le discipline STEM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sono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tra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le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più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richieste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dalle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aziende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ma le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meno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scelte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dagli</a:t>
            </a:r>
            <a:r>
              <a:rPr lang="en-US" b="1" dirty="0">
                <a:solidFill>
                  <a:schemeClr val="tx2"/>
                </a:solidFill>
                <a:latin typeface="Scope One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Scope One"/>
              </a:rPr>
              <a:t>studenti</a:t>
            </a:r>
            <a:endParaRPr lang="en-US" b="1" dirty="0">
              <a:solidFill>
                <a:schemeClr val="tx2"/>
              </a:solidFill>
              <a:latin typeface="Scope One"/>
            </a:endParaRPr>
          </a:p>
          <a:p>
            <a:endParaRPr lang="it-IT" dirty="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6B24B55F-CB5E-9003-E11E-6B3D28D06E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4" name="Google Shape;228;p31">
            <a:extLst>
              <a:ext uri="{FF2B5EF4-FFF2-40B4-BE49-F238E27FC236}">
                <a16:creationId xmlns:a16="http://schemas.microsoft.com/office/drawing/2014/main" id="{7A011ED6-DAD6-A887-A602-FF54A3496DC0}"/>
              </a:ext>
            </a:extLst>
          </p:cNvPr>
          <p:cNvSpPr/>
          <p:nvPr/>
        </p:nvSpPr>
        <p:spPr>
          <a:xfrm>
            <a:off x="474002" y="2996006"/>
            <a:ext cx="3045021" cy="2936548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Nel 2024 il 22.3%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dei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laureati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italiani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ha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conseguito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una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laurea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STEM (di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questi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il 25% in </a:t>
            </a:r>
            <a:r>
              <a:rPr lang="en-GB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ingegneria</a:t>
            </a:r>
            <a:r>
              <a:rPr lang="en-GB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)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5" name="Google Shape;230;p31">
            <a:extLst>
              <a:ext uri="{FF2B5EF4-FFF2-40B4-BE49-F238E27FC236}">
                <a16:creationId xmlns:a16="http://schemas.microsoft.com/office/drawing/2014/main" id="{A0485F2D-213F-1516-5CDE-471C65FC823B}"/>
              </a:ext>
            </a:extLst>
          </p:cNvPr>
          <p:cNvSpPr/>
          <p:nvPr/>
        </p:nvSpPr>
        <p:spPr>
          <a:xfrm>
            <a:off x="3742817" y="2982358"/>
            <a:ext cx="3045021" cy="2936548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Il 50% dei profili professionali che le aziende italiane cercano sono STEM</a:t>
            </a:r>
            <a:endParaRPr sz="1600" dirty="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6" name="Google Shape;231;p31">
            <a:extLst>
              <a:ext uri="{FF2B5EF4-FFF2-40B4-BE49-F238E27FC236}">
                <a16:creationId xmlns:a16="http://schemas.microsoft.com/office/drawing/2014/main" id="{D77CB09E-CE21-C773-D238-73F3614F96CD}"/>
              </a:ext>
            </a:extLst>
          </p:cNvPr>
          <p:cNvSpPr/>
          <p:nvPr/>
        </p:nvSpPr>
        <p:spPr>
          <a:xfrm>
            <a:off x="6990519" y="2996006"/>
            <a:ext cx="3045021" cy="2936548"/>
          </a:xfrm>
          <a:prstGeom prst="round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in 4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aziende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non trova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profili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STEM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quando</a:t>
            </a:r>
            <a:r>
              <a:rPr lang="en-GB" sz="1800" b="1" dirty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ne ha </a:t>
            </a:r>
            <a:r>
              <a:rPr lang="en-GB" sz="1800" b="1" dirty="0" err="1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bisogno</a:t>
            </a:r>
            <a:endParaRPr sz="1800" b="1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lt1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17" name="Google Shape;229;p31">
            <a:extLst>
              <a:ext uri="{FF2B5EF4-FFF2-40B4-BE49-F238E27FC236}">
                <a16:creationId xmlns:a16="http://schemas.microsoft.com/office/drawing/2014/main" id="{88DD3CAD-051D-8097-4A77-89D378C5A844}"/>
              </a:ext>
            </a:extLst>
          </p:cNvPr>
          <p:cNvSpPr txBox="1"/>
          <p:nvPr/>
        </p:nvSpPr>
        <p:spPr>
          <a:xfrm>
            <a:off x="2156356" y="6361159"/>
            <a:ext cx="5473191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200" i="1" dirty="0">
                <a:solidFill>
                  <a:srgbClr val="004F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Fonti: AlmaLaurea, Osservatorio Libere Professioni, Il Sole 24 ore </a:t>
            </a:r>
            <a:endParaRPr sz="1200" i="1" u="none" strike="noStrike" cap="none" dirty="0">
              <a:solidFill>
                <a:srgbClr val="004F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0915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02E26-828D-E924-FFE3-90BE8255F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>
            <a:extLst>
              <a:ext uri="{FF2B5EF4-FFF2-40B4-BE49-F238E27FC236}">
                <a16:creationId xmlns:a16="http://schemas.microsoft.com/office/drawing/2014/main" id="{906D7EAF-5F91-79C1-A6C9-5D3B56E36613}"/>
              </a:ext>
            </a:extLst>
          </p:cNvPr>
          <p:cNvSpPr/>
          <p:nvPr/>
        </p:nvSpPr>
        <p:spPr>
          <a:xfrm rot="1776752">
            <a:off x="-1316685" y="2519484"/>
            <a:ext cx="5749739" cy="5476626"/>
          </a:xfrm>
          <a:custGeom>
            <a:avLst/>
            <a:gdLst/>
            <a:ahLst/>
            <a:cxnLst/>
            <a:rect l="l" t="t" r="r" b="b"/>
            <a:pathLst>
              <a:path w="8624608" h="8214939">
                <a:moveTo>
                  <a:pt x="0" y="0"/>
                </a:moveTo>
                <a:lnTo>
                  <a:pt x="8624608" y="0"/>
                </a:lnTo>
                <a:lnTo>
                  <a:pt x="8624608" y="8214938"/>
                </a:lnTo>
                <a:lnTo>
                  <a:pt x="0" y="82149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DF369565-390C-0287-7EBD-90F3F66093A9}"/>
              </a:ext>
            </a:extLst>
          </p:cNvPr>
          <p:cNvSpPr/>
          <p:nvPr/>
        </p:nvSpPr>
        <p:spPr>
          <a:xfrm>
            <a:off x="6787838" y="3576709"/>
            <a:ext cx="5617308" cy="5350486"/>
          </a:xfrm>
          <a:custGeom>
            <a:avLst/>
            <a:gdLst/>
            <a:ahLst/>
            <a:cxnLst/>
            <a:rect l="l" t="t" r="r" b="b"/>
            <a:pathLst>
              <a:path w="8425962" h="8025729">
                <a:moveTo>
                  <a:pt x="0" y="0"/>
                </a:moveTo>
                <a:lnTo>
                  <a:pt x="8425962" y="0"/>
                </a:lnTo>
                <a:lnTo>
                  <a:pt x="8425962" y="8025728"/>
                </a:lnTo>
                <a:lnTo>
                  <a:pt x="0" y="80257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3A9D32D0-16D2-E01F-68E8-26B76945691C}"/>
              </a:ext>
            </a:extLst>
          </p:cNvPr>
          <p:cNvSpPr/>
          <p:nvPr/>
        </p:nvSpPr>
        <p:spPr>
          <a:xfrm>
            <a:off x="1905277" y="-2284903"/>
            <a:ext cx="4882561" cy="4882561"/>
          </a:xfrm>
          <a:custGeom>
            <a:avLst/>
            <a:gdLst/>
            <a:ahLst/>
            <a:cxnLst/>
            <a:rect l="l" t="t" r="r" b="b"/>
            <a:pathLst>
              <a:path w="7323842" h="7323842">
                <a:moveTo>
                  <a:pt x="0" y="0"/>
                </a:moveTo>
                <a:lnTo>
                  <a:pt x="7323842" y="0"/>
                </a:lnTo>
                <a:lnTo>
                  <a:pt x="7323842" y="7323842"/>
                </a:lnTo>
                <a:lnTo>
                  <a:pt x="0" y="73238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it-IT" sz="1200"/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738439BB-C003-7D7D-EC17-9026B21980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C03C0670-EC30-D109-452C-A5EC5EF8C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Perchè</a:t>
            </a:r>
            <a:r>
              <a:rPr lang="en-GB" dirty="0"/>
              <a:t> </a:t>
            </a:r>
            <a:r>
              <a:rPr lang="en-GB" dirty="0" err="1"/>
              <a:t>pochi</a:t>
            </a:r>
            <a:r>
              <a:rPr lang="en-GB" dirty="0"/>
              <a:t> </a:t>
            </a:r>
            <a:r>
              <a:rPr lang="en-GB" dirty="0" err="1"/>
              <a:t>giovani</a:t>
            </a:r>
            <a:r>
              <a:rPr lang="en-GB" dirty="0"/>
              <a:t> </a:t>
            </a:r>
            <a:r>
              <a:rPr lang="en-GB" dirty="0" err="1"/>
              <a:t>scelgono</a:t>
            </a:r>
            <a:r>
              <a:rPr lang="en-GB" dirty="0"/>
              <a:t> le STEM?</a:t>
            </a:r>
            <a:br>
              <a:rPr lang="en-GB" dirty="0"/>
            </a:br>
            <a:r>
              <a:rPr lang="en-GB" sz="2400" dirty="0"/>
              <a:t>(e </a:t>
            </a:r>
            <a:r>
              <a:rPr lang="en-GB" sz="2400" dirty="0" err="1"/>
              <a:t>sopratutto</a:t>
            </a:r>
            <a:r>
              <a:rPr lang="en-GB" sz="2400" dirty="0"/>
              <a:t> poche </a:t>
            </a:r>
            <a:r>
              <a:rPr lang="en-GB" sz="2400" dirty="0" err="1"/>
              <a:t>ragazze</a:t>
            </a:r>
            <a:r>
              <a:rPr lang="en-GB" sz="2400" dirty="0"/>
              <a:t>)</a:t>
            </a:r>
            <a:endParaRPr lang="en-US" dirty="0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D43E3CAA-5409-195F-E9B0-E56F722EB7BA}"/>
              </a:ext>
            </a:extLst>
          </p:cNvPr>
          <p:cNvSpPr txBox="1">
            <a:spLocks/>
          </p:cNvSpPr>
          <p:nvPr/>
        </p:nvSpPr>
        <p:spPr>
          <a:xfrm>
            <a:off x="3965778" y="3656931"/>
            <a:ext cx="2889738" cy="486752"/>
          </a:xfrm>
          <a:prstGeom prst="rect">
            <a:avLst/>
          </a:prstGeom>
          <a:solidFill>
            <a:srgbClr val="B4C5CF"/>
          </a:solidFill>
          <a:ln w="38100">
            <a:solidFill>
              <a:srgbClr val="56798E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err="1"/>
              <a:t>Narrazioni</a:t>
            </a:r>
            <a:r>
              <a:rPr lang="en-GB" dirty="0"/>
              <a:t> </a:t>
            </a:r>
            <a:r>
              <a:rPr lang="en-GB" dirty="0" err="1"/>
              <a:t>sociali</a:t>
            </a:r>
            <a:endParaRPr lang="en-US" dirty="0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6FAF8421-52A5-5762-742F-323AB4F8BCB7}"/>
              </a:ext>
            </a:extLst>
          </p:cNvPr>
          <p:cNvSpPr txBox="1">
            <a:spLocks/>
          </p:cNvSpPr>
          <p:nvPr/>
        </p:nvSpPr>
        <p:spPr>
          <a:xfrm>
            <a:off x="5712788" y="5202956"/>
            <a:ext cx="3188677" cy="486752"/>
          </a:xfrm>
          <a:prstGeom prst="rect">
            <a:avLst/>
          </a:prstGeom>
          <a:solidFill>
            <a:srgbClr val="B4C5CF"/>
          </a:solidFill>
          <a:ln w="38100">
            <a:solidFill>
              <a:srgbClr val="56798E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err="1"/>
              <a:t>Stereotipi</a:t>
            </a:r>
            <a:r>
              <a:rPr lang="en-GB" dirty="0"/>
              <a:t> di </a:t>
            </a:r>
            <a:r>
              <a:rPr lang="en-GB" dirty="0" err="1"/>
              <a:t>genere</a:t>
            </a:r>
            <a:endParaRPr lang="en-US" dirty="0"/>
          </a:p>
        </p:txBody>
      </p:sp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10584096-2D31-AECF-5DCD-74CEFA6A7C04}"/>
              </a:ext>
            </a:extLst>
          </p:cNvPr>
          <p:cNvSpPr txBox="1">
            <a:spLocks/>
          </p:cNvSpPr>
          <p:nvPr/>
        </p:nvSpPr>
        <p:spPr>
          <a:xfrm>
            <a:off x="1454068" y="2321015"/>
            <a:ext cx="3096783" cy="486752"/>
          </a:xfrm>
          <a:prstGeom prst="rect">
            <a:avLst/>
          </a:prstGeom>
          <a:solidFill>
            <a:srgbClr val="B4C5CF"/>
          </a:solidFill>
          <a:ln w="38100">
            <a:solidFill>
              <a:srgbClr val="56798E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err="1"/>
              <a:t>Esperienze</a:t>
            </a:r>
            <a:r>
              <a:rPr lang="en-GB" dirty="0"/>
              <a:t> </a:t>
            </a:r>
            <a:r>
              <a:rPr lang="en-GB" dirty="0" err="1"/>
              <a:t>precoci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6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TM03457510[[fn=Sapone]]</Template>
  <TotalTime>0</TotalTime>
  <Words>926</Words>
  <Application>Microsoft Office PowerPoint</Application>
  <PresentationFormat>Widescreen</PresentationFormat>
  <Paragraphs>172</Paragraphs>
  <Slides>41</Slides>
  <Notes>39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2" baseType="lpstr">
      <vt:lpstr>Tema di Office</vt:lpstr>
      <vt:lpstr>Presentazione standard di PowerPoint</vt:lpstr>
      <vt:lpstr>Breve Biografia</vt:lpstr>
      <vt:lpstr>Breve Biografia</vt:lpstr>
      <vt:lpstr>Presentazione standard di PowerPoint</vt:lpstr>
      <vt:lpstr>Breve Biografia</vt:lpstr>
      <vt:lpstr>Come far appassionare i giovani alle materie scientifiche?</vt:lpstr>
      <vt:lpstr>STEP 1: INQUADRAMENTO DEL PROBLEMA E SCOMPOSIZIONE IN COMPONENTI </vt:lpstr>
      <vt:lpstr>Il paradosso delle STEM...</vt:lpstr>
      <vt:lpstr>Perchè pochi giovani scelgono le STEM? (e sopratutto poche ragazze)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STEP 2: FORMULAZIONE DI IPOTESI E SEMPLIFICAZIONI OPERATIVE</vt:lpstr>
      <vt:lpstr>Come avviene tipicamente la scelta della carriera?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STEP 3: PROPOSTA DI SOLUZIONI, ITERAZIONE E OTTIMIZZAZIONE</vt:lpstr>
      <vt:lpstr>Ci stiamo già muovendo verso una soluzione…</vt:lpstr>
      <vt:lpstr>Presentazione standard di PowerPoint</vt:lpstr>
      <vt:lpstr>Presentazione standard di PowerPoint</vt:lpstr>
      <vt:lpstr>STEP 1: EMOZIONE</vt:lpstr>
      <vt:lpstr>Presentazione standard di PowerPoint</vt:lpstr>
      <vt:lpstr>STEP 2: SIGNIFICATO</vt:lpstr>
      <vt:lpstr>STEP 2: SIGNIFICATO</vt:lpstr>
      <vt:lpstr>Presentazione standard di PowerPoint</vt:lpstr>
      <vt:lpstr>STEP 3: AUTOSTIMA</vt:lpstr>
      <vt:lpstr>STEP 3: AUTOSTIMA</vt:lpstr>
      <vt:lpstr>Presentazione standard di PowerPoint</vt:lpstr>
      <vt:lpstr>STEP 4: PROIEZIONE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Elena Martini</dc:creator>
  <cp:lastModifiedBy>Carmen Panepinto Zayati</cp:lastModifiedBy>
  <cp:revision>122</cp:revision>
  <dcterms:created xsi:type="dcterms:W3CDTF">2026-02-02T11:38:42Z</dcterms:created>
  <dcterms:modified xsi:type="dcterms:W3CDTF">2026-02-12T11:29:01Z</dcterms:modified>
</cp:coreProperties>
</file>