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media/image6.jpg" ContentType="image/gif"/>
  <Override PartName="/ppt/media/image28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1" r:id="rId3"/>
    <p:sldId id="262" r:id="rId4"/>
    <p:sldId id="280" r:id="rId5"/>
    <p:sldId id="282" r:id="rId6"/>
    <p:sldId id="284" r:id="rId7"/>
    <p:sldId id="285" r:id="rId8"/>
    <p:sldId id="286" r:id="rId9"/>
    <p:sldId id="293" r:id="rId10"/>
    <p:sldId id="294" r:id="rId11"/>
    <p:sldId id="295" r:id="rId12"/>
    <p:sldId id="260" r:id="rId13"/>
    <p:sldId id="264" r:id="rId14"/>
    <p:sldId id="265" r:id="rId15"/>
    <p:sldId id="269" r:id="rId16"/>
    <p:sldId id="266" r:id="rId17"/>
    <p:sldId id="292" r:id="rId18"/>
    <p:sldId id="287" r:id="rId19"/>
    <p:sldId id="288" r:id="rId20"/>
    <p:sldId id="270" r:id="rId21"/>
    <p:sldId id="271" r:id="rId22"/>
    <p:sldId id="273" r:id="rId23"/>
    <p:sldId id="289" r:id="rId24"/>
    <p:sldId id="274" r:id="rId25"/>
    <p:sldId id="278" r:id="rId26"/>
    <p:sldId id="276" r:id="rId27"/>
    <p:sldId id="279" r:id="rId28"/>
    <p:sldId id="300" r:id="rId29"/>
    <p:sldId id="296" r:id="rId30"/>
    <p:sldId id="305" r:id="rId31"/>
    <p:sldId id="298" r:id="rId32"/>
    <p:sldId id="299" r:id="rId33"/>
    <p:sldId id="297" r:id="rId34"/>
    <p:sldId id="301" r:id="rId35"/>
    <p:sldId id="302" r:id="rId36"/>
    <p:sldId id="303" r:id="rId37"/>
    <p:sldId id="306" r:id="rId38"/>
    <p:sldId id="613" r:id="rId39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9" autoAdjust="0"/>
    <p:restoredTop sz="94660"/>
  </p:normalViewPr>
  <p:slideViewPr>
    <p:cSldViewPr snapToGrid="0">
      <p:cViewPr>
        <p:scale>
          <a:sx n="66" d="100"/>
          <a:sy n="66" d="100"/>
        </p:scale>
        <p:origin x="1224" y="6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4-16T14:28:48.30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0 1 1984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4-16T14:29:48.68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11040,'0'0'4352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2D02F2D-07FC-16F2-345A-B03F6EDA80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12D64A94-7E02-3C89-3314-DE52168280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9DDF810-0DD5-CD2D-0C1B-0F21ED5B14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ABE4B-A641-4649-8BF1-E6DF17B0DBEA}" type="datetimeFigureOut">
              <a:rPr lang="it-IT" smtClean="0"/>
              <a:t>13/02/2026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21B1508-5C14-AAFB-A205-B6B043DCA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600AF4D-71DB-8002-35CF-88D28D972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959E1-4D8A-4DC9-840A-090A057B076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85601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2D5A0A9-EC1D-F8AC-CC1C-32E7519C40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FEE9BC3C-2475-C0D3-9CEE-6C87768414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4995817-266F-F870-110E-639F283603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ABE4B-A641-4649-8BF1-E6DF17B0DBEA}" type="datetimeFigureOut">
              <a:rPr lang="it-IT" smtClean="0"/>
              <a:t>13/02/2026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5FD4D33-B829-B7B1-E0D6-E74066A77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1E5BC0C-983E-0346-4086-C597668C05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959E1-4D8A-4DC9-840A-090A057B076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83405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FB0FEEC8-0423-DDE8-F32D-F3FAC5B4807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CB7B5383-B84E-2F73-1DEC-B1980046EE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08968E6-1107-1F91-3D9E-A409D8CED2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ABE4B-A641-4649-8BF1-E6DF17B0DBEA}" type="datetimeFigureOut">
              <a:rPr lang="it-IT" smtClean="0"/>
              <a:t>13/02/2026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554134B-124C-E9ED-0899-CF98EBFE27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108172B-9002-4D54-CA0A-ED5F4612A9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959E1-4D8A-4DC9-840A-090A057B076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91302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E354622-8480-DF5B-CC89-6D79406815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FB9EE86-9A12-D731-D00C-E81D411B30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F21B05B-FA92-8C70-B723-3CD389B839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ABE4B-A641-4649-8BF1-E6DF17B0DBEA}" type="datetimeFigureOut">
              <a:rPr lang="it-IT" smtClean="0"/>
              <a:t>13/02/2026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CAC71A8-2F6B-E5B9-062F-CE05B05529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42C5AE9-7CF7-09CE-AAFC-000918DDE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959E1-4D8A-4DC9-840A-090A057B076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02966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3F40E7B-03D4-1768-FE9A-74FE64C59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161CF48-8FBB-F2EE-9219-6D954C208D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B2CFEAB-EB07-665E-DB6F-EC9DD72961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ABE4B-A641-4649-8BF1-E6DF17B0DBEA}" type="datetimeFigureOut">
              <a:rPr lang="it-IT" smtClean="0"/>
              <a:t>13/02/2026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E16F238-F7B3-A907-ABF6-28BCEAA073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49814BC-F696-C63C-6A24-E89639E4C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959E1-4D8A-4DC9-840A-090A057B076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98789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838B910-C681-5F61-E123-81529AB394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55A4A9A-E8A5-DB33-B3C7-B512A06539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6E6BB7C9-B55A-3BE7-1D5C-07703BCAF6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C291C61B-74D8-7755-7C78-D36CE22E37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ABE4B-A641-4649-8BF1-E6DF17B0DBEA}" type="datetimeFigureOut">
              <a:rPr lang="it-IT" smtClean="0"/>
              <a:t>13/02/2026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0AA16C49-9ABC-FC58-E04F-35A0FC34E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72D2E953-1528-18C0-6572-A5C4DBCB3C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959E1-4D8A-4DC9-840A-090A057B076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09099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930F8BB-0550-B902-0910-BF238593C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418A000A-A73E-1EB5-3A42-9E1DCD6F28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AC7FD7C8-6131-3256-B14C-0B566B78D1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E22FB110-1759-8125-BEB2-AEA8DFE07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A06B1858-47C2-AF98-B842-43946BEA53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B700F7FC-184E-B198-A1A7-2D458D995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ABE4B-A641-4649-8BF1-E6DF17B0DBEA}" type="datetimeFigureOut">
              <a:rPr lang="it-IT" smtClean="0"/>
              <a:t>13/02/2026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87E091E4-488D-E3B1-87F6-81AF05808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0AA3D37D-01E2-5290-8EFA-94A2A45B1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959E1-4D8A-4DC9-840A-090A057B076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701750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8241750-2554-4F0B-6D18-FE5074784E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305842F7-646B-564A-D813-F07A296819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ABE4B-A641-4649-8BF1-E6DF17B0DBEA}" type="datetimeFigureOut">
              <a:rPr lang="it-IT" smtClean="0"/>
              <a:t>13/02/2026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DEDE26E1-2878-5AA2-B368-2101EE89E8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35442403-6E61-8765-ED34-716AEC1EB9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959E1-4D8A-4DC9-840A-090A057B076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87193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F8D39AD7-1CF1-F04A-66F4-276826CDFA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ABE4B-A641-4649-8BF1-E6DF17B0DBEA}" type="datetimeFigureOut">
              <a:rPr lang="it-IT" smtClean="0"/>
              <a:t>13/02/2026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FA6F8EF6-1E35-C9BA-8760-69E9E73EC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1778286-175B-C286-C399-68AA84510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959E1-4D8A-4DC9-840A-090A057B076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7201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0FE15C3-9EF9-296E-17EC-1D4D9EA135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98B3469-83EA-33DA-EE1B-C2EBB467C9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7F31CD95-F83B-B7E1-A27B-A8348617DD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E5988138-0C59-9B1A-0936-967E883715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ABE4B-A641-4649-8BF1-E6DF17B0DBEA}" type="datetimeFigureOut">
              <a:rPr lang="it-IT" smtClean="0"/>
              <a:t>13/02/2026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00B8AC93-16E6-B9CF-F721-9AC8A12A2E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E77E2FB-0BFA-C477-5FE4-102751D77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959E1-4D8A-4DC9-840A-090A057B076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08050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46E0BF3-78D4-C2D8-0FF9-F8E0113532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BADCC7AA-C1F4-7774-8FD5-E50D238E7D9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B09BCA26-7070-F094-0B61-4B55596F2D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C17C6458-FDA2-2C04-1F95-6E50332E68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ABE4B-A641-4649-8BF1-E6DF17B0DBEA}" type="datetimeFigureOut">
              <a:rPr lang="it-IT" smtClean="0"/>
              <a:t>13/02/2026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8AAD87D8-A525-C5EA-4771-D4FDAD8BDB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FC797AD5-888F-B4B2-AAA1-D2A1BE168C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959E1-4D8A-4DC9-840A-090A057B076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06303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1D11851B-FED5-C613-7079-C03924175F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CDCC9AFF-2A99-265B-56AC-CFCA41E851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471BC6E-B15A-08A4-79E0-12AC66634D2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4ABE4B-A641-4649-8BF1-E6DF17B0DBEA}" type="datetimeFigureOut">
              <a:rPr lang="it-IT" smtClean="0"/>
              <a:t>13/02/2026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A0CA4DE-D69F-8667-5EE7-90DC8E31C5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1F75111-F505-170F-D984-976BA1EB3D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6959E1-4D8A-4DC9-840A-090A057B076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3691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customXml" Target="../ink/ink2.xml"/><Relationship Id="rId3" Type="http://schemas.openxmlformats.org/officeDocument/2006/relationships/customXml" Target="../ink/ink1.xml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9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f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wikihow.it/Costruire-un-Ponte-con-i-Bastoncini-da-Ghiacciolo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4" Type="http://schemas.openxmlformats.org/officeDocument/2006/relationships/image" Target="../media/image4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5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3AFE8227-C443-417B-BA91-520EB1EF45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12192000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03825CEE-79FE-71DE-BBC6-51F23688F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6926" y="604519"/>
            <a:ext cx="5479903" cy="4604345"/>
          </a:xfrm>
        </p:spPr>
        <p:txBody>
          <a:bodyPr anchor="b">
            <a:normAutofit fontScale="90000"/>
          </a:bodyPr>
          <a:lstStyle/>
          <a:p>
            <a:br>
              <a:rPr lang="it-IT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STEMscuola</a:t>
            </a:r>
            <a:br>
              <a:rPr lang="it-IT" sz="3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3200" b="1" dirty="0">
                <a:latin typeface="Arial" panose="020B0604020202020204" pitchFamily="34" charset="0"/>
                <a:cs typeface="Arial" panose="020B0604020202020204" pitchFamily="34" charset="0"/>
              </a:rPr>
              <a:t>“Come appassionare gli studenti alla cultura tecnica” </a:t>
            </a:r>
            <a:br>
              <a:rPr lang="it-IT" sz="3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it-IT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it-IT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3200" dirty="0">
                <a:latin typeface="Arial" panose="020B0604020202020204" pitchFamily="34" charset="0"/>
                <a:cs typeface="Arial" panose="020B0604020202020204" pitchFamily="34" charset="0"/>
              </a:rPr>
              <a:t>13/02/2026</a:t>
            </a:r>
            <a:br>
              <a:rPr lang="it-IT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it-IT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3200" i="1" dirty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it-IT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Raccontare i ponti</a:t>
            </a:r>
            <a:r>
              <a:rPr lang="it-IT" sz="3200" i="1" dirty="0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br>
              <a:rPr lang="it-IT" sz="3200" i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it-IT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3200" dirty="0">
                <a:latin typeface="Arial" panose="020B0604020202020204" pitchFamily="34" charset="0"/>
                <a:cs typeface="Arial" panose="020B0604020202020204" pitchFamily="34" charset="0"/>
              </a:rPr>
              <a:t>Prof. Ing. Fausto Minelli</a:t>
            </a:r>
            <a:r>
              <a:rPr lang="it-IT" sz="3200" dirty="0">
                <a:latin typeface="+mn-lt"/>
              </a:rPr>
              <a:t> </a:t>
            </a:r>
            <a:br>
              <a:rPr lang="it-IT" sz="3200" dirty="0">
                <a:latin typeface="+mn-lt"/>
              </a:rPr>
            </a:br>
            <a:endParaRPr lang="it-IT" sz="3200" dirty="0">
              <a:latin typeface="+mn-lt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07741FC-B544-4A6E-B831-6789D04233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6408741"/>
            <a:ext cx="12191998" cy="457202"/>
          </a:xfrm>
          <a:prstGeom prst="rect">
            <a:avLst/>
          </a:prstGeom>
          <a:gradFill>
            <a:gsLst>
              <a:gs pos="34000">
                <a:srgbClr val="000000">
                  <a:alpha val="96000"/>
                </a:srgbClr>
              </a:gs>
              <a:gs pos="100000">
                <a:schemeClr val="accent1"/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F0BE7ED-7814-4273-B18A-F26CC03803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4" y="6408742"/>
            <a:ext cx="8115300" cy="449258"/>
          </a:xfrm>
          <a:prstGeom prst="rect">
            <a:avLst/>
          </a:prstGeom>
          <a:gradFill>
            <a:gsLst>
              <a:gs pos="28000">
                <a:schemeClr val="accent1">
                  <a:lumMod val="75000"/>
                  <a:alpha val="59000"/>
                </a:schemeClr>
              </a:gs>
              <a:gs pos="100000">
                <a:srgbClr val="000000">
                  <a:alpha val="70000"/>
                </a:srgb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DB9DDC0D-9AFC-B474-7B77-F4BD922CC2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5589" y="5125602"/>
            <a:ext cx="2563728" cy="1168518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5" name="Input penna 14">
                <a:extLst>
                  <a:ext uri="{FF2B5EF4-FFF2-40B4-BE49-F238E27FC236}">
                    <a16:creationId xmlns:a16="http://schemas.microsoft.com/office/drawing/2014/main" id="{497A82BC-1B91-86D0-AA32-B6E91C8344A0}"/>
                  </a:ext>
                </a:extLst>
              </p14:cNvPr>
              <p14:cNvContentPartPr/>
              <p14:nvPr/>
            </p14:nvContentPartPr>
            <p14:xfrm>
              <a:off x="1977680" y="6128720"/>
              <a:ext cx="360" cy="360"/>
            </p14:xfrm>
          </p:contentPart>
        </mc:Choice>
        <mc:Fallback xmlns="">
          <p:pic>
            <p:nvPicPr>
              <p:cNvPr id="15" name="Input penna 14">
                <a:extLst>
                  <a:ext uri="{FF2B5EF4-FFF2-40B4-BE49-F238E27FC236}">
                    <a16:creationId xmlns:a16="http://schemas.microsoft.com/office/drawing/2014/main" id="{497A82BC-1B91-86D0-AA32-B6E91C8344A0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968680" y="6120080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23" name="Input penna 22">
                <a:extLst>
                  <a:ext uri="{FF2B5EF4-FFF2-40B4-BE49-F238E27FC236}">
                    <a16:creationId xmlns:a16="http://schemas.microsoft.com/office/drawing/2014/main" id="{B3DC9207-919A-5EF4-864D-8D0A6D1CAB1C}"/>
                  </a:ext>
                </a:extLst>
              </p14:cNvPr>
              <p14:cNvContentPartPr/>
              <p14:nvPr/>
            </p14:nvContentPartPr>
            <p14:xfrm>
              <a:off x="3061000" y="2062880"/>
              <a:ext cx="360" cy="360"/>
            </p14:xfrm>
          </p:contentPart>
        </mc:Choice>
        <mc:Fallback xmlns="">
          <p:pic>
            <p:nvPicPr>
              <p:cNvPr id="23" name="Input penna 22">
                <a:extLst>
                  <a:ext uri="{FF2B5EF4-FFF2-40B4-BE49-F238E27FC236}">
                    <a16:creationId xmlns:a16="http://schemas.microsoft.com/office/drawing/2014/main" id="{B3DC9207-919A-5EF4-864D-8D0A6D1CAB1C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052360" y="2053880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9" name="Immagine 8" descr="Immagine che contiene testo, poster, vestiti, persona&#10;&#10;Il contenuto generato dall'IA potrebbe non essere corretto.">
            <a:extLst>
              <a:ext uri="{FF2B5EF4-FFF2-40B4-BE49-F238E27FC236}">
                <a16:creationId xmlns:a16="http://schemas.microsoft.com/office/drawing/2014/main" id="{113D7C7C-2F58-CEA1-1826-07ABEDE04C4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0003" y="140216"/>
            <a:ext cx="4866025" cy="6153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3636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aria aperta, edificio, skyline, cielo&#10;&#10;Descrizione generata automaticamente">
            <a:extLst>
              <a:ext uri="{FF2B5EF4-FFF2-40B4-BE49-F238E27FC236}">
                <a16:creationId xmlns:a16="http://schemas.microsoft.com/office/drawing/2014/main" id="{692B2EE1-8EEC-1190-D429-9408B48285F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60" r="-1" b="-1"/>
          <a:stretch/>
        </p:blipFill>
        <p:spPr>
          <a:xfrm>
            <a:off x="-1" y="1376689"/>
            <a:ext cx="7574486" cy="5481312"/>
          </a:xfrm>
          <a:prstGeom prst="rect">
            <a:avLst/>
          </a:prstGeom>
        </p:spPr>
      </p:pic>
      <p:pic>
        <p:nvPicPr>
          <p:cNvPr id="5" name="Segnaposto contenuto 4" descr="Immagine che contiene edificio, aria aperta, skyline, Palazzo&#10;&#10;Descrizione generata automaticamente">
            <a:extLst>
              <a:ext uri="{FF2B5EF4-FFF2-40B4-BE49-F238E27FC236}">
                <a16:creationId xmlns:a16="http://schemas.microsoft.com/office/drawing/2014/main" id="{4281F2C9-CEE1-C0B4-86D8-5E0D9CDF70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5" r="1" b="1"/>
          <a:stretch/>
        </p:blipFill>
        <p:spPr>
          <a:xfrm>
            <a:off x="7574491" y="1376689"/>
            <a:ext cx="4617509" cy="5481312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DB035F4-535B-5F8E-E737-42F576F748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1"/>
            <a:ext cx="12192000" cy="137668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5460000" sx="90000" sy="90000" algn="t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36870DD6-8272-EE79-ECDA-877E9DAA1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141" y="229546"/>
            <a:ext cx="11255699" cy="917595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US" sz="3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111 WEST TOWER, 57</a:t>
            </a:r>
            <a:r>
              <a:rPr lang="en-US" sz="3600" kern="1200" baseline="300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TH</a:t>
            </a:r>
            <a:r>
              <a:rPr lang="en-US" sz="3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STREET: a modern masterpiece  (435 m)</a:t>
            </a:r>
          </a:p>
        </p:txBody>
      </p:sp>
    </p:spTree>
    <p:extLst>
      <p:ext uri="{BB962C8B-B14F-4D97-AF65-F5344CB8AC3E}">
        <p14:creationId xmlns:p14="http://schemas.microsoft.com/office/powerpoint/2010/main" val="24534799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512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122" name="Picture 2" descr="217 West 57 Street, New York, NY, 10019 photo #1 of 10">
            <a:extLst>
              <a:ext uri="{FF2B5EF4-FFF2-40B4-BE49-F238E27FC236}">
                <a16:creationId xmlns:a16="http://schemas.microsoft.com/office/drawing/2014/main" id="{F783857D-9A66-6A04-8877-2C5564433B6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"/>
          <a:stretch/>
        </p:blipFill>
        <p:spPr bwMode="auto">
          <a:xfrm>
            <a:off x="0" y="0"/>
            <a:ext cx="12192000" cy="6856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069F781D-B42B-471D-CF2F-EEFE47A694DD}"/>
              </a:ext>
            </a:extLst>
          </p:cNvPr>
          <p:cNvSpPr txBox="1"/>
          <p:nvPr/>
        </p:nvSpPr>
        <p:spPr>
          <a:xfrm>
            <a:off x="201328" y="219927"/>
            <a:ext cx="511392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000" b="1" dirty="0">
                <a:solidFill>
                  <a:schemeClr val="bg1"/>
                </a:solidFill>
              </a:rPr>
              <a:t>CENTRAL PARK TOWER, 472 m</a:t>
            </a:r>
          </a:p>
        </p:txBody>
      </p:sp>
    </p:spTree>
    <p:extLst>
      <p:ext uri="{BB962C8B-B14F-4D97-AF65-F5344CB8AC3E}">
        <p14:creationId xmlns:p14="http://schemas.microsoft.com/office/powerpoint/2010/main" val="3860651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Segnaposto contenuto 4" descr="Immagine che contiene aria aperta, cielo, edificio, ponte&#10;&#10;Descrizione generata automaticamente">
            <a:extLst>
              <a:ext uri="{FF2B5EF4-FFF2-40B4-BE49-F238E27FC236}">
                <a16:creationId xmlns:a16="http://schemas.microsoft.com/office/drawing/2014/main" id="{A34D2ED4-37E7-E00D-F4C6-A175263394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42" b="46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D3360524-17AD-1BE0-5A10-8D5FB6B25532}"/>
              </a:ext>
            </a:extLst>
          </p:cNvPr>
          <p:cNvSpPr txBox="1"/>
          <p:nvPr/>
        </p:nvSpPr>
        <p:spPr>
          <a:xfrm>
            <a:off x="97971" y="266700"/>
            <a:ext cx="585651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000" b="1" dirty="0"/>
              <a:t>TACOMA BRIDGE, USA, 1940</a:t>
            </a:r>
          </a:p>
        </p:txBody>
      </p:sp>
    </p:spTree>
    <p:extLst>
      <p:ext uri="{BB962C8B-B14F-4D97-AF65-F5344CB8AC3E}">
        <p14:creationId xmlns:p14="http://schemas.microsoft.com/office/powerpoint/2010/main" val="14682949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egnaposto contenuto 4" descr="Immagine che contiene aria aperta, cielo, schizzo, Cartellone&#10;&#10;Descrizione generata automaticamente">
            <a:extLst>
              <a:ext uri="{FF2B5EF4-FFF2-40B4-BE49-F238E27FC236}">
                <a16:creationId xmlns:a16="http://schemas.microsoft.com/office/drawing/2014/main" id="{DE2724AB-1B0C-12D1-E3F1-08B8B9EA8E48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7976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8A8EAB8-D2FF-444D-B34B-7D32F106AD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03825CEE-79FE-71DE-BBC6-51F23688F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8721"/>
            <a:ext cx="4707671" cy="1225650"/>
          </a:xfrm>
        </p:spPr>
        <p:txBody>
          <a:bodyPr anchor="b">
            <a:normAutofit/>
          </a:bodyPr>
          <a:lstStyle/>
          <a:p>
            <a:r>
              <a:rPr lang="it-IT" sz="3800" dirty="0">
                <a:solidFill>
                  <a:schemeClr val="bg1"/>
                </a:solidFill>
                <a:latin typeface="+mn-lt"/>
              </a:rPr>
              <a:t>7/11/1940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EA38897-7BA3-4408-8083-3235339C4A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1873" y="1749756"/>
            <a:ext cx="4718304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313481D-6B04-1B85-7A9D-2924F86436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7769" y="1944550"/>
            <a:ext cx="3456518" cy="364771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chemeClr val="bg1"/>
                </a:solidFill>
              </a:rPr>
              <a:t>COLLASSO DEL PONTE.</a:t>
            </a:r>
          </a:p>
          <a:p>
            <a:endParaRPr lang="en-US" sz="20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sz="2000" dirty="0">
                <a:solidFill>
                  <a:schemeClr val="bg1"/>
                </a:solidFill>
              </a:rPr>
              <a:t>CAMBIO DELLE COOORDINATE.</a:t>
            </a:r>
          </a:p>
          <a:p>
            <a:pPr marL="0" indent="0">
              <a:buNone/>
            </a:pPr>
            <a:r>
              <a:rPr lang="en-US" sz="2000" dirty="0">
                <a:solidFill>
                  <a:schemeClr val="bg1"/>
                </a:solidFill>
              </a:rPr>
              <a:t>STUDI APPORFONDITI DI AERODINAMICA E EFFETTO FLUTTER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11AD06B-AB20-4097-8606-5DA00DBACE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4027" y="5707672"/>
            <a:ext cx="4713997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Tacoma bridge collapse">
            <a:hlinkClick r:id="" action="ppaction://media"/>
            <a:extLst>
              <a:ext uri="{FF2B5EF4-FFF2-40B4-BE49-F238E27FC236}">
                <a16:creationId xmlns:a16="http://schemas.microsoft.com/office/drawing/2014/main" id="{FE80D1DF-5C84-3B3B-433D-8D302E8A5C4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518127" y="270179"/>
            <a:ext cx="7673874" cy="6139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923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1B2B030-4738-4359-9E46-144B7C8BFF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117" y="8300"/>
            <a:ext cx="12193117" cy="68497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E722B2DD-E14D-4972-9D98-5D6E61B1B2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1144310" cy="6858000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Segnaposto contenuto 4" descr="Immagine che contiene aria aperta, edificio, cielo, Ponte a trave&#10;&#10;Descrizione generata automaticamente">
            <a:extLst>
              <a:ext uri="{FF2B5EF4-FFF2-40B4-BE49-F238E27FC236}">
                <a16:creationId xmlns:a16="http://schemas.microsoft.com/office/drawing/2014/main" id="{6A661036-AFF6-4527-601F-889C908C8A4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18"/>
          <a:stretch/>
        </p:blipFill>
        <p:spPr>
          <a:xfrm>
            <a:off x="20" y="10"/>
            <a:ext cx="12191980" cy="6866290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F931E235-5B21-CF02-3F73-538B41E1802C}"/>
              </a:ext>
            </a:extLst>
          </p:cNvPr>
          <p:cNvSpPr txBox="1"/>
          <p:nvPr/>
        </p:nvSpPr>
        <p:spPr>
          <a:xfrm>
            <a:off x="97971" y="266700"/>
            <a:ext cx="58565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000" b="1" dirty="0">
                <a:solidFill>
                  <a:schemeClr val="bg1"/>
                </a:solidFill>
              </a:rPr>
              <a:t>VIADOTTO BISANTIS, CATANZARO</a:t>
            </a:r>
          </a:p>
          <a:p>
            <a:r>
              <a:rPr lang="it-IT" sz="3000" b="1" dirty="0">
                <a:solidFill>
                  <a:schemeClr val="bg1"/>
                </a:solidFill>
              </a:rPr>
              <a:t>1962</a:t>
            </a:r>
          </a:p>
        </p:txBody>
      </p:sp>
    </p:spTree>
    <p:extLst>
      <p:ext uri="{BB962C8B-B14F-4D97-AF65-F5344CB8AC3E}">
        <p14:creationId xmlns:p14="http://schemas.microsoft.com/office/powerpoint/2010/main" val="39118232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1B2B030-4738-4359-9E46-144B7C8BFF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117" y="8300"/>
            <a:ext cx="12193117" cy="68497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E722B2DD-E14D-4972-9D98-5D6E61B1B2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1144310" cy="6858000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Segnaposto contenuto 4" descr="Immagine che contiene aria aperta, bianco e nero, edificio, arco&#10;&#10;Descrizione generata automaticamente">
            <a:extLst>
              <a:ext uri="{FF2B5EF4-FFF2-40B4-BE49-F238E27FC236}">
                <a16:creationId xmlns:a16="http://schemas.microsoft.com/office/drawing/2014/main" id="{D707DD42-BB69-CAC6-8FCB-66E1C1BC6F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44" b="18910"/>
          <a:stretch/>
        </p:blipFill>
        <p:spPr>
          <a:xfrm>
            <a:off x="20" y="10"/>
            <a:ext cx="12191980" cy="6866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2762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410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098" name="Picture 2" descr="Valvestino e la selvaggia Val di Vesta - Wild About Italy">
            <a:extLst>
              <a:ext uri="{FF2B5EF4-FFF2-40B4-BE49-F238E27FC236}">
                <a16:creationId xmlns:a16="http://schemas.microsoft.com/office/drawing/2014/main" id="{E4F5CDFE-8DDF-D822-7779-00F9A560CC7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52" b="5694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E2559A32-1204-FC18-2BBA-FFF0E9CD16EE}"/>
              </a:ext>
            </a:extLst>
          </p:cNvPr>
          <p:cNvSpPr txBox="1"/>
          <p:nvPr/>
        </p:nvSpPr>
        <p:spPr>
          <a:xfrm>
            <a:off x="352242" y="6183406"/>
            <a:ext cx="585651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000" b="1" dirty="0">
                <a:solidFill>
                  <a:schemeClr val="bg1"/>
                </a:solidFill>
              </a:rPr>
              <a:t>PONTE VALVESTINO, 1959</a:t>
            </a:r>
          </a:p>
        </p:txBody>
      </p:sp>
    </p:spTree>
    <p:extLst>
      <p:ext uri="{BB962C8B-B14F-4D97-AF65-F5344CB8AC3E}">
        <p14:creationId xmlns:p14="http://schemas.microsoft.com/office/powerpoint/2010/main" val="6587832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ina. Solo per coraggiosi: ecco lo scenografico ponte Ruyi, un'onda tra le  nuvole - photogallery - Rai News">
            <a:extLst>
              <a:ext uri="{FF2B5EF4-FFF2-40B4-BE49-F238E27FC236}">
                <a16:creationId xmlns:a16="http://schemas.microsoft.com/office/drawing/2014/main" id="{26B0AF6A-D146-3980-C7DC-71DB386C159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"/>
          <a:stretch/>
        </p:blipFill>
        <p:spPr bwMode="auto">
          <a:xfrm>
            <a:off x="1" y="10"/>
            <a:ext cx="12198824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766E5475-657B-2B3E-F262-29357F01351A}"/>
              </a:ext>
            </a:extLst>
          </p:cNvPr>
          <p:cNvSpPr txBox="1"/>
          <p:nvPr/>
        </p:nvSpPr>
        <p:spPr>
          <a:xfrm>
            <a:off x="97971" y="266700"/>
            <a:ext cx="58565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000" b="1" dirty="0">
                <a:solidFill>
                  <a:schemeClr val="bg1"/>
                </a:solidFill>
              </a:rPr>
              <a:t>PASSERELLA PEDONALE RUYI</a:t>
            </a:r>
          </a:p>
          <a:p>
            <a:r>
              <a:rPr lang="it-IT" sz="3000" b="1" dirty="0">
                <a:solidFill>
                  <a:schemeClr val="bg1"/>
                </a:solidFill>
              </a:rPr>
              <a:t>2020</a:t>
            </a:r>
          </a:p>
        </p:txBody>
      </p:sp>
    </p:spTree>
    <p:extLst>
      <p:ext uri="{BB962C8B-B14F-4D97-AF65-F5344CB8AC3E}">
        <p14:creationId xmlns:p14="http://schemas.microsoft.com/office/powerpoint/2010/main" val="509997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MyBestPlace - Ruyi Bridge, la vertiginosa onda tra le nuvole">
            <a:extLst>
              <a:ext uri="{FF2B5EF4-FFF2-40B4-BE49-F238E27FC236}">
                <a16:creationId xmlns:a16="http://schemas.microsoft.com/office/drawing/2014/main" id="{C0F7590A-496D-9334-85F5-8F561C3FC56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69" b="11541"/>
          <a:stretch/>
        </p:blipFill>
        <p:spPr bwMode="auto">
          <a:xfrm>
            <a:off x="1" y="10"/>
            <a:ext cx="12198824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22621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Segnaposto contenuto 4" descr="Immagine che contiene aria aperta, cielo, edificio, Acquedotto&#10;&#10;Descrizione generata automaticamente">
            <a:extLst>
              <a:ext uri="{FF2B5EF4-FFF2-40B4-BE49-F238E27FC236}">
                <a16:creationId xmlns:a16="http://schemas.microsoft.com/office/drawing/2014/main" id="{A5BBB07C-9482-EF8B-BBEA-81F14AFC54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6" b="11550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794D7863-AF47-4CB3-773C-4A75D9EB6E79}"/>
              </a:ext>
            </a:extLst>
          </p:cNvPr>
          <p:cNvSpPr txBox="1"/>
          <p:nvPr/>
        </p:nvSpPr>
        <p:spPr>
          <a:xfrm>
            <a:off x="146957" y="4038600"/>
            <a:ext cx="58565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000" b="1" dirty="0">
                <a:solidFill>
                  <a:schemeClr val="bg1"/>
                </a:solidFill>
              </a:rPr>
              <a:t>PONT DU GUARD, FRANCIA DEL SUD.  40-60 D.C.</a:t>
            </a:r>
          </a:p>
        </p:txBody>
      </p:sp>
    </p:spTree>
    <p:extLst>
      <p:ext uri="{BB962C8B-B14F-4D97-AF65-F5344CB8AC3E}">
        <p14:creationId xmlns:p14="http://schemas.microsoft.com/office/powerpoint/2010/main" val="41863975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Segnaposto contenuto 10" descr="Immagine che contiene aria aperta, cielo, nuvola, erba&#10;&#10;Descrizione generata automaticamente">
            <a:extLst>
              <a:ext uri="{FF2B5EF4-FFF2-40B4-BE49-F238E27FC236}">
                <a16:creationId xmlns:a16="http://schemas.microsoft.com/office/drawing/2014/main" id="{2DD810EC-DF6C-B7FB-B1A5-EFD784FF472D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23" b="4155"/>
          <a:stretch/>
        </p:blipFill>
        <p:spPr>
          <a:xfrm>
            <a:off x="0" y="0"/>
            <a:ext cx="12198350" cy="6858000"/>
          </a:xfrm>
          <a:prstGeom prst="rect">
            <a:avLst/>
          </a:prstGeom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215E4600-86A6-50EC-2437-48D11657019B}"/>
              </a:ext>
            </a:extLst>
          </p:cNvPr>
          <p:cNvSpPr txBox="1"/>
          <p:nvPr/>
        </p:nvSpPr>
        <p:spPr>
          <a:xfrm>
            <a:off x="239485" y="5704114"/>
            <a:ext cx="58565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000" b="1" dirty="0">
                <a:solidFill>
                  <a:schemeClr val="bg1"/>
                </a:solidFill>
              </a:rPr>
              <a:t>PONTE MILLAU, FRANCIA</a:t>
            </a:r>
          </a:p>
          <a:p>
            <a:r>
              <a:rPr lang="it-IT" sz="3000" b="1" dirty="0">
                <a:solidFill>
                  <a:schemeClr val="bg1"/>
                </a:solidFill>
              </a:rPr>
              <a:t>2004</a:t>
            </a:r>
          </a:p>
        </p:txBody>
      </p:sp>
    </p:spTree>
    <p:extLst>
      <p:ext uri="{BB962C8B-B14F-4D97-AF65-F5344CB8AC3E}">
        <p14:creationId xmlns:p14="http://schemas.microsoft.com/office/powerpoint/2010/main" val="39111268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egnaposto contenuto 4" descr="Immagine che contiene aria aperta, cielo, acqua, nebbia&#10;&#10;Descrizione generata automaticamente">
            <a:extLst>
              <a:ext uri="{FF2B5EF4-FFF2-40B4-BE49-F238E27FC236}">
                <a16:creationId xmlns:a16="http://schemas.microsoft.com/office/drawing/2014/main" id="{563541D4-9AC0-40E2-2677-4FF72FC69762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95" b="10330"/>
          <a:stretch/>
        </p:blipFill>
        <p:spPr>
          <a:xfrm>
            <a:off x="0" y="0"/>
            <a:ext cx="121983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5400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egnaposto contenuto 4" descr="Immagine che contiene nuvola, aria aperta, cielo, bianco e nero&#10;&#10;Descrizione generata automaticamente">
            <a:extLst>
              <a:ext uri="{FF2B5EF4-FFF2-40B4-BE49-F238E27FC236}">
                <a16:creationId xmlns:a16="http://schemas.microsoft.com/office/drawing/2014/main" id="{17240D00-B3A6-7DCC-7529-6BC5A36A12ED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78"/>
          <a:stretch/>
        </p:blipFill>
        <p:spPr>
          <a:xfrm>
            <a:off x="0" y="0"/>
            <a:ext cx="121983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2755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E6B0A95A-0520-4B9B-9BD5-7FC156F4C34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428" b="11714"/>
          <a:stretch/>
        </p:blipFill>
        <p:spPr>
          <a:xfrm>
            <a:off x="1" y="10"/>
            <a:ext cx="12198824" cy="6857990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4A1CC9B7-00EB-83FF-2FB2-14C0547EE3F2}"/>
              </a:ext>
            </a:extLst>
          </p:cNvPr>
          <p:cNvSpPr txBox="1"/>
          <p:nvPr/>
        </p:nvSpPr>
        <p:spPr>
          <a:xfrm>
            <a:off x="59870" y="5731329"/>
            <a:ext cx="58565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000" b="1" dirty="0">
                <a:solidFill>
                  <a:schemeClr val="bg1"/>
                </a:solidFill>
              </a:rPr>
              <a:t>PONTE ZHIVOPISNY, MOSCA</a:t>
            </a:r>
          </a:p>
          <a:p>
            <a:r>
              <a:rPr lang="it-IT" sz="3000" b="1" dirty="0">
                <a:solidFill>
                  <a:schemeClr val="bg1"/>
                </a:solidFill>
              </a:rPr>
              <a:t>2007</a:t>
            </a:r>
          </a:p>
        </p:txBody>
      </p:sp>
    </p:spTree>
    <p:extLst>
      <p:ext uri="{BB962C8B-B14F-4D97-AF65-F5344CB8AC3E}">
        <p14:creationId xmlns:p14="http://schemas.microsoft.com/office/powerpoint/2010/main" val="32158760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 descr="Immagine che contiene aria aperta, cielo, Veicolo terrestre, veicolo&#10;&#10;Descrizione generata automaticamente">
            <a:extLst>
              <a:ext uri="{FF2B5EF4-FFF2-40B4-BE49-F238E27FC236}">
                <a16:creationId xmlns:a16="http://schemas.microsoft.com/office/drawing/2014/main" id="{4B307C45-E1D9-63C9-E254-C583B53C8C04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37" b="10841"/>
          <a:stretch/>
        </p:blipFill>
        <p:spPr>
          <a:xfrm>
            <a:off x="0" y="0"/>
            <a:ext cx="121983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5024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onte sullo Stretto di Messina | WeBuild Group">
            <a:extLst>
              <a:ext uri="{FF2B5EF4-FFF2-40B4-BE49-F238E27FC236}">
                <a16:creationId xmlns:a16="http://schemas.microsoft.com/office/drawing/2014/main" id="{AC4794C0-C93D-0118-3EDD-F115D53486C5}"/>
              </a:ext>
            </a:extLst>
          </p:cNvPr>
          <p:cNvPicPr>
            <a:picLocks noGrp="1" noChangeAspect="1" noChangeArrowheads="1"/>
          </p:cNvPicPr>
          <p:nvPr>
            <p:ph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"/>
          <a:stretch/>
        </p:blipFill>
        <p:spPr bwMode="auto">
          <a:xfrm>
            <a:off x="0" y="0"/>
            <a:ext cx="121983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2462C444-CC4F-417F-2CD9-0EC58F22A938}"/>
              </a:ext>
            </a:extLst>
          </p:cNvPr>
          <p:cNvSpPr txBox="1"/>
          <p:nvPr/>
        </p:nvSpPr>
        <p:spPr>
          <a:xfrm>
            <a:off x="59870" y="5731329"/>
            <a:ext cx="585651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000" b="1" dirty="0">
                <a:solidFill>
                  <a:schemeClr val="bg1"/>
                </a:solidFill>
              </a:rPr>
              <a:t>PONTE STRETTO DI MESSINA</a:t>
            </a:r>
          </a:p>
        </p:txBody>
      </p:sp>
    </p:spTree>
    <p:extLst>
      <p:ext uri="{BB962C8B-B14F-4D97-AF65-F5344CB8AC3E}">
        <p14:creationId xmlns:p14="http://schemas.microsoft.com/office/powerpoint/2010/main" val="28720405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 descr="Immagine che contiene cielo, aria aperta, ponte, schermata&#10;&#10;Descrizione generata automaticamente">
            <a:extLst>
              <a:ext uri="{FF2B5EF4-FFF2-40B4-BE49-F238E27FC236}">
                <a16:creationId xmlns:a16="http://schemas.microsoft.com/office/drawing/2014/main" id="{C80F8567-7D8D-6300-7B12-1F6D6012F7E2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29" b="7009"/>
          <a:stretch/>
        </p:blipFill>
        <p:spPr>
          <a:xfrm>
            <a:off x="0" y="0"/>
            <a:ext cx="121983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3498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Segnaposto contenuto 13" descr="Immagine che contiene schizzo, disegno, nave, veliero&#10;&#10;Descrizione generata automaticamente">
            <a:extLst>
              <a:ext uri="{FF2B5EF4-FFF2-40B4-BE49-F238E27FC236}">
                <a16:creationId xmlns:a16="http://schemas.microsoft.com/office/drawing/2014/main" id="{7A4ECEE6-913C-63DC-F6E9-F0BD48CCC2D6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66"/>
          <a:stretch/>
        </p:blipFill>
        <p:spPr>
          <a:xfrm>
            <a:off x="0" y="0"/>
            <a:ext cx="8477250" cy="6826250"/>
          </a:xfrm>
        </p:spPr>
      </p:pic>
      <p:pic>
        <p:nvPicPr>
          <p:cNvPr id="4098" name="Picture 2" descr="Ponte sullo Stretto di Messina, i progetti e i numeri: a che punto siamo?-  Corriere.it">
            <a:extLst>
              <a:ext uri="{FF2B5EF4-FFF2-40B4-BE49-F238E27FC236}">
                <a16:creationId xmlns:a16="http://schemas.microsoft.com/office/drawing/2014/main" id="{5D4A8EED-42E9-B60D-3260-E7F7FA00FA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1670" y="4011386"/>
            <a:ext cx="3780330" cy="2846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Ponte sullo Stretto, i geologi lanciano l'allarme: «Alta sismicità nella  zona. I dati vanno aggiornati»">
            <a:extLst>
              <a:ext uri="{FF2B5EF4-FFF2-40B4-BE49-F238E27FC236}">
                <a16:creationId xmlns:a16="http://schemas.microsoft.com/office/drawing/2014/main" id="{0A109449-61DA-39BD-8F91-4F912AC488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34" r="1"/>
          <a:stretch/>
        </p:blipFill>
        <p:spPr bwMode="auto">
          <a:xfrm>
            <a:off x="8477249" y="0"/>
            <a:ext cx="3714751" cy="3913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80788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16B067B1-F4E5-4FDF-813D-C9E872E800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magine 6" descr="Immagine che contiene testo, schermata, logo&#10;&#10;Il contenuto generato dall'IA potrebbe non essere corretto.">
            <a:extLst>
              <a:ext uri="{FF2B5EF4-FFF2-40B4-BE49-F238E27FC236}">
                <a16:creationId xmlns:a16="http://schemas.microsoft.com/office/drawing/2014/main" id="{D12036FD-915D-1256-6A8A-24F2731E38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78"/>
          <a:stretch>
            <a:fillRect/>
          </a:stretch>
        </p:blipFill>
        <p:spPr>
          <a:xfrm>
            <a:off x="307775" y="261437"/>
            <a:ext cx="11576450" cy="6335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8656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1" name="Rectangle 1030">
            <a:extLst>
              <a:ext uri="{FF2B5EF4-FFF2-40B4-BE49-F238E27FC236}">
                <a16:creationId xmlns:a16="http://schemas.microsoft.com/office/drawing/2014/main" id="{231BF440-39FA-4087-84CC-2EEC0BBDAF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magine 2" descr="Immagine che contiene testo, schermata&#10;&#10;Il contenuto generato dall'IA potrebbe non essere corretto.">
            <a:extLst>
              <a:ext uri="{FF2B5EF4-FFF2-40B4-BE49-F238E27FC236}">
                <a16:creationId xmlns:a16="http://schemas.microsoft.com/office/drawing/2014/main" id="{AD57872A-0DB2-AEC3-72CC-4924B89E135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26151" b="2"/>
          <a:stretch/>
        </p:blipFill>
        <p:spPr>
          <a:xfrm>
            <a:off x="4883025" y="10"/>
            <a:ext cx="7308975" cy="3364982"/>
          </a:xfrm>
          <a:custGeom>
            <a:avLst/>
            <a:gdLst/>
            <a:ahLst/>
            <a:cxnLst/>
            <a:rect l="l" t="t" r="r" b="b"/>
            <a:pathLst>
              <a:path w="7308975" h="3364992">
                <a:moveTo>
                  <a:pt x="0" y="0"/>
                </a:moveTo>
                <a:lnTo>
                  <a:pt x="7308975" y="0"/>
                </a:lnTo>
                <a:lnTo>
                  <a:pt x="7308975" y="3364992"/>
                </a:lnTo>
                <a:lnTo>
                  <a:pt x="1210305" y="3364992"/>
                </a:lnTo>
                <a:lnTo>
                  <a:pt x="1192705" y="2943200"/>
                </a:lnTo>
                <a:cubicBezTo>
                  <a:pt x="1098874" y="1825108"/>
                  <a:pt x="684692" y="821621"/>
                  <a:pt x="62981" y="69271"/>
                </a:cubicBezTo>
                <a:close/>
              </a:path>
            </a:pathLst>
          </a:custGeom>
        </p:spPr>
      </p:pic>
      <p:pic>
        <p:nvPicPr>
          <p:cNvPr id="1026" name="Picture 2" descr="Il ponte dei bambini">
            <a:extLst>
              <a:ext uri="{FF2B5EF4-FFF2-40B4-BE49-F238E27FC236}">
                <a16:creationId xmlns:a16="http://schemas.microsoft.com/office/drawing/2014/main" id="{BD95F521-81B0-E466-145B-9813D7BE35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71" r="-2" b="22006"/>
          <a:stretch/>
        </p:blipFill>
        <p:spPr bwMode="auto">
          <a:xfrm>
            <a:off x="4883025" y="3493008"/>
            <a:ext cx="7308975" cy="3364992"/>
          </a:xfrm>
          <a:custGeom>
            <a:avLst/>
            <a:gdLst/>
            <a:ahLst/>
            <a:cxnLst/>
            <a:rect l="l" t="t" r="r" b="b"/>
            <a:pathLst>
              <a:path w="7308975" h="3364992">
                <a:moveTo>
                  <a:pt x="1210305" y="0"/>
                </a:moveTo>
                <a:lnTo>
                  <a:pt x="7308975" y="0"/>
                </a:lnTo>
                <a:lnTo>
                  <a:pt x="7308975" y="3364992"/>
                </a:lnTo>
                <a:lnTo>
                  <a:pt x="0" y="3364992"/>
                </a:lnTo>
                <a:lnTo>
                  <a:pt x="62981" y="3295722"/>
                </a:lnTo>
                <a:cubicBezTo>
                  <a:pt x="684692" y="2543371"/>
                  <a:pt x="1098874" y="1539884"/>
                  <a:pt x="1192705" y="421793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 useBgFill="1">
        <p:nvSpPr>
          <p:cNvPr id="1033" name="Freeform: Shape 1032">
            <a:extLst>
              <a:ext uri="{FF2B5EF4-FFF2-40B4-BE49-F238E27FC236}">
                <a16:creationId xmlns:a16="http://schemas.microsoft.com/office/drawing/2014/main" id="{F04E4CBA-303B-48BD-8451-C2701CB0EE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1" cy="6858000"/>
          </a:xfrm>
          <a:custGeom>
            <a:avLst/>
            <a:gdLst>
              <a:gd name="connsiteX0" fmla="*/ 0 w 6096001"/>
              <a:gd name="connsiteY0" fmla="*/ 0 h 6858000"/>
              <a:gd name="connsiteX1" fmla="*/ 4883024 w 6096001"/>
              <a:gd name="connsiteY1" fmla="*/ 0 h 6858000"/>
              <a:gd name="connsiteX2" fmla="*/ 4946006 w 6096001"/>
              <a:gd name="connsiteY2" fmla="*/ 69271 h 6858000"/>
              <a:gd name="connsiteX3" fmla="*/ 6096001 w 6096001"/>
              <a:gd name="connsiteY3" fmla="*/ 3429000 h 6858000"/>
              <a:gd name="connsiteX4" fmla="*/ 4946006 w 6096001"/>
              <a:gd name="connsiteY4" fmla="*/ 6788730 h 6858000"/>
              <a:gd name="connsiteX5" fmla="*/ 4883024 w 6096001"/>
              <a:gd name="connsiteY5" fmla="*/ 6858000 h 6858000"/>
              <a:gd name="connsiteX6" fmla="*/ 0 w 609600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4883024" y="0"/>
                </a:lnTo>
                <a:lnTo>
                  <a:pt x="4946006" y="69271"/>
                </a:lnTo>
                <a:cubicBezTo>
                  <a:pt x="5656532" y="929100"/>
                  <a:pt x="6096001" y="2116944"/>
                  <a:pt x="6096001" y="3429000"/>
                </a:cubicBezTo>
                <a:cubicBezTo>
                  <a:pt x="6096001" y="4741056"/>
                  <a:pt x="5656532" y="5928900"/>
                  <a:pt x="4946006" y="6788730"/>
                </a:cubicBezTo>
                <a:lnTo>
                  <a:pt x="4883024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040" name="Freeform: Shape 1034">
            <a:extLst>
              <a:ext uri="{FF2B5EF4-FFF2-40B4-BE49-F238E27FC236}">
                <a16:creationId xmlns:a16="http://schemas.microsoft.com/office/drawing/2014/main" id="{F6CA58B3-AFCC-4A40-9882-50D5080879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6087332" cy="6858000"/>
          </a:xfrm>
          <a:custGeom>
            <a:avLst/>
            <a:gdLst>
              <a:gd name="connsiteX0" fmla="*/ 0 w 6087332"/>
              <a:gd name="connsiteY0" fmla="*/ 0 h 6858000"/>
              <a:gd name="connsiteX1" fmla="*/ 4874355 w 6087332"/>
              <a:gd name="connsiteY1" fmla="*/ 0 h 6858000"/>
              <a:gd name="connsiteX2" fmla="*/ 4937337 w 6087332"/>
              <a:gd name="connsiteY2" fmla="*/ 69271 h 6858000"/>
              <a:gd name="connsiteX3" fmla="*/ 6087332 w 6087332"/>
              <a:gd name="connsiteY3" fmla="*/ 3429000 h 6858000"/>
              <a:gd name="connsiteX4" fmla="*/ 4937337 w 6087332"/>
              <a:gd name="connsiteY4" fmla="*/ 6788730 h 6858000"/>
              <a:gd name="connsiteX5" fmla="*/ 4874355 w 6087332"/>
              <a:gd name="connsiteY5" fmla="*/ 6858000 h 6858000"/>
              <a:gd name="connsiteX6" fmla="*/ 0 w 608733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87332" h="6858000">
                <a:moveTo>
                  <a:pt x="0" y="0"/>
                </a:moveTo>
                <a:lnTo>
                  <a:pt x="4874355" y="0"/>
                </a:lnTo>
                <a:lnTo>
                  <a:pt x="4937337" y="69271"/>
                </a:lnTo>
                <a:cubicBezTo>
                  <a:pt x="5647863" y="929100"/>
                  <a:pt x="6087332" y="2116944"/>
                  <a:pt x="6087332" y="3429000"/>
                </a:cubicBezTo>
                <a:cubicBezTo>
                  <a:pt x="6087332" y="4741056"/>
                  <a:pt x="5647863" y="5928900"/>
                  <a:pt x="4937337" y="6788730"/>
                </a:cubicBezTo>
                <a:lnTo>
                  <a:pt x="4874355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42" name="Rectangle 1036">
            <a:extLst>
              <a:ext uri="{FF2B5EF4-FFF2-40B4-BE49-F238E27FC236}">
                <a16:creationId xmlns:a16="http://schemas.microsoft.com/office/drawing/2014/main" id="{75C56826-D4E5-42ED-8529-079651CB30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52144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 useBgFill="1">
        <p:nvSpPr>
          <p:cNvPr id="1039" name="Rectangle 1038">
            <a:extLst>
              <a:ext uri="{FF2B5EF4-FFF2-40B4-BE49-F238E27FC236}">
                <a16:creationId xmlns:a16="http://schemas.microsoft.com/office/drawing/2014/main" id="{82095FCE-EF05-4443-B97A-85DEE3A5CA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9544" y="2194560"/>
            <a:ext cx="4892040" cy="18288"/>
          </a:xfrm>
          <a:prstGeom prst="rect">
            <a:avLst/>
          </a:prstGeom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41" name="Rectangle 1040">
            <a:extLst>
              <a:ext uri="{FF2B5EF4-FFF2-40B4-BE49-F238E27FC236}">
                <a16:creationId xmlns:a16="http://schemas.microsoft.com/office/drawing/2014/main" id="{CA00AE6B-AA30-4CF8-BA6F-339B780AD7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9544" y="2194560"/>
            <a:ext cx="48920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A8C700C3-FF3A-BD82-8739-792AB42CE4D1}"/>
              </a:ext>
            </a:extLst>
          </p:cNvPr>
          <p:cNvSpPr txBox="1"/>
          <p:nvPr/>
        </p:nvSpPr>
        <p:spPr>
          <a:xfrm>
            <a:off x="448056" y="2512611"/>
            <a:ext cx="4832803" cy="3664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 b="0" i="0" dirty="0">
                <a:effectLst/>
              </a:rPr>
              <a:t>Sulla </a:t>
            </a:r>
            <a:r>
              <a:rPr lang="en-US" sz="1700" b="0" i="0" dirty="0" err="1">
                <a:effectLst/>
              </a:rPr>
              <a:t>sponda</a:t>
            </a:r>
            <a:r>
              <a:rPr lang="en-US" sz="1700" b="0" i="0" dirty="0">
                <a:effectLst/>
              </a:rPr>
              <a:t> di un </a:t>
            </a:r>
            <a:r>
              <a:rPr lang="en-US" sz="1700" b="0" i="0" dirty="0" err="1">
                <a:effectLst/>
              </a:rPr>
              <a:t>fiume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abitano</a:t>
            </a:r>
            <a:r>
              <a:rPr lang="en-US" sz="1700" b="0" i="0" dirty="0">
                <a:effectLst/>
              </a:rPr>
              <a:t> due </a:t>
            </a:r>
            <a:r>
              <a:rPr lang="en-US" sz="1700" b="0" i="0" dirty="0" err="1">
                <a:effectLst/>
              </a:rPr>
              <a:t>famiglie</a:t>
            </a:r>
            <a:r>
              <a:rPr lang="en-US" sz="1700" b="0" i="0" dirty="0">
                <a:effectLst/>
              </a:rPr>
              <a:t> di </a:t>
            </a:r>
            <a:r>
              <a:rPr lang="en-US" sz="1700" b="0" i="0" dirty="0" err="1">
                <a:effectLst/>
              </a:rPr>
              <a:t>contadini</a:t>
            </a:r>
            <a:r>
              <a:rPr lang="en-US" sz="1700" b="0" i="0" dirty="0">
                <a:effectLst/>
              </a:rPr>
              <a:t>, </a:t>
            </a:r>
            <a:r>
              <a:rPr lang="en-US" sz="1700" b="0" i="0" dirty="0" err="1">
                <a:effectLst/>
              </a:rPr>
              <a:t>una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sulla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riva</a:t>
            </a:r>
            <a:r>
              <a:rPr lang="en-US" sz="1700" b="0" i="0" dirty="0">
                <a:effectLst/>
              </a:rPr>
              <a:t> sinistra e </a:t>
            </a:r>
            <a:r>
              <a:rPr lang="en-US" sz="1700" b="0" i="0" dirty="0" err="1">
                <a:effectLst/>
              </a:rPr>
              <a:t>l'altra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sulla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riva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destra</a:t>
            </a:r>
            <a:r>
              <a:rPr lang="en-US" sz="1700" b="0" i="0" dirty="0">
                <a:effectLst/>
              </a:rPr>
              <a:t>. Fra le </a:t>
            </a:r>
            <a:r>
              <a:rPr lang="en-US" sz="1700" b="0" i="0" dirty="0" err="1">
                <a:effectLst/>
              </a:rPr>
              <a:t>famiglie</a:t>
            </a:r>
            <a:r>
              <a:rPr lang="en-US" sz="1700" b="0" i="0" dirty="0">
                <a:effectLst/>
              </a:rPr>
              <a:t> non </a:t>
            </a:r>
            <a:r>
              <a:rPr lang="en-US" sz="1700" b="0" i="0" dirty="0" err="1">
                <a:effectLst/>
              </a:rPr>
              <a:t>scorre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buon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sangue</a:t>
            </a:r>
            <a:r>
              <a:rPr lang="en-US" sz="1700" b="0" i="0" dirty="0">
                <a:effectLst/>
              </a:rPr>
              <a:t> e </a:t>
            </a:r>
            <a:r>
              <a:rPr lang="en-US" sz="1700" b="0" i="0" dirty="0" err="1">
                <a:effectLst/>
              </a:rPr>
              <a:t>spesso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litigano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fra</a:t>
            </a:r>
            <a:r>
              <a:rPr lang="en-US" sz="1700" b="0" i="0" dirty="0">
                <a:effectLst/>
              </a:rPr>
              <a:t> di loro. Ma un </a:t>
            </a:r>
            <a:r>
              <a:rPr lang="en-US" sz="1700" b="0" i="0" dirty="0" err="1">
                <a:effectLst/>
              </a:rPr>
              <a:t>giorno</a:t>
            </a:r>
            <a:r>
              <a:rPr lang="en-US" sz="1700" b="0" i="0" dirty="0">
                <a:effectLst/>
              </a:rPr>
              <a:t>, </a:t>
            </a:r>
            <a:r>
              <a:rPr lang="en-US" sz="1700" b="0" i="0" dirty="0" err="1">
                <a:effectLst/>
              </a:rPr>
              <a:t>quando</a:t>
            </a:r>
            <a:r>
              <a:rPr lang="en-US" sz="1700" b="0" i="0" dirty="0">
                <a:effectLst/>
              </a:rPr>
              <a:t> le </a:t>
            </a:r>
            <a:r>
              <a:rPr lang="en-US" sz="1700" b="0" i="0" dirty="0" err="1">
                <a:effectLst/>
              </a:rPr>
              <a:t>acque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nel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fiume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si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sono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abbassate</a:t>
            </a:r>
            <a:r>
              <a:rPr lang="en-US" sz="1700" b="0" i="0" dirty="0">
                <a:effectLst/>
              </a:rPr>
              <a:t>, </a:t>
            </a:r>
            <a:r>
              <a:rPr lang="en-US" sz="1700" b="0" i="0" dirty="0" err="1">
                <a:effectLst/>
              </a:rPr>
              <a:t>i</a:t>
            </a:r>
            <a:r>
              <a:rPr lang="en-US" sz="1700" b="0" i="0" dirty="0">
                <a:effectLst/>
              </a:rPr>
              <a:t> bambini non </a:t>
            </a:r>
            <a:r>
              <a:rPr lang="en-US" sz="1700" b="0" i="0" dirty="0" err="1">
                <a:effectLst/>
              </a:rPr>
              <a:t>resistono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alla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tentazione</a:t>
            </a:r>
            <a:r>
              <a:rPr lang="en-US" sz="1700" b="0" i="0" dirty="0">
                <a:effectLst/>
              </a:rPr>
              <a:t> e </a:t>
            </a:r>
            <a:r>
              <a:rPr lang="en-US" sz="1700" b="0" i="0" dirty="0" err="1">
                <a:effectLst/>
              </a:rPr>
              <a:t>attraversano</a:t>
            </a:r>
            <a:r>
              <a:rPr lang="en-US" sz="1700" b="0" i="0" dirty="0">
                <a:effectLst/>
              </a:rPr>
              <a:t> il </a:t>
            </a:r>
            <a:r>
              <a:rPr lang="en-US" sz="1700" b="0" i="0" dirty="0" err="1">
                <a:effectLst/>
              </a:rPr>
              <a:t>fiume</a:t>
            </a:r>
            <a:r>
              <a:rPr lang="en-US" sz="1700" b="0" i="0" dirty="0">
                <a:effectLst/>
              </a:rPr>
              <a:t>...Un </a:t>
            </a:r>
            <a:r>
              <a:rPr lang="en-US" sz="1700" b="0" i="0" dirty="0" err="1">
                <a:effectLst/>
              </a:rPr>
              <a:t>titolo</a:t>
            </a:r>
            <a:r>
              <a:rPr lang="en-US" sz="1700" b="0" i="0" dirty="0">
                <a:effectLst/>
              </a:rPr>
              <a:t> di </a:t>
            </a:r>
            <a:r>
              <a:rPr lang="en-US" sz="1700" b="0" i="0" dirty="0" err="1">
                <a:effectLst/>
              </a:rPr>
              <a:t>grande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attualità</a:t>
            </a:r>
            <a:r>
              <a:rPr lang="en-US" sz="1700" b="0" i="0" dirty="0">
                <a:effectLst/>
              </a:rPr>
              <a:t> per </a:t>
            </a:r>
            <a:r>
              <a:rPr lang="en-US" sz="1700" b="0" i="0" dirty="0" err="1">
                <a:effectLst/>
              </a:rPr>
              <a:t>avvicinare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i</a:t>
            </a:r>
            <a:r>
              <a:rPr lang="en-US" sz="1700" b="0" i="0" dirty="0">
                <a:effectLst/>
              </a:rPr>
              <a:t> bambini a </a:t>
            </a:r>
            <a:r>
              <a:rPr lang="en-US" sz="1700" b="0" i="0" dirty="0" err="1">
                <a:effectLst/>
              </a:rPr>
              <a:t>temi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quali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i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conflitti</a:t>
            </a:r>
            <a:r>
              <a:rPr lang="en-US" sz="1700" b="0" i="0" dirty="0">
                <a:effectLst/>
              </a:rPr>
              <a:t>, la pace e la </a:t>
            </a:r>
            <a:r>
              <a:rPr lang="en-US" sz="1700" b="0" i="0" dirty="0" err="1">
                <a:effectLst/>
              </a:rPr>
              <a:t>tolleranza</a:t>
            </a:r>
            <a:r>
              <a:rPr lang="en-US" sz="1700" b="0" i="0" dirty="0">
                <a:effectLst/>
              </a:rPr>
              <a:t>. 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 b="0" i="0" dirty="0">
                <a:effectLst/>
              </a:rPr>
              <a:t>Un </a:t>
            </a:r>
            <a:r>
              <a:rPr lang="en-US" sz="1700" b="0" i="0" dirty="0" err="1">
                <a:effectLst/>
              </a:rPr>
              <a:t>libro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dedicato</a:t>
            </a:r>
            <a:r>
              <a:rPr lang="en-US" sz="1700" b="0" i="0" dirty="0">
                <a:effectLst/>
              </a:rPr>
              <a:t> a tutti </a:t>
            </a:r>
            <a:r>
              <a:rPr lang="en-US" sz="1700" b="0" i="0" dirty="0" err="1">
                <a:effectLst/>
              </a:rPr>
              <a:t>coloro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che</a:t>
            </a:r>
            <a:r>
              <a:rPr lang="en-US" sz="1700" b="0" i="0" dirty="0">
                <a:effectLst/>
              </a:rPr>
              <a:t> </a:t>
            </a:r>
            <a:r>
              <a:rPr lang="en-US" sz="1700" b="1" i="0" dirty="0" err="1">
                <a:effectLst/>
              </a:rPr>
              <a:t>credono</a:t>
            </a:r>
            <a:r>
              <a:rPr lang="en-US" sz="1700" b="1" i="0" dirty="0">
                <a:effectLst/>
              </a:rPr>
              <a:t> </a:t>
            </a:r>
            <a:r>
              <a:rPr lang="en-US" sz="1700" b="1" i="0" dirty="0" err="1">
                <a:effectLst/>
              </a:rPr>
              <a:t>nel</a:t>
            </a:r>
            <a:r>
              <a:rPr lang="en-US" sz="1700" b="1" i="0" dirty="0">
                <a:effectLst/>
              </a:rPr>
              <a:t> </a:t>
            </a:r>
            <a:r>
              <a:rPr lang="en-US" sz="1700" b="1" i="0" dirty="0" err="1">
                <a:effectLst/>
              </a:rPr>
              <a:t>costruire</a:t>
            </a:r>
            <a:r>
              <a:rPr lang="en-US" sz="1700" b="1" i="0" dirty="0">
                <a:effectLst/>
              </a:rPr>
              <a:t> </a:t>
            </a:r>
            <a:r>
              <a:rPr lang="en-US" sz="1700" b="1" i="0" dirty="0" err="1">
                <a:effectLst/>
              </a:rPr>
              <a:t>ponti</a:t>
            </a:r>
            <a:r>
              <a:rPr lang="en-US" sz="1700" b="1" i="0" dirty="0">
                <a:effectLst/>
              </a:rPr>
              <a:t> </a:t>
            </a:r>
            <a:r>
              <a:rPr lang="en-US" sz="1700" b="1" i="0" dirty="0" err="1">
                <a:effectLst/>
              </a:rPr>
              <a:t>piuttosto</a:t>
            </a:r>
            <a:r>
              <a:rPr lang="en-US" sz="1700" b="1" i="0" dirty="0">
                <a:effectLst/>
              </a:rPr>
              <a:t> </a:t>
            </a:r>
            <a:r>
              <a:rPr lang="en-US" sz="1700" b="1" i="0" dirty="0" err="1">
                <a:effectLst/>
              </a:rPr>
              <a:t>che</a:t>
            </a:r>
            <a:r>
              <a:rPr lang="en-US" sz="1700" b="1" i="0" dirty="0">
                <a:effectLst/>
              </a:rPr>
              <a:t> </a:t>
            </a:r>
            <a:r>
              <a:rPr lang="en-US" sz="1700" b="1" i="0" dirty="0" err="1">
                <a:effectLst/>
              </a:rPr>
              <a:t>erigere</a:t>
            </a:r>
            <a:r>
              <a:rPr lang="en-US" sz="1700" b="1" i="0" dirty="0">
                <a:effectLst/>
              </a:rPr>
              <a:t> muri</a:t>
            </a:r>
            <a:r>
              <a:rPr lang="en-US" sz="1700" b="0" i="0" dirty="0">
                <a:effectLst/>
              </a:rPr>
              <a:t>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700" dirty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 dirty="0">
                <a:hlinkClick r:id="rId4"/>
              </a:rPr>
              <a:t>https://www.wikihow.it/Costruire-un-Ponte-con-i-Bastoncini-da-Ghiacciolo</a:t>
            </a:r>
            <a:r>
              <a:rPr lang="en-US" sz="17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504625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Segnaposto contenuto 4" descr="Immagine che contiene aria aperta, edificio, cielo, Acquedotto&#10;&#10;Descrizione generata automaticamente">
            <a:extLst>
              <a:ext uri="{FF2B5EF4-FFF2-40B4-BE49-F238E27FC236}">
                <a16:creationId xmlns:a16="http://schemas.microsoft.com/office/drawing/2014/main" id="{D8006B9E-3343-8077-BA2B-87C9311B8F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98" b="12716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8208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80CCAACE-815D-4A79-875A-B7EFC28F7D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Immagine 4" descr="Immagine che contiene vestiti, persona, muro, Viso umano&#10;&#10;Il contenuto generato dall'IA potrebbe non essere corretto.">
            <a:extLst>
              <a:ext uri="{FF2B5EF4-FFF2-40B4-BE49-F238E27FC236}">
                <a16:creationId xmlns:a16="http://schemas.microsoft.com/office/drawing/2014/main" id="{314BD3A8-4BEE-613C-C988-1AE661B59F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05" r="6828"/>
          <a:stretch>
            <a:fillRect/>
          </a:stretch>
        </p:blipFill>
        <p:spPr>
          <a:xfrm>
            <a:off x="20" y="10"/>
            <a:ext cx="6095980" cy="6857990"/>
          </a:xfrm>
          <a:prstGeom prst="rect">
            <a:avLst/>
          </a:prstGeom>
        </p:spPr>
      </p:pic>
      <p:pic>
        <p:nvPicPr>
          <p:cNvPr id="3" name="Immagine 2" descr="Immagine che contiene vestiti, persona, calzature, sorriso&#10;&#10;Il contenuto generato dall'IA potrebbe non essere corretto.">
            <a:extLst>
              <a:ext uri="{FF2B5EF4-FFF2-40B4-BE49-F238E27FC236}">
                <a16:creationId xmlns:a16="http://schemas.microsoft.com/office/drawing/2014/main" id="{39DC38F4-A81F-CEA3-929C-0C18272F2B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37" r="17997"/>
          <a:stretch>
            <a:fillRect/>
          </a:stretch>
        </p:blipFill>
        <p:spPr>
          <a:xfrm>
            <a:off x="6096000" y="10"/>
            <a:ext cx="609600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30630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11BE3FA7-0D70-4431-814F-D8C40576EA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magine 2" descr="Immagine che contiene testo, interno, vestiti, persona&#10;&#10;Il contenuto generato dall'IA potrebbe non essere corretto.">
            <a:extLst>
              <a:ext uri="{FF2B5EF4-FFF2-40B4-BE49-F238E27FC236}">
                <a16:creationId xmlns:a16="http://schemas.microsoft.com/office/drawing/2014/main" id="{4DDF7F8B-1980-F54B-BB22-5581EDD24B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04" r="32257" b="2"/>
          <a:stretch>
            <a:fillRect/>
          </a:stretch>
        </p:blipFill>
        <p:spPr>
          <a:xfrm>
            <a:off x="321731" y="557189"/>
            <a:ext cx="5668684" cy="5743618"/>
          </a:xfrm>
          <a:prstGeom prst="rect">
            <a:avLst/>
          </a:prstGeom>
        </p:spPr>
      </p:pic>
      <p:pic>
        <p:nvPicPr>
          <p:cNvPr id="5" name="Immagine 4" descr="Immagine che contiene testo, sedia, interno, arredo&#10;&#10;Il contenuto generato dall'IA potrebbe non essere corretto.">
            <a:extLst>
              <a:ext uri="{FF2B5EF4-FFF2-40B4-BE49-F238E27FC236}">
                <a16:creationId xmlns:a16="http://schemas.microsoft.com/office/drawing/2014/main" id="{81D51DE5-21EE-51E3-B16E-9B8FE18EB8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04" r="26906" b="2"/>
          <a:stretch>
            <a:fillRect/>
          </a:stretch>
        </p:blipFill>
        <p:spPr>
          <a:xfrm>
            <a:off x="6195375" y="557189"/>
            <a:ext cx="5674893" cy="5743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5622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magine 2" descr="Immagine che contiene vestiti, persona, Viso umano, interno&#10;&#10;Il contenuto generato dall'IA potrebbe non essere corretto.">
            <a:extLst>
              <a:ext uri="{FF2B5EF4-FFF2-40B4-BE49-F238E27FC236}">
                <a16:creationId xmlns:a16="http://schemas.microsoft.com/office/drawing/2014/main" id="{2F15CB8B-F589-17F6-6B97-AD641273B7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06" r="1" b="32104"/>
          <a:stretch>
            <a:fillRect/>
          </a:stretch>
        </p:blipFill>
        <p:spPr>
          <a:xfrm>
            <a:off x="191086" y="171715"/>
            <a:ext cx="5813197" cy="6129087"/>
          </a:xfrm>
          <a:prstGeom prst="rect">
            <a:avLst/>
          </a:prstGeom>
        </p:spPr>
      </p:pic>
      <p:pic>
        <p:nvPicPr>
          <p:cNvPr id="6" name="Immagine 5" descr="Immagine che contiene vestiti, persona, uomo, calzature&#10;&#10;Il contenuto generato dall'IA potrebbe non essere corretto.">
            <a:extLst>
              <a:ext uri="{FF2B5EF4-FFF2-40B4-BE49-F238E27FC236}">
                <a16:creationId xmlns:a16="http://schemas.microsoft.com/office/drawing/2014/main" id="{2C20A3D5-01C2-75C3-B23C-451DB783E1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10" r="-1" b="40945"/>
          <a:stretch>
            <a:fillRect/>
          </a:stretch>
        </p:blipFill>
        <p:spPr>
          <a:xfrm>
            <a:off x="6196929" y="171716"/>
            <a:ext cx="5803986" cy="3171422"/>
          </a:xfrm>
          <a:prstGeom prst="rect">
            <a:avLst/>
          </a:prstGeom>
        </p:spPr>
      </p:pic>
      <p:pic>
        <p:nvPicPr>
          <p:cNvPr id="5" name="Immagine 4" descr="Immagine che contiene testo, vestiti, interno, sedia&#10;&#10;Il contenuto generato dall'IA potrebbe non essere corretto.">
            <a:extLst>
              <a:ext uri="{FF2B5EF4-FFF2-40B4-BE49-F238E27FC236}">
                <a16:creationId xmlns:a16="http://schemas.microsoft.com/office/drawing/2014/main" id="{AD50194B-2200-9E48-7C35-4981767CBA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0" b="-1"/>
          <a:stretch>
            <a:fillRect/>
          </a:stretch>
        </p:blipFill>
        <p:spPr>
          <a:xfrm>
            <a:off x="6196929" y="3514856"/>
            <a:ext cx="5786386" cy="27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36703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4F7B9026-36AD-42E4-B172-8D68F3A339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magine 2" descr="Immagine che contiene vestiti, persona, Viso umano, interno&#10;&#10;Il contenuto generato dall'IA potrebbe non essere corretto.">
            <a:extLst>
              <a:ext uri="{FF2B5EF4-FFF2-40B4-BE49-F238E27FC236}">
                <a16:creationId xmlns:a16="http://schemas.microsoft.com/office/drawing/2014/main" id="{48CAAD7D-3916-91A3-0631-877F879955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96"/>
          <a:stretch>
            <a:fillRect/>
          </a:stretch>
        </p:blipFill>
        <p:spPr>
          <a:xfrm>
            <a:off x="192528" y="171716"/>
            <a:ext cx="3793268" cy="6514565"/>
          </a:xfrm>
          <a:prstGeom prst="rect">
            <a:avLst/>
          </a:prstGeom>
        </p:spPr>
      </p:pic>
      <p:pic>
        <p:nvPicPr>
          <p:cNvPr id="5" name="Immagine 4" descr="Immagine che contiene vestiti, persona, interno, Viso umano&#10;&#10;Il contenuto generato dall'IA potrebbe non essere corretto.">
            <a:extLst>
              <a:ext uri="{FF2B5EF4-FFF2-40B4-BE49-F238E27FC236}">
                <a16:creationId xmlns:a16="http://schemas.microsoft.com/office/drawing/2014/main" id="{EE31DB33-F855-8A81-3643-2EC576AFCC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11" r="2334" b="-3"/>
          <a:stretch>
            <a:fillRect/>
          </a:stretch>
        </p:blipFill>
        <p:spPr>
          <a:xfrm>
            <a:off x="4184538" y="171716"/>
            <a:ext cx="3822924" cy="6514565"/>
          </a:xfrm>
          <a:prstGeom prst="rect">
            <a:avLst/>
          </a:prstGeom>
        </p:spPr>
      </p:pic>
      <p:pic>
        <p:nvPicPr>
          <p:cNvPr id="9" name="Immagine 8" descr="Immagine che contiene vestiti, persona, Viso umano, calzature&#10;&#10;Il contenuto generato dall'IA potrebbe non essere corretto.">
            <a:extLst>
              <a:ext uri="{FF2B5EF4-FFF2-40B4-BE49-F238E27FC236}">
                <a16:creationId xmlns:a16="http://schemas.microsoft.com/office/drawing/2014/main" id="{A12A9C42-A033-7C37-CB11-5D8F7FC90B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9" r="31057" b="-3"/>
          <a:stretch>
            <a:fillRect/>
          </a:stretch>
        </p:blipFill>
        <p:spPr>
          <a:xfrm>
            <a:off x="8188032" y="171716"/>
            <a:ext cx="3799007" cy="6514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37751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3852E509-4684-FAAC-8D49-18F168FAF7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28" r="1" b="1"/>
          <a:stretch>
            <a:fillRect/>
          </a:stretch>
        </p:blipFill>
        <p:spPr bwMode="auto">
          <a:xfrm>
            <a:off x="7794519" y="3506112"/>
            <a:ext cx="4397481" cy="3351888"/>
          </a:xfrm>
          <a:custGeom>
            <a:avLst/>
            <a:gdLst/>
            <a:ahLst/>
            <a:cxnLst/>
            <a:rect l="l" t="t" r="r" b="b"/>
            <a:pathLst>
              <a:path w="4397481" h="3351888">
                <a:moveTo>
                  <a:pt x="0" y="0"/>
                </a:moveTo>
                <a:lnTo>
                  <a:pt x="4397481" y="0"/>
                </a:lnTo>
                <a:lnTo>
                  <a:pt x="4397481" y="3351888"/>
                </a:lnTo>
                <a:lnTo>
                  <a:pt x="1552363" y="3351888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0F9F0067-1595-CD59-5432-3A1EC4EFED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968"/>
          <a:stretch>
            <a:fillRect/>
          </a:stretch>
        </p:blipFill>
        <p:spPr bwMode="auto">
          <a:xfrm>
            <a:off x="20" y="10"/>
            <a:ext cx="9154673" cy="6863475"/>
          </a:xfrm>
          <a:custGeom>
            <a:avLst/>
            <a:gdLst/>
            <a:ahLst/>
            <a:cxnLst/>
            <a:rect l="l" t="t" r="r" b="b"/>
            <a:pathLst>
              <a:path w="9154693" h="6863485">
                <a:moveTo>
                  <a:pt x="0" y="0"/>
                </a:moveTo>
                <a:lnTo>
                  <a:pt x="5976000" y="0"/>
                </a:lnTo>
                <a:lnTo>
                  <a:pt x="9154693" y="6863485"/>
                </a:lnTo>
                <a:lnTo>
                  <a:pt x="0" y="6863485"/>
                </a:lnTo>
                <a:lnTo>
                  <a:pt x="0" y="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21BE3B39-A6DB-9E70-E536-6DCFE46A77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" b="16777"/>
          <a:stretch>
            <a:fillRect/>
          </a:stretch>
        </p:blipFill>
        <p:spPr bwMode="auto">
          <a:xfrm>
            <a:off x="6168189" y="10"/>
            <a:ext cx="6023811" cy="3346394"/>
          </a:xfrm>
          <a:custGeom>
            <a:avLst/>
            <a:gdLst/>
            <a:ahLst/>
            <a:cxnLst/>
            <a:rect l="l" t="t" r="r" b="b"/>
            <a:pathLst>
              <a:path w="6023811" h="3346404">
                <a:moveTo>
                  <a:pt x="0" y="0"/>
                </a:moveTo>
                <a:lnTo>
                  <a:pt x="6023811" y="0"/>
                </a:lnTo>
                <a:lnTo>
                  <a:pt x="6023811" y="3346404"/>
                </a:lnTo>
                <a:lnTo>
                  <a:pt x="1549824" y="3346404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magine 2" descr="Immagine che contiene testo, Carattere, schermata&#10;&#10;Il contenuto generato dall'IA potrebbe non essere corretto.">
            <a:extLst>
              <a:ext uri="{FF2B5EF4-FFF2-40B4-BE49-F238E27FC236}">
                <a16:creationId xmlns:a16="http://schemas.microsoft.com/office/drawing/2014/main" id="{70293B26-77AB-8FE8-96D0-1E7577BD26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641" y="4912360"/>
            <a:ext cx="4616729" cy="1865714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DD3ADA3E-7E85-3BF2-633D-F7692021ED4A}"/>
              </a:ext>
            </a:extLst>
          </p:cNvPr>
          <p:cNvSpPr txBox="1"/>
          <p:nvPr/>
        </p:nvSpPr>
        <p:spPr>
          <a:xfrm>
            <a:off x="4398000" y="127850"/>
            <a:ext cx="16258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3600" b="1" i="0" dirty="0">
                <a:solidFill>
                  <a:srgbClr val="0A0A0A"/>
                </a:solidFill>
                <a:effectLst/>
                <a:latin typeface="Google Sans"/>
              </a:rPr>
              <a:t>STEAM</a:t>
            </a:r>
            <a:endParaRPr lang="it-IT" sz="3600" b="1" dirty="0"/>
          </a:p>
        </p:txBody>
      </p:sp>
    </p:spTree>
    <p:extLst>
      <p:ext uri="{BB962C8B-B14F-4D97-AF65-F5344CB8AC3E}">
        <p14:creationId xmlns:p14="http://schemas.microsoft.com/office/powerpoint/2010/main" val="279739876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9" name="Rectangle 2058">
            <a:extLst>
              <a:ext uri="{FF2B5EF4-FFF2-40B4-BE49-F238E27FC236}">
                <a16:creationId xmlns:a16="http://schemas.microsoft.com/office/drawing/2014/main" id="{FABB624F-BF77-4AE1-B71D-2D681D4731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1477AF4C-9405-5D70-FF3D-1FA0E30799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87" r="17278" b="-1"/>
          <a:stretch>
            <a:fillRect/>
          </a:stretch>
        </p:blipFill>
        <p:spPr bwMode="auto">
          <a:xfrm>
            <a:off x="-1" y="10"/>
            <a:ext cx="7370057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9A1A72AE-0615-136E-5E45-9AC0F59679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7" r="3799" b="-4"/>
          <a:stretch>
            <a:fillRect/>
          </a:stretch>
        </p:blipFill>
        <p:spPr bwMode="auto">
          <a:xfrm>
            <a:off x="7534656" y="1"/>
            <a:ext cx="4657344" cy="334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magine 2" descr="Immagine che contiene testo, schermata, Carattere&#10;&#10;Il contenuto generato dall'IA potrebbe non essere corretto.">
            <a:extLst>
              <a:ext uri="{FF2B5EF4-FFF2-40B4-BE49-F238E27FC236}">
                <a16:creationId xmlns:a16="http://schemas.microsoft.com/office/drawing/2014/main" id="{0F6ADC4C-7A8A-3F54-EC0C-DF3A75786C4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8851" b="3"/>
          <a:stretch>
            <a:fillRect/>
          </a:stretch>
        </p:blipFill>
        <p:spPr>
          <a:xfrm>
            <a:off x="7451593" y="3429000"/>
            <a:ext cx="4657346" cy="334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51536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magine 2" descr="Immagine che contiene testo, schermata, design&#10;&#10;Il contenuto generato dall'IA potrebbe non essere corretto.">
            <a:extLst>
              <a:ext uri="{FF2B5EF4-FFF2-40B4-BE49-F238E27FC236}">
                <a16:creationId xmlns:a16="http://schemas.microsoft.com/office/drawing/2014/main" id="{BFD36AA9-447D-0DF5-9392-FBE333FCB4F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26" r="-1" b="-1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00267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91BE403A-9B63-3EE9-3C9D-6EC86816E2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1" y="103437"/>
            <a:ext cx="4098955" cy="4680000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5A1F6BFB-76BD-AD59-5200-70C360A874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4423" y="101124"/>
            <a:ext cx="4370220" cy="4680000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37A62D24-EF27-D040-244B-1727AF68C8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521" y="4814344"/>
            <a:ext cx="10322560" cy="1531592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60C322E4-7330-FB20-BFEF-E2243C1BDAB2}"/>
              </a:ext>
            </a:extLst>
          </p:cNvPr>
          <p:cNvSpPr txBox="1"/>
          <p:nvPr/>
        </p:nvSpPr>
        <p:spPr>
          <a:xfrm>
            <a:off x="3970528" y="6345936"/>
            <a:ext cx="81320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000" b="0" i="1" dirty="0">
                <a:solidFill>
                  <a:srgbClr val="262856"/>
                </a:solidFill>
                <a:effectLst/>
                <a:latin typeface="HelveticaNeue"/>
              </a:rPr>
              <a:t>di Antonella </a:t>
            </a:r>
            <a:r>
              <a:rPr lang="it-IT" sz="1000" b="0" i="1" dirty="0" err="1">
                <a:solidFill>
                  <a:srgbClr val="262856"/>
                </a:solidFill>
                <a:effectLst/>
                <a:latin typeface="HelveticaNeue"/>
              </a:rPr>
              <a:t>Fucecchi</a:t>
            </a:r>
            <a:br>
              <a:rPr lang="it-IT" sz="1000" b="0" i="1" dirty="0">
                <a:solidFill>
                  <a:srgbClr val="262856"/>
                </a:solidFill>
                <a:effectLst/>
                <a:latin typeface="HelveticaNeue"/>
              </a:rPr>
            </a:br>
            <a:r>
              <a:rPr lang="it-IT" sz="1000" b="0" i="1" dirty="0">
                <a:solidFill>
                  <a:srgbClr val="262856"/>
                </a:solidFill>
                <a:effectLst/>
                <a:latin typeface="HelveticaNeue"/>
              </a:rPr>
              <a:t>docente di Lettere, redattrice per molti anni di Cem mondialità, esperta di didattica interculturale</a:t>
            </a:r>
            <a:endParaRPr lang="it-IT" sz="1000" dirty="0"/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4BD36D4E-7807-E151-E8F0-5277E1CC4712}"/>
              </a:ext>
            </a:extLst>
          </p:cNvPr>
          <p:cNvSpPr/>
          <p:nvPr/>
        </p:nvSpPr>
        <p:spPr>
          <a:xfrm>
            <a:off x="393539" y="4670385"/>
            <a:ext cx="11204294" cy="156331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1290237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Segnaposto contenuto 6">
            <a:extLst>
              <a:ext uri="{FF2B5EF4-FFF2-40B4-BE49-F238E27FC236}">
                <a16:creationId xmlns:a16="http://schemas.microsoft.com/office/drawing/2014/main" id="{4889918B-69FD-B649-63A2-1B4D34510C8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9151" y="2329051"/>
            <a:ext cx="1533698" cy="1591887"/>
          </a:xfrm>
          <a:prstGeom prst="rect">
            <a:avLst/>
          </a:prstGeom>
        </p:spPr>
      </p:pic>
      <p:pic>
        <p:nvPicPr>
          <p:cNvPr id="13" name="Immagine 4" descr="Diapositiva35.jpg">
            <a:extLst>
              <a:ext uri="{FF2B5EF4-FFF2-40B4-BE49-F238E27FC236}">
                <a16:creationId xmlns:a16="http://schemas.microsoft.com/office/drawing/2014/main" id="{7D02EC5C-4E78-1C41-AA37-7C0526A31D5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24000" y="0"/>
            <a:ext cx="9144000" cy="602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ttangolo 13">
            <a:extLst>
              <a:ext uri="{FF2B5EF4-FFF2-40B4-BE49-F238E27FC236}">
                <a16:creationId xmlns:a16="http://schemas.microsoft.com/office/drawing/2014/main" id="{142A1E53-6DCF-14D3-38A4-954D87330D92}"/>
              </a:ext>
            </a:extLst>
          </p:cNvPr>
          <p:cNvSpPr/>
          <p:nvPr/>
        </p:nvSpPr>
        <p:spPr>
          <a:xfrm>
            <a:off x="8379144" y="2248286"/>
            <a:ext cx="1912937" cy="1526540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endParaRPr kern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C2BB3D1E-3676-DF7E-A2FF-DE8560518BD8}"/>
              </a:ext>
            </a:extLst>
          </p:cNvPr>
          <p:cNvSpPr/>
          <p:nvPr/>
        </p:nvSpPr>
        <p:spPr>
          <a:xfrm>
            <a:off x="10037694" y="2435088"/>
            <a:ext cx="346088" cy="1113183"/>
          </a:xfrm>
          <a:prstGeom prst="rect">
            <a:avLst/>
          </a:prstGeom>
          <a:solidFill>
            <a:sysClr val="window" lastClr="FFFFFF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endParaRPr kern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87F83983-C238-6C58-054C-A7546CB64F8F}"/>
              </a:ext>
            </a:extLst>
          </p:cNvPr>
          <p:cNvSpPr/>
          <p:nvPr/>
        </p:nvSpPr>
        <p:spPr>
          <a:xfrm>
            <a:off x="2842334" y="6283672"/>
            <a:ext cx="66665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>
              <a:defRPr/>
            </a:pPr>
            <a:r>
              <a:rPr sz="2400" b="1" dirty="0">
                <a:solidFill>
                  <a:srgbClr val="4D4D4D">
                    <a:lumMod val="75000"/>
                  </a:srgbClr>
                </a:solidFill>
                <a:latin typeface="Arial"/>
              </a:rPr>
              <a:t>Grazie per la Vostra attenzione</a:t>
            </a:r>
            <a:endParaRPr lang="en-GB" sz="2400" b="1" dirty="0">
              <a:solidFill>
                <a:srgbClr val="4D4D4D">
                  <a:lumMod val="75000"/>
                </a:srgbClr>
              </a:solidFill>
              <a:latin typeface="Arial"/>
            </a:endParaRP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7791A184-9CD7-45E7-CAA1-A8C7700295F7}"/>
              </a:ext>
            </a:extLst>
          </p:cNvPr>
          <p:cNvSpPr/>
          <p:nvPr/>
        </p:nvSpPr>
        <p:spPr>
          <a:xfrm>
            <a:off x="8895080" y="2032001"/>
            <a:ext cx="924560" cy="18889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3" name="Immagine 2" descr="Immagine che contiene testo, Carattere, logo, simbolo&#10;&#10;Il contenuto generato dall'IA potrebbe non essere corretto.">
            <a:extLst>
              <a:ext uri="{FF2B5EF4-FFF2-40B4-BE49-F238E27FC236}">
                <a16:creationId xmlns:a16="http://schemas.microsoft.com/office/drawing/2014/main" id="{E9B86A6D-C5F0-01E2-E3C5-25497BFD12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474"/>
          <a:stretch>
            <a:fillRect/>
          </a:stretch>
        </p:blipFill>
        <p:spPr>
          <a:xfrm>
            <a:off x="8316424" y="1961265"/>
            <a:ext cx="2300045" cy="2100583"/>
          </a:xfrm>
          <a:prstGeom prst="rect">
            <a:avLst/>
          </a:prstGeom>
        </p:spPr>
      </p:pic>
      <p:pic>
        <p:nvPicPr>
          <p:cNvPr id="5" name="Immagine 4" descr="Immagine che contiene testo, Carattere, logo, simbolo&#10;&#10;Il contenuto generato dall'IA potrebbe non essere corretto.">
            <a:extLst>
              <a:ext uri="{FF2B5EF4-FFF2-40B4-BE49-F238E27FC236}">
                <a16:creationId xmlns:a16="http://schemas.microsoft.com/office/drawing/2014/main" id="{CA0A1F3C-7D50-4673-4C9D-483FC5796C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449" y="6054572"/>
            <a:ext cx="2019159" cy="765773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8C7AE526-2FE0-89AC-C7FE-320E7C9DB9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9849" y="6023112"/>
            <a:ext cx="1749128" cy="797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1935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cielo, edificio, aria aperta, paesaggio urbano&#10;&#10;Descrizione generata automaticamente">
            <a:extLst>
              <a:ext uri="{FF2B5EF4-FFF2-40B4-BE49-F238E27FC236}">
                <a16:creationId xmlns:a16="http://schemas.microsoft.com/office/drawing/2014/main" id="{65117AC8-B478-D5D0-3B97-B13989A304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2" b="12360"/>
          <a:stretch/>
        </p:blipFill>
        <p:spPr>
          <a:xfrm>
            <a:off x="0" y="0"/>
            <a:ext cx="12192000" cy="6896100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BB8FCD70-BE7F-5E80-CA9B-C33A2D95EC37}"/>
              </a:ext>
            </a:extLst>
          </p:cNvPr>
          <p:cNvSpPr txBox="1"/>
          <p:nvPr/>
        </p:nvSpPr>
        <p:spPr>
          <a:xfrm>
            <a:off x="97971" y="266700"/>
            <a:ext cx="58565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000" b="1" dirty="0">
                <a:solidFill>
                  <a:schemeClr val="bg1"/>
                </a:solidFill>
              </a:rPr>
              <a:t>BURJ KHALIFA, DUBAI</a:t>
            </a:r>
          </a:p>
          <a:p>
            <a:r>
              <a:rPr lang="it-IT" sz="3000" b="1" dirty="0">
                <a:solidFill>
                  <a:schemeClr val="bg1"/>
                </a:solidFill>
              </a:rPr>
              <a:t>H= 830 m; 2010</a:t>
            </a:r>
          </a:p>
        </p:txBody>
      </p:sp>
    </p:spTree>
    <p:extLst>
      <p:ext uri="{BB962C8B-B14F-4D97-AF65-F5344CB8AC3E}">
        <p14:creationId xmlns:p14="http://schemas.microsoft.com/office/powerpoint/2010/main" val="16901777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 descr="Immagine che contiene edificio, cielo, aria aperta, nuvola&#10;&#10;Descrizione generata automaticamente">
            <a:extLst>
              <a:ext uri="{FF2B5EF4-FFF2-40B4-BE49-F238E27FC236}">
                <a16:creationId xmlns:a16="http://schemas.microsoft.com/office/drawing/2014/main" id="{1EF9B4CF-ED44-D22B-BB9D-4B8947C73A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" b="1"/>
          <a:stretch/>
        </p:blipFill>
        <p:spPr>
          <a:xfrm>
            <a:off x="1" y="10"/>
            <a:ext cx="12198824" cy="6857990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98D64B8D-210F-E2A8-29A8-79D04B372B06}"/>
              </a:ext>
            </a:extLst>
          </p:cNvPr>
          <p:cNvSpPr txBox="1"/>
          <p:nvPr/>
        </p:nvSpPr>
        <p:spPr>
          <a:xfrm>
            <a:off x="97971" y="266700"/>
            <a:ext cx="58565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000" b="1" dirty="0">
                <a:solidFill>
                  <a:schemeClr val="bg1"/>
                </a:solidFill>
              </a:rPr>
              <a:t>JEDDAH TOWER, ARABIA SAUDITA</a:t>
            </a:r>
          </a:p>
          <a:p>
            <a:r>
              <a:rPr lang="it-IT" sz="3000" b="1" dirty="0">
                <a:solidFill>
                  <a:schemeClr val="bg1"/>
                </a:solidFill>
              </a:rPr>
              <a:t>H= 1008 m (in costruzione)</a:t>
            </a:r>
          </a:p>
        </p:txBody>
      </p:sp>
    </p:spTree>
    <p:extLst>
      <p:ext uri="{BB962C8B-B14F-4D97-AF65-F5344CB8AC3E}">
        <p14:creationId xmlns:p14="http://schemas.microsoft.com/office/powerpoint/2010/main" val="22251138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egnaposto contenuto 6" descr="Immagine che contiene aereo, aria aperta, Aerofotogrammetria, Vista aerea&#10;&#10;Descrizione generata automaticamente">
            <a:extLst>
              <a:ext uri="{FF2B5EF4-FFF2-40B4-BE49-F238E27FC236}">
                <a16:creationId xmlns:a16="http://schemas.microsoft.com/office/drawing/2014/main" id="{7AD4E293-9E91-F778-7425-8305032D270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32"/>
          <a:stretch/>
        </p:blipFill>
        <p:spPr>
          <a:xfrm>
            <a:off x="27725" y="0"/>
            <a:ext cx="12164275" cy="6858000"/>
          </a:xfr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767C0121-39F2-0F9F-CEBD-09C7C78E4D29}"/>
              </a:ext>
            </a:extLst>
          </p:cNvPr>
          <p:cNvSpPr txBox="1"/>
          <p:nvPr/>
        </p:nvSpPr>
        <p:spPr>
          <a:xfrm>
            <a:off x="97971" y="266700"/>
            <a:ext cx="58565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000" b="1" dirty="0">
                <a:solidFill>
                  <a:schemeClr val="bg1"/>
                </a:solidFill>
              </a:rPr>
              <a:t>DUBAI CREEK TOWER, DUBAI</a:t>
            </a:r>
          </a:p>
          <a:p>
            <a:r>
              <a:rPr lang="it-IT" sz="3000" b="1" dirty="0">
                <a:solidFill>
                  <a:schemeClr val="bg1"/>
                </a:solidFill>
              </a:rPr>
              <a:t>H= 1300 m (in costruzione)</a:t>
            </a:r>
          </a:p>
        </p:txBody>
      </p:sp>
    </p:spTree>
    <p:extLst>
      <p:ext uri="{BB962C8B-B14F-4D97-AF65-F5344CB8AC3E}">
        <p14:creationId xmlns:p14="http://schemas.microsoft.com/office/powerpoint/2010/main" val="3802173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 descr="Immagine che contiene Aerofotogrammetria, aereo, edificio, Vista aerea&#10;&#10;Descrizione generata automaticamente">
            <a:extLst>
              <a:ext uri="{FF2B5EF4-FFF2-40B4-BE49-F238E27FC236}">
                <a16:creationId xmlns:a16="http://schemas.microsoft.com/office/drawing/2014/main" id="{08F3C3D1-5BDE-1BDB-2B1B-A0E8F8022A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78"/>
          <a:stretch/>
        </p:blipFill>
        <p:spPr>
          <a:xfrm>
            <a:off x="1" y="10"/>
            <a:ext cx="12198824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783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 descr="Immagine che contiene cielo, nuvola, aria aperta, nebbia&#10;&#10;Descrizione generata automaticamente">
            <a:extLst>
              <a:ext uri="{FF2B5EF4-FFF2-40B4-BE49-F238E27FC236}">
                <a16:creationId xmlns:a16="http://schemas.microsoft.com/office/drawing/2014/main" id="{4719CCF2-16E5-8777-88E7-6719135129E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"/>
          <a:stretch/>
        </p:blipFill>
        <p:spPr>
          <a:xfrm>
            <a:off x="0" y="0"/>
            <a:ext cx="12198824" cy="6857990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57C55EE9-D206-1B44-5208-5150BC0ADA61}"/>
              </a:ext>
            </a:extLst>
          </p:cNvPr>
          <p:cNvSpPr txBox="1"/>
          <p:nvPr/>
        </p:nvSpPr>
        <p:spPr>
          <a:xfrm>
            <a:off x="1692730" y="2068286"/>
            <a:ext cx="249282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000" b="1" dirty="0">
                <a:solidFill>
                  <a:schemeClr val="bg1"/>
                </a:solidFill>
              </a:rPr>
              <a:t>BURJ KHALIFA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DC225906-E552-71EF-4A74-2EC1EBA014FF}"/>
              </a:ext>
            </a:extLst>
          </p:cNvPr>
          <p:cNvSpPr txBox="1"/>
          <p:nvPr/>
        </p:nvSpPr>
        <p:spPr>
          <a:xfrm>
            <a:off x="7266213" y="59872"/>
            <a:ext cx="420732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000" b="1" dirty="0">
                <a:solidFill>
                  <a:schemeClr val="bg1"/>
                </a:solidFill>
              </a:rPr>
              <a:t>DUBAI CREEK TOWER</a:t>
            </a:r>
          </a:p>
        </p:txBody>
      </p:sp>
    </p:spTree>
    <p:extLst>
      <p:ext uri="{BB962C8B-B14F-4D97-AF65-F5344CB8AC3E}">
        <p14:creationId xmlns:p14="http://schemas.microsoft.com/office/powerpoint/2010/main" val="29299333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Segnaposto contenuto 4" descr="Immagine che contiene testo, schermata, Parallelo&#10;&#10;Descrizione generata automaticamente">
            <a:extLst>
              <a:ext uri="{FF2B5EF4-FFF2-40B4-BE49-F238E27FC236}">
                <a16:creationId xmlns:a16="http://schemas.microsoft.com/office/drawing/2014/main" id="{B383BAA3-CEC0-768E-EC80-74BEBEE66C5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54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92278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599</TotalTime>
  <Words>286</Words>
  <Application>Microsoft Office PowerPoint</Application>
  <PresentationFormat>Widescreen</PresentationFormat>
  <Paragraphs>35</Paragraphs>
  <Slides>38</Slides>
  <Notes>0</Notes>
  <HiddenSlides>0</HiddenSlides>
  <MMClips>1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38</vt:i4>
      </vt:variant>
    </vt:vector>
  </HeadingPairs>
  <TitlesOfParts>
    <vt:vector size="44" baseType="lpstr">
      <vt:lpstr>Arial</vt:lpstr>
      <vt:lpstr>Calibri</vt:lpstr>
      <vt:lpstr>Calibri Light</vt:lpstr>
      <vt:lpstr>Google Sans</vt:lpstr>
      <vt:lpstr>HelveticaNeue</vt:lpstr>
      <vt:lpstr>Tema di Office</vt:lpstr>
      <vt:lpstr> STEMscuola “Come appassionare gli studenti alla cultura tecnica”    13/02/2026  “Raccontare i ponti”  Prof. Ing. Fausto Minelli  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111 WEST TOWER, 57TH STREET: a modern masterpiece  (435 m)</vt:lpstr>
      <vt:lpstr>Presentazione standard di PowerPoint</vt:lpstr>
      <vt:lpstr>Presentazione standard di PowerPoint</vt:lpstr>
      <vt:lpstr>Presentazione standard di PowerPoint</vt:lpstr>
      <vt:lpstr>7/11/1940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Fausto MINELLI</dc:creator>
  <cp:lastModifiedBy>Fausto MINELLI</cp:lastModifiedBy>
  <cp:revision>33</cp:revision>
  <dcterms:created xsi:type="dcterms:W3CDTF">2023-09-15T10:38:24Z</dcterms:created>
  <dcterms:modified xsi:type="dcterms:W3CDTF">2026-02-13T06:31:19Z</dcterms:modified>
</cp:coreProperties>
</file>