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27" r:id="rId2"/>
  </p:sldMasterIdLst>
  <p:notesMasterIdLst>
    <p:notesMasterId r:id="rId114"/>
  </p:notesMasterIdLst>
  <p:handoutMasterIdLst>
    <p:handoutMasterId r:id="rId115"/>
  </p:handoutMasterIdLst>
  <p:sldIdLst>
    <p:sldId id="257" r:id="rId3"/>
    <p:sldId id="420" r:id="rId4"/>
    <p:sldId id="1817" r:id="rId5"/>
    <p:sldId id="753" r:id="rId6"/>
    <p:sldId id="756" r:id="rId7"/>
    <p:sldId id="757" r:id="rId8"/>
    <p:sldId id="1818" r:id="rId9"/>
    <p:sldId id="1819" r:id="rId10"/>
    <p:sldId id="1820" r:id="rId11"/>
    <p:sldId id="1627" r:id="rId12"/>
    <p:sldId id="1631" r:id="rId13"/>
    <p:sldId id="758" r:id="rId14"/>
    <p:sldId id="1821" r:id="rId15"/>
    <p:sldId id="1822" r:id="rId16"/>
    <p:sldId id="759" r:id="rId17"/>
    <p:sldId id="760" r:id="rId18"/>
    <p:sldId id="761" r:id="rId19"/>
    <p:sldId id="762" r:id="rId20"/>
    <p:sldId id="764" r:id="rId21"/>
    <p:sldId id="1824" r:id="rId22"/>
    <p:sldId id="754" r:id="rId23"/>
    <p:sldId id="765" r:id="rId24"/>
    <p:sldId id="766" r:id="rId25"/>
    <p:sldId id="767" r:id="rId26"/>
    <p:sldId id="1825" r:id="rId27"/>
    <p:sldId id="1826" r:id="rId28"/>
    <p:sldId id="769" r:id="rId29"/>
    <p:sldId id="770" r:id="rId30"/>
    <p:sldId id="771" r:id="rId31"/>
    <p:sldId id="773" r:id="rId32"/>
    <p:sldId id="774" r:id="rId33"/>
    <p:sldId id="775" r:id="rId34"/>
    <p:sldId id="777" r:id="rId35"/>
    <p:sldId id="778" r:id="rId36"/>
    <p:sldId id="780" r:id="rId37"/>
    <p:sldId id="781" r:id="rId38"/>
    <p:sldId id="782" r:id="rId39"/>
    <p:sldId id="783" r:id="rId40"/>
    <p:sldId id="785" r:id="rId41"/>
    <p:sldId id="784" r:id="rId42"/>
    <p:sldId id="786" r:id="rId43"/>
    <p:sldId id="1828" r:id="rId44"/>
    <p:sldId id="787" r:id="rId45"/>
    <p:sldId id="804" r:id="rId46"/>
    <p:sldId id="790" r:id="rId47"/>
    <p:sldId id="791" r:id="rId48"/>
    <p:sldId id="792" r:id="rId49"/>
    <p:sldId id="793" r:id="rId50"/>
    <p:sldId id="794" r:id="rId51"/>
    <p:sldId id="800" r:id="rId52"/>
    <p:sldId id="805" r:id="rId53"/>
    <p:sldId id="807" r:id="rId54"/>
    <p:sldId id="808" r:id="rId55"/>
    <p:sldId id="346" r:id="rId56"/>
    <p:sldId id="347" r:id="rId57"/>
    <p:sldId id="809" r:id="rId58"/>
    <p:sldId id="812" r:id="rId59"/>
    <p:sldId id="813" r:id="rId60"/>
    <p:sldId id="815" r:id="rId61"/>
    <p:sldId id="816" r:id="rId62"/>
    <p:sldId id="817" r:id="rId63"/>
    <p:sldId id="835" r:id="rId64"/>
    <p:sldId id="836" r:id="rId65"/>
    <p:sldId id="837" r:id="rId66"/>
    <p:sldId id="845" r:id="rId67"/>
    <p:sldId id="846" r:id="rId68"/>
    <p:sldId id="847" r:id="rId69"/>
    <p:sldId id="1829" r:id="rId70"/>
    <p:sldId id="539" r:id="rId71"/>
    <p:sldId id="399" r:id="rId72"/>
    <p:sldId id="866" r:id="rId73"/>
    <p:sldId id="2019" r:id="rId74"/>
    <p:sldId id="2023" r:id="rId75"/>
    <p:sldId id="2020" r:id="rId76"/>
    <p:sldId id="867" r:id="rId77"/>
    <p:sldId id="872" r:id="rId78"/>
    <p:sldId id="873" r:id="rId79"/>
    <p:sldId id="874" r:id="rId80"/>
    <p:sldId id="875" r:id="rId81"/>
    <p:sldId id="877" r:id="rId82"/>
    <p:sldId id="881" r:id="rId83"/>
    <p:sldId id="882" r:id="rId84"/>
    <p:sldId id="883" r:id="rId85"/>
    <p:sldId id="884" r:id="rId86"/>
    <p:sldId id="2027" r:id="rId87"/>
    <p:sldId id="2028" r:id="rId88"/>
    <p:sldId id="897" r:id="rId89"/>
    <p:sldId id="898" r:id="rId90"/>
    <p:sldId id="899" r:id="rId91"/>
    <p:sldId id="900" r:id="rId92"/>
    <p:sldId id="901" r:id="rId93"/>
    <p:sldId id="903" r:id="rId94"/>
    <p:sldId id="904" r:id="rId95"/>
    <p:sldId id="907" r:id="rId96"/>
    <p:sldId id="1986" r:id="rId97"/>
    <p:sldId id="913" r:id="rId98"/>
    <p:sldId id="916" r:id="rId99"/>
    <p:sldId id="2029" r:id="rId100"/>
    <p:sldId id="923" r:id="rId101"/>
    <p:sldId id="924" r:id="rId102"/>
    <p:sldId id="925" r:id="rId103"/>
    <p:sldId id="937" r:id="rId104"/>
    <p:sldId id="938" r:id="rId105"/>
    <p:sldId id="939" r:id="rId106"/>
    <p:sldId id="940" r:id="rId107"/>
    <p:sldId id="941" r:id="rId108"/>
    <p:sldId id="962" r:id="rId109"/>
    <p:sldId id="970" r:id="rId110"/>
    <p:sldId id="293" r:id="rId111"/>
    <p:sldId id="294" r:id="rId112"/>
    <p:sldId id="301" r:id="rId113"/>
  </p:sldIdLst>
  <p:sldSz cx="9144000" cy="6858000" type="screen4x3"/>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pan s.r.l." initials="Os" lastIdx="1" clrIdx="0">
    <p:extLst>
      <p:ext uri="{19B8F6BF-5375-455C-9EA6-DF929625EA0E}">
        <p15:presenceInfo xmlns:p15="http://schemas.microsoft.com/office/powerpoint/2012/main" userId="4f84a20ec50ced2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009999"/>
    <a:srgbClr val="0099FF"/>
    <a:srgbClr val="FADCF9"/>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152" autoAdjust="0"/>
  </p:normalViewPr>
  <p:slideViewPr>
    <p:cSldViewPr snapToGrid="0" showGuides="1">
      <p:cViewPr varScale="1">
        <p:scale>
          <a:sx n="104" d="100"/>
          <a:sy n="104" d="100"/>
        </p:scale>
        <p:origin x="1746" y="108"/>
      </p:cViewPr>
      <p:guideLst>
        <p:guide orient="horz" pos="2115"/>
        <p:guide pos="2880"/>
      </p:guideLst>
    </p:cSldViewPr>
  </p:slideViewPr>
  <p:notesTextViewPr>
    <p:cViewPr>
      <p:scale>
        <a:sx n="1" d="1"/>
        <a:sy n="1" d="1"/>
      </p:scale>
      <p:origin x="0" y="0"/>
    </p:cViewPr>
  </p:notesTextViewPr>
  <p:sorterViewPr>
    <p:cViewPr>
      <p:scale>
        <a:sx n="90" d="100"/>
        <a:sy n="90" d="100"/>
      </p:scale>
      <p:origin x="0" y="-507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presProps" Target="presProp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notesMaster" Target="notesMasters/notesMaster1.xml"/><Relationship Id="rId119"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262C5D-AEB6-4D05-9CDB-BD2E7AFE2AA0}" type="doc">
      <dgm:prSet loTypeId="urn:microsoft.com/office/officeart/2005/8/layout/orgChart1" loCatId="hierarchy" qsTypeId="urn:microsoft.com/office/officeart/2005/8/quickstyle/simple1" qsCatId="simple" csTypeId="urn:microsoft.com/office/officeart/2005/8/colors/accent1_2" csCatId="accent1" phldr="1"/>
      <dgm:spPr/>
    </dgm:pt>
    <dgm:pt modelId="{74967522-5981-4C72-A2E6-999D43884F00}">
      <dgm:prSet/>
      <dgm:spPr>
        <a:solidFill>
          <a:schemeClr val="accent5">
            <a:lumMod val="60000"/>
            <a:lumOff val="40000"/>
          </a:scheme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it-IT" altLang="it-IT" b="0" i="0" u="none" strike="noStrike" cap="none" normalizeH="0" baseline="0" dirty="0">
              <a:ln>
                <a:noFill/>
              </a:ln>
              <a:solidFill>
                <a:schemeClr val="accent1">
                  <a:lumMod val="50000"/>
                </a:schemeClr>
              </a:solidFill>
              <a:effectLst/>
              <a:latin typeface="Arial Black" panose="020B0A04020102020204" pitchFamily="34" charset="0"/>
            </a:rPr>
            <a:t>IEC/EN 61439 ...</a:t>
          </a:r>
        </a:p>
      </dgm:t>
    </dgm:pt>
    <dgm:pt modelId="{DFCA4AA0-9EED-4230-B67E-FB9E7B5FD8CA}" type="parTrans" cxnId="{FCA81BCE-8BFC-43A2-8615-EEE63C58CFBD}">
      <dgm:prSet/>
      <dgm:spPr/>
      <dgm:t>
        <a:bodyPr/>
        <a:lstStyle/>
        <a:p>
          <a:endParaRPr lang="it-IT"/>
        </a:p>
      </dgm:t>
    </dgm:pt>
    <dgm:pt modelId="{506FD199-79CA-41D8-9895-7A4DB07B8BBA}" type="sibTrans" cxnId="{FCA81BCE-8BFC-43A2-8615-EEE63C58CFBD}">
      <dgm:prSet/>
      <dgm:spPr/>
      <dgm:t>
        <a:bodyPr/>
        <a:lstStyle/>
        <a:p>
          <a:endParaRPr lang="it-IT"/>
        </a:p>
      </dgm:t>
    </dgm:pt>
    <dgm:pt modelId="{EB5F0633-AE4A-49E4-9C80-C3981C145BB0}">
      <dgm:prSet/>
      <dgm:spPr>
        <a:solidFill>
          <a:schemeClr val="accent5">
            <a:lumMod val="60000"/>
            <a:lumOff val="40000"/>
          </a:scheme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it-IT" altLang="it-IT" b="0" i="0" u="none" strike="noStrike" cap="none" normalizeH="0" baseline="0">
              <a:ln>
                <a:noFill/>
              </a:ln>
              <a:solidFill>
                <a:schemeClr val="accent1">
                  <a:lumMod val="50000"/>
                </a:schemeClr>
              </a:solidFill>
              <a:effectLst/>
              <a:latin typeface="Arial Black" panose="020B0A04020102020204" pitchFamily="34" charset="0"/>
            </a:rPr>
            <a:t>Verificato con prove di laboratorio</a:t>
          </a:r>
        </a:p>
      </dgm:t>
    </dgm:pt>
    <dgm:pt modelId="{9A61F033-3E96-4C84-AD96-1A5780FADC2C}" type="parTrans" cxnId="{3CD2F86E-968C-4E1F-AF8A-D84D6934F007}">
      <dgm:prSet/>
      <dgm:spPr/>
      <dgm:t>
        <a:bodyPr/>
        <a:lstStyle/>
        <a:p>
          <a:endParaRPr lang="it-IT"/>
        </a:p>
      </dgm:t>
    </dgm:pt>
    <dgm:pt modelId="{7EBFD593-73D4-4F13-BA6B-22A6B25E8B4F}" type="sibTrans" cxnId="{3CD2F86E-968C-4E1F-AF8A-D84D6934F007}">
      <dgm:prSet/>
      <dgm:spPr/>
      <dgm:t>
        <a:bodyPr/>
        <a:lstStyle/>
        <a:p>
          <a:endParaRPr lang="it-IT"/>
        </a:p>
      </dgm:t>
    </dgm:pt>
    <dgm:pt modelId="{45752292-F04D-48AC-B9E3-B22DB85FF773}">
      <dgm:prSet/>
      <dgm:spPr>
        <a:solidFill>
          <a:schemeClr val="accent5">
            <a:lumMod val="60000"/>
            <a:lumOff val="40000"/>
          </a:scheme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it-IT" altLang="it-IT" b="0" i="0" u="none" strike="noStrike" cap="none" normalizeH="0" baseline="0">
              <a:ln>
                <a:noFill/>
              </a:ln>
              <a:solidFill>
                <a:schemeClr val="accent1">
                  <a:lumMod val="50000"/>
                </a:schemeClr>
              </a:solidFill>
              <a:effectLst/>
              <a:latin typeface="Arial Black" panose="020B0A04020102020204" pitchFamily="34" charset="0"/>
            </a:rPr>
            <a:t>Verificato attraverso calcoli</a:t>
          </a:r>
        </a:p>
      </dgm:t>
    </dgm:pt>
    <dgm:pt modelId="{A252E3E5-2B06-4000-A19E-5A1B7A1B3F42}" type="parTrans" cxnId="{4E814582-6764-43CF-81D6-996C453251D5}">
      <dgm:prSet/>
      <dgm:spPr/>
      <dgm:t>
        <a:bodyPr/>
        <a:lstStyle/>
        <a:p>
          <a:endParaRPr lang="it-IT"/>
        </a:p>
      </dgm:t>
    </dgm:pt>
    <dgm:pt modelId="{510B44B8-715A-4970-AD74-50214E109D49}" type="sibTrans" cxnId="{4E814582-6764-43CF-81D6-996C453251D5}">
      <dgm:prSet/>
      <dgm:spPr/>
      <dgm:t>
        <a:bodyPr/>
        <a:lstStyle/>
        <a:p>
          <a:endParaRPr lang="it-IT"/>
        </a:p>
      </dgm:t>
    </dgm:pt>
    <dgm:pt modelId="{3B5EF27C-B91A-4E51-A2D5-36B2CE330BD1}">
      <dgm:prSet/>
      <dgm:spPr>
        <a:solidFill>
          <a:schemeClr val="accent5">
            <a:lumMod val="60000"/>
            <a:lumOff val="40000"/>
          </a:scheme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it-IT" altLang="it-IT" b="0" i="0" u="none" strike="noStrike" cap="none" normalizeH="0" baseline="0">
              <a:ln>
                <a:noFill/>
              </a:ln>
              <a:solidFill>
                <a:schemeClr val="accent1">
                  <a:lumMod val="50000"/>
                </a:schemeClr>
              </a:solidFill>
              <a:effectLst/>
              <a:latin typeface="Arial Black" panose="020B0A04020102020204" pitchFamily="34" charset="0"/>
            </a:rPr>
            <a:t>Verificato con regole di progetto</a:t>
          </a:r>
        </a:p>
      </dgm:t>
    </dgm:pt>
    <dgm:pt modelId="{BF942C3A-72E5-46B6-AEC0-283EB0F6FA71}" type="parTrans" cxnId="{2FFF46CD-ED3E-4401-BA95-A6F48C1D3BDE}">
      <dgm:prSet/>
      <dgm:spPr/>
      <dgm:t>
        <a:bodyPr/>
        <a:lstStyle/>
        <a:p>
          <a:endParaRPr lang="it-IT"/>
        </a:p>
      </dgm:t>
    </dgm:pt>
    <dgm:pt modelId="{09A0431F-EADF-4148-BBC3-F3B2CFEA327F}" type="sibTrans" cxnId="{2FFF46CD-ED3E-4401-BA95-A6F48C1D3BDE}">
      <dgm:prSet/>
      <dgm:spPr/>
      <dgm:t>
        <a:bodyPr/>
        <a:lstStyle/>
        <a:p>
          <a:endParaRPr lang="it-IT"/>
        </a:p>
      </dgm:t>
    </dgm:pt>
    <dgm:pt modelId="{614D569E-F684-48EC-B97B-378842AD29BB}" type="pres">
      <dgm:prSet presAssocID="{39262C5D-AEB6-4D05-9CDB-BD2E7AFE2AA0}" presName="hierChild1" presStyleCnt="0">
        <dgm:presLayoutVars>
          <dgm:orgChart val="1"/>
          <dgm:chPref val="1"/>
          <dgm:dir/>
          <dgm:animOne val="branch"/>
          <dgm:animLvl val="lvl"/>
          <dgm:resizeHandles/>
        </dgm:presLayoutVars>
      </dgm:prSet>
      <dgm:spPr/>
    </dgm:pt>
    <dgm:pt modelId="{DA66FF03-6135-499B-8188-8E45D45609ED}" type="pres">
      <dgm:prSet presAssocID="{74967522-5981-4C72-A2E6-999D43884F00}" presName="hierRoot1" presStyleCnt="0">
        <dgm:presLayoutVars>
          <dgm:hierBranch/>
        </dgm:presLayoutVars>
      </dgm:prSet>
      <dgm:spPr/>
    </dgm:pt>
    <dgm:pt modelId="{F14C94DC-6110-4866-BF47-C3AB7EA76296}" type="pres">
      <dgm:prSet presAssocID="{74967522-5981-4C72-A2E6-999D43884F00}" presName="rootComposite1" presStyleCnt="0"/>
      <dgm:spPr/>
    </dgm:pt>
    <dgm:pt modelId="{012CCF09-C795-4E2C-AADB-AE8E4F1A6FC4}" type="pres">
      <dgm:prSet presAssocID="{74967522-5981-4C72-A2E6-999D43884F00}" presName="rootText1" presStyleLbl="node0" presStyleIdx="0" presStyleCnt="1">
        <dgm:presLayoutVars>
          <dgm:chPref val="3"/>
        </dgm:presLayoutVars>
      </dgm:prSet>
      <dgm:spPr/>
    </dgm:pt>
    <dgm:pt modelId="{83CB9A17-2D42-4072-93A9-1BC6220D36FC}" type="pres">
      <dgm:prSet presAssocID="{74967522-5981-4C72-A2E6-999D43884F00}" presName="rootConnector1" presStyleLbl="node1" presStyleIdx="0" presStyleCnt="0"/>
      <dgm:spPr/>
    </dgm:pt>
    <dgm:pt modelId="{D4A1639A-1514-4AA7-9D93-1DAC8C932C0A}" type="pres">
      <dgm:prSet presAssocID="{74967522-5981-4C72-A2E6-999D43884F00}" presName="hierChild2" presStyleCnt="0"/>
      <dgm:spPr/>
    </dgm:pt>
    <dgm:pt modelId="{6DEE938B-6E04-4650-893D-BC743F139068}" type="pres">
      <dgm:prSet presAssocID="{9A61F033-3E96-4C84-AD96-1A5780FADC2C}" presName="Name35" presStyleLbl="parChTrans1D2" presStyleIdx="0" presStyleCnt="3"/>
      <dgm:spPr/>
    </dgm:pt>
    <dgm:pt modelId="{9B01CF3D-EF0B-4D46-96E5-C4991FE0820D}" type="pres">
      <dgm:prSet presAssocID="{EB5F0633-AE4A-49E4-9C80-C3981C145BB0}" presName="hierRoot2" presStyleCnt="0">
        <dgm:presLayoutVars>
          <dgm:hierBranch/>
        </dgm:presLayoutVars>
      </dgm:prSet>
      <dgm:spPr/>
    </dgm:pt>
    <dgm:pt modelId="{64DD45FE-7023-4A59-8023-88A4FC30E292}" type="pres">
      <dgm:prSet presAssocID="{EB5F0633-AE4A-49E4-9C80-C3981C145BB0}" presName="rootComposite" presStyleCnt="0"/>
      <dgm:spPr/>
    </dgm:pt>
    <dgm:pt modelId="{9E29ABD9-3451-45F4-9C2F-F3890C6590A3}" type="pres">
      <dgm:prSet presAssocID="{EB5F0633-AE4A-49E4-9C80-C3981C145BB0}" presName="rootText" presStyleLbl="node2" presStyleIdx="0" presStyleCnt="3">
        <dgm:presLayoutVars>
          <dgm:chPref val="3"/>
        </dgm:presLayoutVars>
      </dgm:prSet>
      <dgm:spPr/>
    </dgm:pt>
    <dgm:pt modelId="{EA0064DE-B45D-43C1-B049-CD8FE3B9BBD1}" type="pres">
      <dgm:prSet presAssocID="{EB5F0633-AE4A-49E4-9C80-C3981C145BB0}" presName="rootConnector" presStyleLbl="node2" presStyleIdx="0" presStyleCnt="3"/>
      <dgm:spPr/>
    </dgm:pt>
    <dgm:pt modelId="{3EC36DA4-138A-4AFD-9854-4352F1FEB3AB}" type="pres">
      <dgm:prSet presAssocID="{EB5F0633-AE4A-49E4-9C80-C3981C145BB0}" presName="hierChild4" presStyleCnt="0"/>
      <dgm:spPr/>
    </dgm:pt>
    <dgm:pt modelId="{719A1A43-015E-449F-B33F-E394A917536B}" type="pres">
      <dgm:prSet presAssocID="{EB5F0633-AE4A-49E4-9C80-C3981C145BB0}" presName="hierChild5" presStyleCnt="0"/>
      <dgm:spPr/>
    </dgm:pt>
    <dgm:pt modelId="{D72A2AC3-D6C3-47B7-8D94-BF840CB16C6E}" type="pres">
      <dgm:prSet presAssocID="{A252E3E5-2B06-4000-A19E-5A1B7A1B3F42}" presName="Name35" presStyleLbl="parChTrans1D2" presStyleIdx="1" presStyleCnt="3"/>
      <dgm:spPr/>
    </dgm:pt>
    <dgm:pt modelId="{FB429364-8D18-4580-A01C-68A4074B277D}" type="pres">
      <dgm:prSet presAssocID="{45752292-F04D-48AC-B9E3-B22DB85FF773}" presName="hierRoot2" presStyleCnt="0">
        <dgm:presLayoutVars>
          <dgm:hierBranch/>
        </dgm:presLayoutVars>
      </dgm:prSet>
      <dgm:spPr/>
    </dgm:pt>
    <dgm:pt modelId="{76D068D1-6DF3-406E-8702-6906359C17CE}" type="pres">
      <dgm:prSet presAssocID="{45752292-F04D-48AC-B9E3-B22DB85FF773}" presName="rootComposite" presStyleCnt="0"/>
      <dgm:spPr/>
    </dgm:pt>
    <dgm:pt modelId="{55C83E8A-54BE-47EA-9EC5-DB0DA6797D37}" type="pres">
      <dgm:prSet presAssocID="{45752292-F04D-48AC-B9E3-B22DB85FF773}" presName="rootText" presStyleLbl="node2" presStyleIdx="1" presStyleCnt="3">
        <dgm:presLayoutVars>
          <dgm:chPref val="3"/>
        </dgm:presLayoutVars>
      </dgm:prSet>
      <dgm:spPr/>
    </dgm:pt>
    <dgm:pt modelId="{5594FB12-CD1F-47E3-A23B-9976CA88AE3A}" type="pres">
      <dgm:prSet presAssocID="{45752292-F04D-48AC-B9E3-B22DB85FF773}" presName="rootConnector" presStyleLbl="node2" presStyleIdx="1" presStyleCnt="3"/>
      <dgm:spPr/>
    </dgm:pt>
    <dgm:pt modelId="{0FA3860D-CC43-435F-834B-72B5D21BE888}" type="pres">
      <dgm:prSet presAssocID="{45752292-F04D-48AC-B9E3-B22DB85FF773}" presName="hierChild4" presStyleCnt="0"/>
      <dgm:spPr/>
    </dgm:pt>
    <dgm:pt modelId="{88E7B241-535F-4C57-9C1E-F704F8B03983}" type="pres">
      <dgm:prSet presAssocID="{45752292-F04D-48AC-B9E3-B22DB85FF773}" presName="hierChild5" presStyleCnt="0"/>
      <dgm:spPr/>
    </dgm:pt>
    <dgm:pt modelId="{4B60A541-FEC0-4C78-A48D-62734D1C3FA3}" type="pres">
      <dgm:prSet presAssocID="{BF942C3A-72E5-46B6-AEC0-283EB0F6FA71}" presName="Name35" presStyleLbl="parChTrans1D2" presStyleIdx="2" presStyleCnt="3"/>
      <dgm:spPr/>
    </dgm:pt>
    <dgm:pt modelId="{A001E43E-7454-4D82-8B96-6A9DC84E8320}" type="pres">
      <dgm:prSet presAssocID="{3B5EF27C-B91A-4E51-A2D5-36B2CE330BD1}" presName="hierRoot2" presStyleCnt="0">
        <dgm:presLayoutVars>
          <dgm:hierBranch/>
        </dgm:presLayoutVars>
      </dgm:prSet>
      <dgm:spPr/>
    </dgm:pt>
    <dgm:pt modelId="{F99C56ED-5F2C-49C5-80A6-023453A91FD4}" type="pres">
      <dgm:prSet presAssocID="{3B5EF27C-B91A-4E51-A2D5-36B2CE330BD1}" presName="rootComposite" presStyleCnt="0"/>
      <dgm:spPr/>
    </dgm:pt>
    <dgm:pt modelId="{A3AF51CD-38C3-4C27-9991-1728C12419AF}" type="pres">
      <dgm:prSet presAssocID="{3B5EF27C-B91A-4E51-A2D5-36B2CE330BD1}" presName="rootText" presStyleLbl="node2" presStyleIdx="2" presStyleCnt="3">
        <dgm:presLayoutVars>
          <dgm:chPref val="3"/>
        </dgm:presLayoutVars>
      </dgm:prSet>
      <dgm:spPr/>
    </dgm:pt>
    <dgm:pt modelId="{8DE4436C-7888-4DF0-8735-FA17EF7B9DAD}" type="pres">
      <dgm:prSet presAssocID="{3B5EF27C-B91A-4E51-A2D5-36B2CE330BD1}" presName="rootConnector" presStyleLbl="node2" presStyleIdx="2" presStyleCnt="3"/>
      <dgm:spPr/>
    </dgm:pt>
    <dgm:pt modelId="{732AAD75-E0D9-4A9F-A99B-F2B9203A5D24}" type="pres">
      <dgm:prSet presAssocID="{3B5EF27C-B91A-4E51-A2D5-36B2CE330BD1}" presName="hierChild4" presStyleCnt="0"/>
      <dgm:spPr/>
    </dgm:pt>
    <dgm:pt modelId="{9D8EF71F-BC72-4966-A083-D4F5F5E1773A}" type="pres">
      <dgm:prSet presAssocID="{3B5EF27C-B91A-4E51-A2D5-36B2CE330BD1}" presName="hierChild5" presStyleCnt="0"/>
      <dgm:spPr/>
    </dgm:pt>
    <dgm:pt modelId="{A548DBCF-F08E-47B2-BA29-06EF62B1D86E}" type="pres">
      <dgm:prSet presAssocID="{74967522-5981-4C72-A2E6-999D43884F00}" presName="hierChild3" presStyleCnt="0"/>
      <dgm:spPr/>
    </dgm:pt>
  </dgm:ptLst>
  <dgm:cxnLst>
    <dgm:cxn modelId="{3357B408-8D71-4B53-BF9B-F5EDB42275DE}" type="presOf" srcId="{3B5EF27C-B91A-4E51-A2D5-36B2CE330BD1}" destId="{A3AF51CD-38C3-4C27-9991-1728C12419AF}" srcOrd="0" destOrd="0" presId="urn:microsoft.com/office/officeart/2005/8/layout/orgChart1"/>
    <dgm:cxn modelId="{1E86040A-53EB-44CA-A1A7-96FCD789380E}" type="presOf" srcId="{BF942C3A-72E5-46B6-AEC0-283EB0F6FA71}" destId="{4B60A541-FEC0-4C78-A48D-62734D1C3FA3}" srcOrd="0" destOrd="0" presId="urn:microsoft.com/office/officeart/2005/8/layout/orgChart1"/>
    <dgm:cxn modelId="{EBB8F90C-3F49-4BF5-87BF-430BB36BDA70}" type="presOf" srcId="{EB5F0633-AE4A-49E4-9C80-C3981C145BB0}" destId="{9E29ABD9-3451-45F4-9C2F-F3890C6590A3}" srcOrd="0" destOrd="0" presId="urn:microsoft.com/office/officeart/2005/8/layout/orgChart1"/>
    <dgm:cxn modelId="{9F49E50E-F998-4168-B4C5-D45E5425F5B2}" type="presOf" srcId="{74967522-5981-4C72-A2E6-999D43884F00}" destId="{83CB9A17-2D42-4072-93A9-1BC6220D36FC}" srcOrd="1" destOrd="0" presId="urn:microsoft.com/office/officeart/2005/8/layout/orgChart1"/>
    <dgm:cxn modelId="{D448E60E-FA02-4F31-9DD1-875D4F405800}" type="presOf" srcId="{A252E3E5-2B06-4000-A19E-5A1B7A1B3F42}" destId="{D72A2AC3-D6C3-47B7-8D94-BF840CB16C6E}" srcOrd="0" destOrd="0" presId="urn:microsoft.com/office/officeart/2005/8/layout/orgChart1"/>
    <dgm:cxn modelId="{D2501017-80F1-479B-854F-003D01E10CDF}" type="presOf" srcId="{45752292-F04D-48AC-B9E3-B22DB85FF773}" destId="{5594FB12-CD1F-47E3-A23B-9976CA88AE3A}" srcOrd="1" destOrd="0" presId="urn:microsoft.com/office/officeart/2005/8/layout/orgChart1"/>
    <dgm:cxn modelId="{CE7E2A2B-97AD-4E43-A033-C8703D09B710}" type="presOf" srcId="{39262C5D-AEB6-4D05-9CDB-BD2E7AFE2AA0}" destId="{614D569E-F684-48EC-B97B-378842AD29BB}" srcOrd="0" destOrd="0" presId="urn:microsoft.com/office/officeart/2005/8/layout/orgChart1"/>
    <dgm:cxn modelId="{3CD2F86E-968C-4E1F-AF8A-D84D6934F007}" srcId="{74967522-5981-4C72-A2E6-999D43884F00}" destId="{EB5F0633-AE4A-49E4-9C80-C3981C145BB0}" srcOrd="0" destOrd="0" parTransId="{9A61F033-3E96-4C84-AD96-1A5780FADC2C}" sibTransId="{7EBFD593-73D4-4F13-BA6B-22A6B25E8B4F}"/>
    <dgm:cxn modelId="{D2FAA37D-E437-41AE-A399-94C4402F2E3C}" type="presOf" srcId="{EB5F0633-AE4A-49E4-9C80-C3981C145BB0}" destId="{EA0064DE-B45D-43C1-B049-CD8FE3B9BBD1}" srcOrd="1" destOrd="0" presId="urn:microsoft.com/office/officeart/2005/8/layout/orgChart1"/>
    <dgm:cxn modelId="{ACB32C7F-8BF5-497C-838C-9246993BDE30}" type="presOf" srcId="{9A61F033-3E96-4C84-AD96-1A5780FADC2C}" destId="{6DEE938B-6E04-4650-893D-BC743F139068}" srcOrd="0" destOrd="0" presId="urn:microsoft.com/office/officeart/2005/8/layout/orgChart1"/>
    <dgm:cxn modelId="{4E814582-6764-43CF-81D6-996C453251D5}" srcId="{74967522-5981-4C72-A2E6-999D43884F00}" destId="{45752292-F04D-48AC-B9E3-B22DB85FF773}" srcOrd="1" destOrd="0" parTransId="{A252E3E5-2B06-4000-A19E-5A1B7A1B3F42}" sibTransId="{510B44B8-715A-4970-AD74-50214E109D49}"/>
    <dgm:cxn modelId="{A3C3EA94-D9C3-45AA-8344-02BD712D4403}" type="presOf" srcId="{3B5EF27C-B91A-4E51-A2D5-36B2CE330BD1}" destId="{8DE4436C-7888-4DF0-8735-FA17EF7B9DAD}" srcOrd="1" destOrd="0" presId="urn:microsoft.com/office/officeart/2005/8/layout/orgChart1"/>
    <dgm:cxn modelId="{D819E8A2-373B-43DA-877D-DE1494AC2CB6}" type="presOf" srcId="{74967522-5981-4C72-A2E6-999D43884F00}" destId="{012CCF09-C795-4E2C-AADB-AE8E4F1A6FC4}" srcOrd="0" destOrd="0" presId="urn:microsoft.com/office/officeart/2005/8/layout/orgChart1"/>
    <dgm:cxn modelId="{5DF470B8-73D4-4849-9920-1C26B6748401}" type="presOf" srcId="{45752292-F04D-48AC-B9E3-B22DB85FF773}" destId="{55C83E8A-54BE-47EA-9EC5-DB0DA6797D37}" srcOrd="0" destOrd="0" presId="urn:microsoft.com/office/officeart/2005/8/layout/orgChart1"/>
    <dgm:cxn modelId="{2FFF46CD-ED3E-4401-BA95-A6F48C1D3BDE}" srcId="{74967522-5981-4C72-A2E6-999D43884F00}" destId="{3B5EF27C-B91A-4E51-A2D5-36B2CE330BD1}" srcOrd="2" destOrd="0" parTransId="{BF942C3A-72E5-46B6-AEC0-283EB0F6FA71}" sibTransId="{09A0431F-EADF-4148-BBC3-F3B2CFEA327F}"/>
    <dgm:cxn modelId="{FCA81BCE-8BFC-43A2-8615-EEE63C58CFBD}" srcId="{39262C5D-AEB6-4D05-9CDB-BD2E7AFE2AA0}" destId="{74967522-5981-4C72-A2E6-999D43884F00}" srcOrd="0" destOrd="0" parTransId="{DFCA4AA0-9EED-4230-B67E-FB9E7B5FD8CA}" sibTransId="{506FD199-79CA-41D8-9895-7A4DB07B8BBA}"/>
    <dgm:cxn modelId="{5B923FE0-95D2-4B06-BF2D-DD58CCBEA464}" type="presParOf" srcId="{614D569E-F684-48EC-B97B-378842AD29BB}" destId="{DA66FF03-6135-499B-8188-8E45D45609ED}" srcOrd="0" destOrd="0" presId="urn:microsoft.com/office/officeart/2005/8/layout/orgChart1"/>
    <dgm:cxn modelId="{7644C24B-D166-4159-B759-AC87C17C6EED}" type="presParOf" srcId="{DA66FF03-6135-499B-8188-8E45D45609ED}" destId="{F14C94DC-6110-4866-BF47-C3AB7EA76296}" srcOrd="0" destOrd="0" presId="urn:microsoft.com/office/officeart/2005/8/layout/orgChart1"/>
    <dgm:cxn modelId="{01AA774A-6232-4ECA-8786-7221F42DEE24}" type="presParOf" srcId="{F14C94DC-6110-4866-BF47-C3AB7EA76296}" destId="{012CCF09-C795-4E2C-AADB-AE8E4F1A6FC4}" srcOrd="0" destOrd="0" presId="urn:microsoft.com/office/officeart/2005/8/layout/orgChart1"/>
    <dgm:cxn modelId="{66168D8B-06B1-42A0-B6C2-598E6110CCDA}" type="presParOf" srcId="{F14C94DC-6110-4866-BF47-C3AB7EA76296}" destId="{83CB9A17-2D42-4072-93A9-1BC6220D36FC}" srcOrd="1" destOrd="0" presId="urn:microsoft.com/office/officeart/2005/8/layout/orgChart1"/>
    <dgm:cxn modelId="{6C8CCD1A-47A7-4601-9375-886D93AC4D3F}" type="presParOf" srcId="{DA66FF03-6135-499B-8188-8E45D45609ED}" destId="{D4A1639A-1514-4AA7-9D93-1DAC8C932C0A}" srcOrd="1" destOrd="0" presId="urn:microsoft.com/office/officeart/2005/8/layout/orgChart1"/>
    <dgm:cxn modelId="{FCFC996F-0E75-4190-8A6E-7024718356A4}" type="presParOf" srcId="{D4A1639A-1514-4AA7-9D93-1DAC8C932C0A}" destId="{6DEE938B-6E04-4650-893D-BC743F139068}" srcOrd="0" destOrd="0" presId="urn:microsoft.com/office/officeart/2005/8/layout/orgChart1"/>
    <dgm:cxn modelId="{170E92A2-0D41-457F-BAC2-FBB3DFC75B7D}" type="presParOf" srcId="{D4A1639A-1514-4AA7-9D93-1DAC8C932C0A}" destId="{9B01CF3D-EF0B-4D46-96E5-C4991FE0820D}" srcOrd="1" destOrd="0" presId="urn:microsoft.com/office/officeart/2005/8/layout/orgChart1"/>
    <dgm:cxn modelId="{2AEAC25B-0850-441B-B749-DA8C942A3C24}" type="presParOf" srcId="{9B01CF3D-EF0B-4D46-96E5-C4991FE0820D}" destId="{64DD45FE-7023-4A59-8023-88A4FC30E292}" srcOrd="0" destOrd="0" presId="urn:microsoft.com/office/officeart/2005/8/layout/orgChart1"/>
    <dgm:cxn modelId="{83DC452E-7CBE-441A-A107-723174533640}" type="presParOf" srcId="{64DD45FE-7023-4A59-8023-88A4FC30E292}" destId="{9E29ABD9-3451-45F4-9C2F-F3890C6590A3}" srcOrd="0" destOrd="0" presId="urn:microsoft.com/office/officeart/2005/8/layout/orgChart1"/>
    <dgm:cxn modelId="{59BA06D7-E430-4539-A414-142E53B54DB6}" type="presParOf" srcId="{64DD45FE-7023-4A59-8023-88A4FC30E292}" destId="{EA0064DE-B45D-43C1-B049-CD8FE3B9BBD1}" srcOrd="1" destOrd="0" presId="urn:microsoft.com/office/officeart/2005/8/layout/orgChart1"/>
    <dgm:cxn modelId="{62A23B94-1A16-4A93-9392-15292A71FD11}" type="presParOf" srcId="{9B01CF3D-EF0B-4D46-96E5-C4991FE0820D}" destId="{3EC36DA4-138A-4AFD-9854-4352F1FEB3AB}" srcOrd="1" destOrd="0" presId="urn:microsoft.com/office/officeart/2005/8/layout/orgChart1"/>
    <dgm:cxn modelId="{BBDF0C16-8EB5-4733-9B34-AB173D565643}" type="presParOf" srcId="{9B01CF3D-EF0B-4D46-96E5-C4991FE0820D}" destId="{719A1A43-015E-449F-B33F-E394A917536B}" srcOrd="2" destOrd="0" presId="urn:microsoft.com/office/officeart/2005/8/layout/orgChart1"/>
    <dgm:cxn modelId="{2411C441-C82A-4734-9D72-D672C69F9546}" type="presParOf" srcId="{D4A1639A-1514-4AA7-9D93-1DAC8C932C0A}" destId="{D72A2AC3-D6C3-47B7-8D94-BF840CB16C6E}" srcOrd="2" destOrd="0" presId="urn:microsoft.com/office/officeart/2005/8/layout/orgChart1"/>
    <dgm:cxn modelId="{A591DA6C-8B11-45DA-A0FA-CC9A8B562E1C}" type="presParOf" srcId="{D4A1639A-1514-4AA7-9D93-1DAC8C932C0A}" destId="{FB429364-8D18-4580-A01C-68A4074B277D}" srcOrd="3" destOrd="0" presId="urn:microsoft.com/office/officeart/2005/8/layout/orgChart1"/>
    <dgm:cxn modelId="{833DE625-23ED-44D9-91FC-4E5B07100F2A}" type="presParOf" srcId="{FB429364-8D18-4580-A01C-68A4074B277D}" destId="{76D068D1-6DF3-406E-8702-6906359C17CE}" srcOrd="0" destOrd="0" presId="urn:microsoft.com/office/officeart/2005/8/layout/orgChart1"/>
    <dgm:cxn modelId="{01E2AE44-0F36-48D9-8F0C-15214FD2A85D}" type="presParOf" srcId="{76D068D1-6DF3-406E-8702-6906359C17CE}" destId="{55C83E8A-54BE-47EA-9EC5-DB0DA6797D37}" srcOrd="0" destOrd="0" presId="urn:microsoft.com/office/officeart/2005/8/layout/orgChart1"/>
    <dgm:cxn modelId="{6BB86370-4E6F-477D-B3DD-8B508B06672C}" type="presParOf" srcId="{76D068D1-6DF3-406E-8702-6906359C17CE}" destId="{5594FB12-CD1F-47E3-A23B-9976CA88AE3A}" srcOrd="1" destOrd="0" presId="urn:microsoft.com/office/officeart/2005/8/layout/orgChart1"/>
    <dgm:cxn modelId="{FC3F20AA-3819-43E6-9FB4-0F2AB3231979}" type="presParOf" srcId="{FB429364-8D18-4580-A01C-68A4074B277D}" destId="{0FA3860D-CC43-435F-834B-72B5D21BE888}" srcOrd="1" destOrd="0" presId="urn:microsoft.com/office/officeart/2005/8/layout/orgChart1"/>
    <dgm:cxn modelId="{2CEC441A-D33D-4796-BDC8-B3693AFCE280}" type="presParOf" srcId="{FB429364-8D18-4580-A01C-68A4074B277D}" destId="{88E7B241-535F-4C57-9C1E-F704F8B03983}" srcOrd="2" destOrd="0" presId="urn:microsoft.com/office/officeart/2005/8/layout/orgChart1"/>
    <dgm:cxn modelId="{0D07F18A-314D-486E-B7FD-0F5223C067D5}" type="presParOf" srcId="{D4A1639A-1514-4AA7-9D93-1DAC8C932C0A}" destId="{4B60A541-FEC0-4C78-A48D-62734D1C3FA3}" srcOrd="4" destOrd="0" presId="urn:microsoft.com/office/officeart/2005/8/layout/orgChart1"/>
    <dgm:cxn modelId="{C426B02E-3A46-436B-A67B-EA7A7547DEDB}" type="presParOf" srcId="{D4A1639A-1514-4AA7-9D93-1DAC8C932C0A}" destId="{A001E43E-7454-4D82-8B96-6A9DC84E8320}" srcOrd="5" destOrd="0" presId="urn:microsoft.com/office/officeart/2005/8/layout/orgChart1"/>
    <dgm:cxn modelId="{19978230-BD73-4C9D-8B99-6EE61744090B}" type="presParOf" srcId="{A001E43E-7454-4D82-8B96-6A9DC84E8320}" destId="{F99C56ED-5F2C-49C5-80A6-023453A91FD4}" srcOrd="0" destOrd="0" presId="urn:microsoft.com/office/officeart/2005/8/layout/orgChart1"/>
    <dgm:cxn modelId="{2E10208E-8E05-46D8-B73E-5CAE19352E92}" type="presParOf" srcId="{F99C56ED-5F2C-49C5-80A6-023453A91FD4}" destId="{A3AF51CD-38C3-4C27-9991-1728C12419AF}" srcOrd="0" destOrd="0" presId="urn:microsoft.com/office/officeart/2005/8/layout/orgChart1"/>
    <dgm:cxn modelId="{90375CD7-16F2-478F-9A71-AAEB25C04310}" type="presParOf" srcId="{F99C56ED-5F2C-49C5-80A6-023453A91FD4}" destId="{8DE4436C-7888-4DF0-8735-FA17EF7B9DAD}" srcOrd="1" destOrd="0" presId="urn:microsoft.com/office/officeart/2005/8/layout/orgChart1"/>
    <dgm:cxn modelId="{872F82D2-2824-4439-B4E9-7F04AFD2A53D}" type="presParOf" srcId="{A001E43E-7454-4D82-8B96-6A9DC84E8320}" destId="{732AAD75-E0D9-4A9F-A99B-F2B9203A5D24}" srcOrd="1" destOrd="0" presId="urn:microsoft.com/office/officeart/2005/8/layout/orgChart1"/>
    <dgm:cxn modelId="{A9C218D3-141E-46F9-A7D0-716138950F47}" type="presParOf" srcId="{A001E43E-7454-4D82-8B96-6A9DC84E8320}" destId="{9D8EF71F-BC72-4966-A083-D4F5F5E1773A}" srcOrd="2" destOrd="0" presId="urn:microsoft.com/office/officeart/2005/8/layout/orgChart1"/>
    <dgm:cxn modelId="{9996D396-9454-48A5-8EB3-BD5D8630EDA0}" type="presParOf" srcId="{DA66FF03-6135-499B-8188-8E45D45609ED}" destId="{A548DBCF-F08E-47B2-BA29-06EF62B1D86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00E355-AF6B-4B6F-8C0A-783B1E4099F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it-IT"/>
        </a:p>
      </dgm:t>
    </dgm:pt>
    <dgm:pt modelId="{3AE293C9-FCD5-45C1-9FC2-1932F63E7069}">
      <dgm:prSet/>
      <dgm:spPr>
        <a:solidFill>
          <a:schemeClr val="accent5">
            <a:lumMod val="60000"/>
            <a:lumOff val="40000"/>
          </a:scheme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it-IT" altLang="it-IT" b="0" i="0" u="none" strike="noStrike" cap="none" normalizeH="0" baseline="0" dirty="0">
            <a:ln>
              <a:noFill/>
            </a:ln>
            <a:solidFill>
              <a:schemeClr val="tx1"/>
            </a:solidFill>
            <a:effectLst/>
            <a:latin typeface="Arial Black" panose="020B0A040201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it-IT" altLang="it-IT" b="0" i="0" u="none" strike="noStrike" cap="none" normalizeH="0" baseline="0" dirty="0">
              <a:ln>
                <a:noFill/>
              </a:ln>
              <a:solidFill>
                <a:schemeClr val="accent1">
                  <a:lumMod val="50000"/>
                </a:schemeClr>
              </a:solidFill>
              <a:effectLst/>
              <a:latin typeface="Arial Black" panose="020B0A04020102020204" pitchFamily="34" charset="0"/>
            </a:rPr>
            <a:t>IEC/EN 60439 ...</a:t>
          </a:r>
        </a:p>
      </dgm:t>
    </dgm:pt>
    <dgm:pt modelId="{C42F6019-9AF9-4947-BBCC-27A8D442B0F7}" type="parTrans" cxnId="{FD93E4AA-396A-464C-B593-9992AC1B4128}">
      <dgm:prSet/>
      <dgm:spPr/>
      <dgm:t>
        <a:bodyPr/>
        <a:lstStyle/>
        <a:p>
          <a:endParaRPr lang="it-IT"/>
        </a:p>
      </dgm:t>
    </dgm:pt>
    <dgm:pt modelId="{D93435AF-E92E-48A0-813C-1B603C0058B9}" type="sibTrans" cxnId="{FD93E4AA-396A-464C-B593-9992AC1B4128}">
      <dgm:prSet/>
      <dgm:spPr/>
      <dgm:t>
        <a:bodyPr/>
        <a:lstStyle/>
        <a:p>
          <a:endParaRPr lang="it-IT"/>
        </a:p>
      </dgm:t>
    </dgm:pt>
    <dgm:pt modelId="{B5252A6C-27CB-4F30-8038-01CB79B3177C}">
      <dgm:prSet/>
      <dgm:spPr>
        <a:solidFill>
          <a:schemeClr val="accent5">
            <a:lumMod val="60000"/>
            <a:lumOff val="40000"/>
          </a:scheme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it-IT" altLang="it-IT" b="0" i="0" u="none" strike="noStrike" cap="none" normalizeH="0" baseline="0" dirty="0">
              <a:ln>
                <a:noFill/>
              </a:ln>
              <a:solidFill>
                <a:schemeClr val="accent1">
                  <a:lumMod val="50000"/>
                </a:schemeClr>
              </a:solidFill>
              <a:effectLst/>
              <a:latin typeface="Arial Black" panose="020B0A04020102020204" pitchFamily="34" charset="0"/>
            </a:rPr>
            <a:t>Prove di tipo</a:t>
          </a:r>
        </a:p>
        <a:p>
          <a:pPr marL="0" marR="0" lvl="0" indent="0" algn="ctr" defTabSz="914400" rtl="0" eaLnBrk="0" fontAlgn="base" latinLnBrk="0" hangingPunct="0">
            <a:lnSpc>
              <a:spcPct val="100000"/>
            </a:lnSpc>
            <a:spcBef>
              <a:spcPct val="0"/>
            </a:spcBef>
            <a:spcAft>
              <a:spcPct val="0"/>
            </a:spcAft>
            <a:buClrTx/>
            <a:buSzTx/>
            <a:buFontTx/>
            <a:buNone/>
            <a:tabLst/>
          </a:pPr>
          <a:r>
            <a:rPr kumimoji="1" lang="it-IT" altLang="it-IT" b="0" i="0" u="none" strike="noStrike" cap="none" normalizeH="0" baseline="0" dirty="0">
              <a:ln>
                <a:noFill/>
              </a:ln>
              <a:solidFill>
                <a:schemeClr val="accent1">
                  <a:lumMod val="50000"/>
                </a:schemeClr>
              </a:solidFill>
              <a:effectLst/>
              <a:latin typeface="Arial Black" panose="020B0A04020102020204" pitchFamily="34" charset="0"/>
            </a:rPr>
            <a:t>AS</a:t>
          </a:r>
        </a:p>
      </dgm:t>
    </dgm:pt>
    <dgm:pt modelId="{5702BA5D-040A-41B5-BB85-D174845C98B6}" type="parTrans" cxnId="{FE15A4C5-4A2B-4E78-8CC9-4EFAA61F5375}">
      <dgm:prSet/>
      <dgm:spPr/>
      <dgm:t>
        <a:bodyPr/>
        <a:lstStyle/>
        <a:p>
          <a:endParaRPr lang="it-IT"/>
        </a:p>
      </dgm:t>
    </dgm:pt>
    <dgm:pt modelId="{A876E6D8-3F82-485D-85C4-527E5EC936D2}" type="sibTrans" cxnId="{FE15A4C5-4A2B-4E78-8CC9-4EFAA61F5375}">
      <dgm:prSet/>
      <dgm:spPr/>
      <dgm:t>
        <a:bodyPr/>
        <a:lstStyle/>
        <a:p>
          <a:endParaRPr lang="it-IT"/>
        </a:p>
      </dgm:t>
    </dgm:pt>
    <dgm:pt modelId="{A4920BE8-097B-4908-ADAA-655264CFE30F}">
      <dgm:prSet/>
      <dgm:spPr>
        <a:solidFill>
          <a:schemeClr val="accent5">
            <a:lumMod val="60000"/>
            <a:lumOff val="40000"/>
          </a:scheme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it-IT" altLang="it-IT" b="0" i="0" u="none" strike="noStrike" cap="none" normalizeH="0" baseline="0" dirty="0">
              <a:ln>
                <a:noFill/>
              </a:ln>
              <a:solidFill>
                <a:schemeClr val="accent1">
                  <a:lumMod val="50000"/>
                </a:schemeClr>
              </a:solidFill>
              <a:effectLst/>
              <a:latin typeface="Arial Black" panose="020B0A04020102020204" pitchFamily="34" charset="0"/>
            </a:rPr>
            <a:t>Parzialmente provato o derivato con calcolo</a:t>
          </a:r>
        </a:p>
        <a:p>
          <a:pPr marL="0" marR="0" lvl="0" indent="0" algn="ctr" defTabSz="914400" rtl="0" eaLnBrk="0" fontAlgn="base" latinLnBrk="0" hangingPunct="0">
            <a:lnSpc>
              <a:spcPct val="100000"/>
            </a:lnSpc>
            <a:spcBef>
              <a:spcPct val="0"/>
            </a:spcBef>
            <a:spcAft>
              <a:spcPct val="0"/>
            </a:spcAft>
            <a:buClrTx/>
            <a:buSzTx/>
            <a:buFontTx/>
            <a:buNone/>
            <a:tabLst/>
          </a:pPr>
          <a:r>
            <a:rPr kumimoji="1" lang="it-IT" altLang="it-IT" b="0" i="0" u="none" strike="noStrike" cap="none" normalizeH="0" baseline="0" dirty="0">
              <a:ln>
                <a:noFill/>
              </a:ln>
              <a:solidFill>
                <a:schemeClr val="accent1">
                  <a:lumMod val="50000"/>
                </a:schemeClr>
              </a:solidFill>
              <a:effectLst/>
              <a:latin typeface="Arial Black" panose="020B0A04020102020204" pitchFamily="34" charset="0"/>
            </a:rPr>
            <a:t>ANS</a:t>
          </a:r>
        </a:p>
      </dgm:t>
    </dgm:pt>
    <dgm:pt modelId="{7212F7AA-3531-4429-8593-0D468C7ADD97}" type="parTrans" cxnId="{9906D4F7-5760-4910-B97C-5710E8048C2E}">
      <dgm:prSet/>
      <dgm:spPr/>
      <dgm:t>
        <a:bodyPr/>
        <a:lstStyle/>
        <a:p>
          <a:endParaRPr lang="it-IT"/>
        </a:p>
      </dgm:t>
    </dgm:pt>
    <dgm:pt modelId="{17926B79-82E4-4051-8008-7599FE71A05B}" type="sibTrans" cxnId="{9906D4F7-5760-4910-B97C-5710E8048C2E}">
      <dgm:prSet/>
      <dgm:spPr/>
      <dgm:t>
        <a:bodyPr/>
        <a:lstStyle/>
        <a:p>
          <a:endParaRPr lang="it-IT"/>
        </a:p>
      </dgm:t>
    </dgm:pt>
    <dgm:pt modelId="{BDD36613-4583-4719-8108-175DF1471E11}" type="pres">
      <dgm:prSet presAssocID="{CA00E355-AF6B-4B6F-8C0A-783B1E4099FE}" presName="hierChild1" presStyleCnt="0">
        <dgm:presLayoutVars>
          <dgm:orgChart val="1"/>
          <dgm:chPref val="1"/>
          <dgm:dir/>
          <dgm:animOne val="branch"/>
          <dgm:animLvl val="lvl"/>
          <dgm:resizeHandles/>
        </dgm:presLayoutVars>
      </dgm:prSet>
      <dgm:spPr/>
    </dgm:pt>
    <dgm:pt modelId="{7A6C1B5B-FC83-4FEE-A443-7792C7787EDE}" type="pres">
      <dgm:prSet presAssocID="{3AE293C9-FCD5-45C1-9FC2-1932F63E7069}" presName="hierRoot1" presStyleCnt="0">
        <dgm:presLayoutVars>
          <dgm:hierBranch/>
        </dgm:presLayoutVars>
      </dgm:prSet>
      <dgm:spPr/>
    </dgm:pt>
    <dgm:pt modelId="{6D64CA42-AB91-4617-9946-B01B78FA9E15}" type="pres">
      <dgm:prSet presAssocID="{3AE293C9-FCD5-45C1-9FC2-1932F63E7069}" presName="rootComposite1" presStyleCnt="0"/>
      <dgm:spPr/>
    </dgm:pt>
    <dgm:pt modelId="{73E195AF-F9AF-4E1F-BDB8-66A6531A8164}" type="pres">
      <dgm:prSet presAssocID="{3AE293C9-FCD5-45C1-9FC2-1932F63E7069}" presName="rootText1" presStyleLbl="node0" presStyleIdx="0" presStyleCnt="1">
        <dgm:presLayoutVars>
          <dgm:chPref val="3"/>
        </dgm:presLayoutVars>
      </dgm:prSet>
      <dgm:spPr/>
    </dgm:pt>
    <dgm:pt modelId="{1873D3A8-1FA5-4192-93B6-3AD50C83E76F}" type="pres">
      <dgm:prSet presAssocID="{3AE293C9-FCD5-45C1-9FC2-1932F63E7069}" presName="rootConnector1" presStyleLbl="node1" presStyleIdx="0" presStyleCnt="0"/>
      <dgm:spPr/>
    </dgm:pt>
    <dgm:pt modelId="{EC6ABE0B-EB3C-414A-B24A-07A4512B93D8}" type="pres">
      <dgm:prSet presAssocID="{3AE293C9-FCD5-45C1-9FC2-1932F63E7069}" presName="hierChild2" presStyleCnt="0"/>
      <dgm:spPr/>
    </dgm:pt>
    <dgm:pt modelId="{6F8BFBB0-3429-4579-9732-D7C57F135FC8}" type="pres">
      <dgm:prSet presAssocID="{5702BA5D-040A-41B5-BB85-D174845C98B6}" presName="Name35" presStyleLbl="parChTrans1D2" presStyleIdx="0" presStyleCnt="2"/>
      <dgm:spPr/>
    </dgm:pt>
    <dgm:pt modelId="{A2662E90-1895-4CE1-B14E-42450971C05C}" type="pres">
      <dgm:prSet presAssocID="{B5252A6C-27CB-4F30-8038-01CB79B3177C}" presName="hierRoot2" presStyleCnt="0">
        <dgm:presLayoutVars>
          <dgm:hierBranch/>
        </dgm:presLayoutVars>
      </dgm:prSet>
      <dgm:spPr/>
    </dgm:pt>
    <dgm:pt modelId="{16A564C6-E95F-427D-80E7-E6ACDE0B049C}" type="pres">
      <dgm:prSet presAssocID="{B5252A6C-27CB-4F30-8038-01CB79B3177C}" presName="rootComposite" presStyleCnt="0"/>
      <dgm:spPr/>
    </dgm:pt>
    <dgm:pt modelId="{898FF3CE-7F2E-4122-86C3-57F1D0219727}" type="pres">
      <dgm:prSet presAssocID="{B5252A6C-27CB-4F30-8038-01CB79B3177C}" presName="rootText" presStyleLbl="node2" presStyleIdx="0" presStyleCnt="2">
        <dgm:presLayoutVars>
          <dgm:chPref val="3"/>
        </dgm:presLayoutVars>
      </dgm:prSet>
      <dgm:spPr/>
    </dgm:pt>
    <dgm:pt modelId="{2F940C63-D782-45DF-B302-9A3D6D0F2462}" type="pres">
      <dgm:prSet presAssocID="{B5252A6C-27CB-4F30-8038-01CB79B3177C}" presName="rootConnector" presStyleLbl="node2" presStyleIdx="0" presStyleCnt="2"/>
      <dgm:spPr/>
    </dgm:pt>
    <dgm:pt modelId="{FEDBEA63-A901-45D6-A1AD-BC306B509FF7}" type="pres">
      <dgm:prSet presAssocID="{B5252A6C-27CB-4F30-8038-01CB79B3177C}" presName="hierChild4" presStyleCnt="0"/>
      <dgm:spPr/>
    </dgm:pt>
    <dgm:pt modelId="{5FBC9CE2-5EBB-4FC9-93B9-D330BE8CF8CD}" type="pres">
      <dgm:prSet presAssocID="{B5252A6C-27CB-4F30-8038-01CB79B3177C}" presName="hierChild5" presStyleCnt="0"/>
      <dgm:spPr/>
    </dgm:pt>
    <dgm:pt modelId="{7927748F-F2AB-4991-88C1-1F77CAADA320}" type="pres">
      <dgm:prSet presAssocID="{7212F7AA-3531-4429-8593-0D468C7ADD97}" presName="Name35" presStyleLbl="parChTrans1D2" presStyleIdx="1" presStyleCnt="2"/>
      <dgm:spPr/>
    </dgm:pt>
    <dgm:pt modelId="{2DBB6529-4559-4BC8-84B8-284997E841C6}" type="pres">
      <dgm:prSet presAssocID="{A4920BE8-097B-4908-ADAA-655264CFE30F}" presName="hierRoot2" presStyleCnt="0">
        <dgm:presLayoutVars>
          <dgm:hierBranch/>
        </dgm:presLayoutVars>
      </dgm:prSet>
      <dgm:spPr/>
    </dgm:pt>
    <dgm:pt modelId="{9CF940C1-5674-4E25-90CB-89765ED5174E}" type="pres">
      <dgm:prSet presAssocID="{A4920BE8-097B-4908-ADAA-655264CFE30F}" presName="rootComposite" presStyleCnt="0"/>
      <dgm:spPr/>
    </dgm:pt>
    <dgm:pt modelId="{2312B35D-961A-4D59-B9AF-D9C436F4918D}" type="pres">
      <dgm:prSet presAssocID="{A4920BE8-097B-4908-ADAA-655264CFE30F}" presName="rootText" presStyleLbl="node2" presStyleIdx="1" presStyleCnt="2">
        <dgm:presLayoutVars>
          <dgm:chPref val="3"/>
        </dgm:presLayoutVars>
      </dgm:prSet>
      <dgm:spPr/>
    </dgm:pt>
    <dgm:pt modelId="{D514F501-3283-4190-ABB9-E8E35467A62F}" type="pres">
      <dgm:prSet presAssocID="{A4920BE8-097B-4908-ADAA-655264CFE30F}" presName="rootConnector" presStyleLbl="node2" presStyleIdx="1" presStyleCnt="2"/>
      <dgm:spPr/>
    </dgm:pt>
    <dgm:pt modelId="{94C3BEA8-2E37-4F48-9611-97E0E9F8A8CF}" type="pres">
      <dgm:prSet presAssocID="{A4920BE8-097B-4908-ADAA-655264CFE30F}" presName="hierChild4" presStyleCnt="0"/>
      <dgm:spPr/>
    </dgm:pt>
    <dgm:pt modelId="{19391836-F257-406A-AB1E-4487E45D3776}" type="pres">
      <dgm:prSet presAssocID="{A4920BE8-097B-4908-ADAA-655264CFE30F}" presName="hierChild5" presStyleCnt="0"/>
      <dgm:spPr/>
    </dgm:pt>
    <dgm:pt modelId="{70A7FAA1-6111-451B-ABDD-73D621AADDC1}" type="pres">
      <dgm:prSet presAssocID="{3AE293C9-FCD5-45C1-9FC2-1932F63E7069}" presName="hierChild3" presStyleCnt="0"/>
      <dgm:spPr/>
    </dgm:pt>
  </dgm:ptLst>
  <dgm:cxnLst>
    <dgm:cxn modelId="{48C4D20B-2EC6-4B0E-A086-71DFB0165D4A}" type="presOf" srcId="{A4920BE8-097B-4908-ADAA-655264CFE30F}" destId="{2312B35D-961A-4D59-B9AF-D9C436F4918D}" srcOrd="0" destOrd="0" presId="urn:microsoft.com/office/officeart/2005/8/layout/orgChart1"/>
    <dgm:cxn modelId="{BDF30214-8159-43D8-951A-86FAE33F7DA0}" type="presOf" srcId="{5702BA5D-040A-41B5-BB85-D174845C98B6}" destId="{6F8BFBB0-3429-4579-9732-D7C57F135FC8}" srcOrd="0" destOrd="0" presId="urn:microsoft.com/office/officeart/2005/8/layout/orgChart1"/>
    <dgm:cxn modelId="{05DF1669-9C4B-4222-B364-19E52A71F81D}" type="presOf" srcId="{A4920BE8-097B-4908-ADAA-655264CFE30F}" destId="{D514F501-3283-4190-ABB9-E8E35467A62F}" srcOrd="1" destOrd="0" presId="urn:microsoft.com/office/officeart/2005/8/layout/orgChart1"/>
    <dgm:cxn modelId="{B8DD0A52-E2A2-48FA-A588-035F7AD5AB04}" type="presOf" srcId="{B5252A6C-27CB-4F30-8038-01CB79B3177C}" destId="{898FF3CE-7F2E-4122-86C3-57F1D0219727}" srcOrd="0" destOrd="0" presId="urn:microsoft.com/office/officeart/2005/8/layout/orgChart1"/>
    <dgm:cxn modelId="{BE779797-8FF3-40D1-81C3-28F6E8BE15D4}" type="presOf" srcId="{7212F7AA-3531-4429-8593-0D468C7ADD97}" destId="{7927748F-F2AB-4991-88C1-1F77CAADA320}" srcOrd="0" destOrd="0" presId="urn:microsoft.com/office/officeart/2005/8/layout/orgChart1"/>
    <dgm:cxn modelId="{FD93E4AA-396A-464C-B593-9992AC1B4128}" srcId="{CA00E355-AF6B-4B6F-8C0A-783B1E4099FE}" destId="{3AE293C9-FCD5-45C1-9FC2-1932F63E7069}" srcOrd="0" destOrd="0" parTransId="{C42F6019-9AF9-4947-BBCC-27A8D442B0F7}" sibTransId="{D93435AF-E92E-48A0-813C-1B603C0058B9}"/>
    <dgm:cxn modelId="{DF1478B2-E519-4830-9477-6E90EDB0AF26}" type="presOf" srcId="{3AE293C9-FCD5-45C1-9FC2-1932F63E7069}" destId="{73E195AF-F9AF-4E1F-BDB8-66A6531A8164}" srcOrd="0" destOrd="0" presId="urn:microsoft.com/office/officeart/2005/8/layout/orgChart1"/>
    <dgm:cxn modelId="{FE15A4C5-4A2B-4E78-8CC9-4EFAA61F5375}" srcId="{3AE293C9-FCD5-45C1-9FC2-1932F63E7069}" destId="{B5252A6C-27CB-4F30-8038-01CB79B3177C}" srcOrd="0" destOrd="0" parTransId="{5702BA5D-040A-41B5-BB85-D174845C98B6}" sibTransId="{A876E6D8-3F82-485D-85C4-527E5EC936D2}"/>
    <dgm:cxn modelId="{05B60AF6-DAF5-4ECD-A721-D4B33A785EEE}" type="presOf" srcId="{CA00E355-AF6B-4B6F-8C0A-783B1E4099FE}" destId="{BDD36613-4583-4719-8108-175DF1471E11}" srcOrd="0" destOrd="0" presId="urn:microsoft.com/office/officeart/2005/8/layout/orgChart1"/>
    <dgm:cxn modelId="{9906D4F7-5760-4910-B97C-5710E8048C2E}" srcId="{3AE293C9-FCD5-45C1-9FC2-1932F63E7069}" destId="{A4920BE8-097B-4908-ADAA-655264CFE30F}" srcOrd="1" destOrd="0" parTransId="{7212F7AA-3531-4429-8593-0D468C7ADD97}" sibTransId="{17926B79-82E4-4051-8008-7599FE71A05B}"/>
    <dgm:cxn modelId="{6841DFF7-2D21-47C1-AB26-6C4D0B82ADC3}" type="presOf" srcId="{B5252A6C-27CB-4F30-8038-01CB79B3177C}" destId="{2F940C63-D782-45DF-B302-9A3D6D0F2462}" srcOrd="1" destOrd="0" presId="urn:microsoft.com/office/officeart/2005/8/layout/orgChart1"/>
    <dgm:cxn modelId="{C5B7EFF9-4D9F-4619-9AFB-B7C5E4CD5C65}" type="presOf" srcId="{3AE293C9-FCD5-45C1-9FC2-1932F63E7069}" destId="{1873D3A8-1FA5-4192-93B6-3AD50C83E76F}" srcOrd="1" destOrd="0" presId="urn:microsoft.com/office/officeart/2005/8/layout/orgChart1"/>
    <dgm:cxn modelId="{64C1DEEF-674B-47C7-8B5F-4353C69494DF}" type="presParOf" srcId="{BDD36613-4583-4719-8108-175DF1471E11}" destId="{7A6C1B5B-FC83-4FEE-A443-7792C7787EDE}" srcOrd="0" destOrd="0" presId="urn:microsoft.com/office/officeart/2005/8/layout/orgChart1"/>
    <dgm:cxn modelId="{D28DCB46-C26E-4E24-8026-E8BE4B1CBAF2}" type="presParOf" srcId="{7A6C1B5B-FC83-4FEE-A443-7792C7787EDE}" destId="{6D64CA42-AB91-4617-9946-B01B78FA9E15}" srcOrd="0" destOrd="0" presId="urn:microsoft.com/office/officeart/2005/8/layout/orgChart1"/>
    <dgm:cxn modelId="{36E2AB01-7797-44B1-A2C1-256E8DA760D9}" type="presParOf" srcId="{6D64CA42-AB91-4617-9946-B01B78FA9E15}" destId="{73E195AF-F9AF-4E1F-BDB8-66A6531A8164}" srcOrd="0" destOrd="0" presId="urn:microsoft.com/office/officeart/2005/8/layout/orgChart1"/>
    <dgm:cxn modelId="{6548091B-F712-4504-B88F-1D6B674FF4E0}" type="presParOf" srcId="{6D64CA42-AB91-4617-9946-B01B78FA9E15}" destId="{1873D3A8-1FA5-4192-93B6-3AD50C83E76F}" srcOrd="1" destOrd="0" presId="urn:microsoft.com/office/officeart/2005/8/layout/orgChart1"/>
    <dgm:cxn modelId="{B6E646E3-D352-4D1D-8608-E351D23E263E}" type="presParOf" srcId="{7A6C1B5B-FC83-4FEE-A443-7792C7787EDE}" destId="{EC6ABE0B-EB3C-414A-B24A-07A4512B93D8}" srcOrd="1" destOrd="0" presId="urn:microsoft.com/office/officeart/2005/8/layout/orgChart1"/>
    <dgm:cxn modelId="{EE19436B-B145-4989-BC07-542739EBB2AE}" type="presParOf" srcId="{EC6ABE0B-EB3C-414A-B24A-07A4512B93D8}" destId="{6F8BFBB0-3429-4579-9732-D7C57F135FC8}" srcOrd="0" destOrd="0" presId="urn:microsoft.com/office/officeart/2005/8/layout/orgChart1"/>
    <dgm:cxn modelId="{CF865282-1266-4285-ACE8-5085FBAAD05A}" type="presParOf" srcId="{EC6ABE0B-EB3C-414A-B24A-07A4512B93D8}" destId="{A2662E90-1895-4CE1-B14E-42450971C05C}" srcOrd="1" destOrd="0" presId="urn:microsoft.com/office/officeart/2005/8/layout/orgChart1"/>
    <dgm:cxn modelId="{D8912462-AFFE-4412-827C-AC9B78790C21}" type="presParOf" srcId="{A2662E90-1895-4CE1-B14E-42450971C05C}" destId="{16A564C6-E95F-427D-80E7-E6ACDE0B049C}" srcOrd="0" destOrd="0" presId="urn:microsoft.com/office/officeart/2005/8/layout/orgChart1"/>
    <dgm:cxn modelId="{B39EF4A6-C3C2-47C1-A3B0-10CDE3B2A9C1}" type="presParOf" srcId="{16A564C6-E95F-427D-80E7-E6ACDE0B049C}" destId="{898FF3CE-7F2E-4122-86C3-57F1D0219727}" srcOrd="0" destOrd="0" presId="urn:microsoft.com/office/officeart/2005/8/layout/orgChart1"/>
    <dgm:cxn modelId="{51A09390-CA00-4BE8-83B7-39B8C043F421}" type="presParOf" srcId="{16A564C6-E95F-427D-80E7-E6ACDE0B049C}" destId="{2F940C63-D782-45DF-B302-9A3D6D0F2462}" srcOrd="1" destOrd="0" presId="urn:microsoft.com/office/officeart/2005/8/layout/orgChart1"/>
    <dgm:cxn modelId="{E83AECC6-CFBB-46AF-82E7-893701E109CA}" type="presParOf" srcId="{A2662E90-1895-4CE1-B14E-42450971C05C}" destId="{FEDBEA63-A901-45D6-A1AD-BC306B509FF7}" srcOrd="1" destOrd="0" presId="urn:microsoft.com/office/officeart/2005/8/layout/orgChart1"/>
    <dgm:cxn modelId="{A8E8B2EA-A9F7-48EC-9AD0-AD66055A0124}" type="presParOf" srcId="{A2662E90-1895-4CE1-B14E-42450971C05C}" destId="{5FBC9CE2-5EBB-4FC9-93B9-D330BE8CF8CD}" srcOrd="2" destOrd="0" presId="urn:microsoft.com/office/officeart/2005/8/layout/orgChart1"/>
    <dgm:cxn modelId="{9A4F4B8F-9C24-4945-AC84-CBF73810E007}" type="presParOf" srcId="{EC6ABE0B-EB3C-414A-B24A-07A4512B93D8}" destId="{7927748F-F2AB-4991-88C1-1F77CAADA320}" srcOrd="2" destOrd="0" presId="urn:microsoft.com/office/officeart/2005/8/layout/orgChart1"/>
    <dgm:cxn modelId="{4417D1F4-BFC0-42FC-9126-475836EE1BC1}" type="presParOf" srcId="{EC6ABE0B-EB3C-414A-B24A-07A4512B93D8}" destId="{2DBB6529-4559-4BC8-84B8-284997E841C6}" srcOrd="3" destOrd="0" presId="urn:microsoft.com/office/officeart/2005/8/layout/orgChart1"/>
    <dgm:cxn modelId="{B646BA24-6C4D-441E-9E19-9A2CCDA930B2}" type="presParOf" srcId="{2DBB6529-4559-4BC8-84B8-284997E841C6}" destId="{9CF940C1-5674-4E25-90CB-89765ED5174E}" srcOrd="0" destOrd="0" presId="urn:microsoft.com/office/officeart/2005/8/layout/orgChart1"/>
    <dgm:cxn modelId="{BB3CF78E-CC8E-4051-9869-0EF346F35A57}" type="presParOf" srcId="{9CF940C1-5674-4E25-90CB-89765ED5174E}" destId="{2312B35D-961A-4D59-B9AF-D9C436F4918D}" srcOrd="0" destOrd="0" presId="urn:microsoft.com/office/officeart/2005/8/layout/orgChart1"/>
    <dgm:cxn modelId="{10D6CE51-26CF-4DEF-9DC3-C439EDB83C76}" type="presParOf" srcId="{9CF940C1-5674-4E25-90CB-89765ED5174E}" destId="{D514F501-3283-4190-ABB9-E8E35467A62F}" srcOrd="1" destOrd="0" presId="urn:microsoft.com/office/officeart/2005/8/layout/orgChart1"/>
    <dgm:cxn modelId="{01A77197-6717-4444-8E90-5CEFC3C0BCC7}" type="presParOf" srcId="{2DBB6529-4559-4BC8-84B8-284997E841C6}" destId="{94C3BEA8-2E37-4F48-9611-97E0E9F8A8CF}" srcOrd="1" destOrd="0" presId="urn:microsoft.com/office/officeart/2005/8/layout/orgChart1"/>
    <dgm:cxn modelId="{C5166999-48F7-4700-80F1-7675460DEB2C}" type="presParOf" srcId="{2DBB6529-4559-4BC8-84B8-284997E841C6}" destId="{19391836-F257-406A-AB1E-4487E45D3776}" srcOrd="2" destOrd="0" presId="urn:microsoft.com/office/officeart/2005/8/layout/orgChart1"/>
    <dgm:cxn modelId="{7782C2E2-16E9-4376-A3DB-C7BA414C8CD2}" type="presParOf" srcId="{7A6C1B5B-FC83-4FEE-A443-7792C7787EDE}" destId="{70A7FAA1-6111-451B-ABDD-73D621AADDC1}"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0A541-FEC0-4C78-A48D-62734D1C3FA3}">
      <dsp:nvSpPr>
        <dsp:cNvPr id="0" name=""/>
        <dsp:cNvSpPr/>
      </dsp:nvSpPr>
      <dsp:spPr>
        <a:xfrm>
          <a:off x="2249487" y="858842"/>
          <a:ext cx="1591528" cy="276215"/>
        </a:xfrm>
        <a:custGeom>
          <a:avLst/>
          <a:gdLst/>
          <a:ahLst/>
          <a:cxnLst/>
          <a:rect l="0" t="0" r="0" b="0"/>
          <a:pathLst>
            <a:path>
              <a:moveTo>
                <a:pt x="0" y="0"/>
              </a:moveTo>
              <a:lnTo>
                <a:pt x="0" y="138107"/>
              </a:lnTo>
              <a:lnTo>
                <a:pt x="1591528" y="138107"/>
              </a:lnTo>
              <a:lnTo>
                <a:pt x="1591528" y="2762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2A2AC3-D6C3-47B7-8D94-BF840CB16C6E}">
      <dsp:nvSpPr>
        <dsp:cNvPr id="0" name=""/>
        <dsp:cNvSpPr/>
      </dsp:nvSpPr>
      <dsp:spPr>
        <a:xfrm>
          <a:off x="2203767" y="858842"/>
          <a:ext cx="91440" cy="276215"/>
        </a:xfrm>
        <a:custGeom>
          <a:avLst/>
          <a:gdLst/>
          <a:ahLst/>
          <a:cxnLst/>
          <a:rect l="0" t="0" r="0" b="0"/>
          <a:pathLst>
            <a:path>
              <a:moveTo>
                <a:pt x="45720" y="0"/>
              </a:moveTo>
              <a:lnTo>
                <a:pt x="45720" y="2762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EE938B-6E04-4650-893D-BC743F139068}">
      <dsp:nvSpPr>
        <dsp:cNvPr id="0" name=""/>
        <dsp:cNvSpPr/>
      </dsp:nvSpPr>
      <dsp:spPr>
        <a:xfrm>
          <a:off x="657958" y="858842"/>
          <a:ext cx="1591528" cy="276215"/>
        </a:xfrm>
        <a:custGeom>
          <a:avLst/>
          <a:gdLst/>
          <a:ahLst/>
          <a:cxnLst/>
          <a:rect l="0" t="0" r="0" b="0"/>
          <a:pathLst>
            <a:path>
              <a:moveTo>
                <a:pt x="1591528" y="0"/>
              </a:moveTo>
              <a:lnTo>
                <a:pt x="1591528" y="138107"/>
              </a:lnTo>
              <a:lnTo>
                <a:pt x="0" y="138107"/>
              </a:lnTo>
              <a:lnTo>
                <a:pt x="0" y="2762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2CCF09-C795-4E2C-AADB-AE8E4F1A6FC4}">
      <dsp:nvSpPr>
        <dsp:cNvPr id="0" name=""/>
        <dsp:cNvSpPr/>
      </dsp:nvSpPr>
      <dsp:spPr>
        <a:xfrm>
          <a:off x="1591830" y="201185"/>
          <a:ext cx="1315313" cy="657656"/>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it-IT" altLang="it-IT" sz="1100" b="0" i="0" u="none" strike="noStrike" kern="1200" cap="none" normalizeH="0" baseline="0" dirty="0">
              <a:ln>
                <a:noFill/>
              </a:ln>
              <a:solidFill>
                <a:schemeClr val="accent1">
                  <a:lumMod val="50000"/>
                </a:schemeClr>
              </a:solidFill>
              <a:effectLst/>
              <a:latin typeface="Arial Black" panose="020B0A04020102020204" pitchFamily="34" charset="0"/>
            </a:rPr>
            <a:t>IEC/EN 61439 ...</a:t>
          </a:r>
        </a:p>
      </dsp:txBody>
      <dsp:txXfrm>
        <a:off x="1591830" y="201185"/>
        <a:ext cx="1315313" cy="657656"/>
      </dsp:txXfrm>
    </dsp:sp>
    <dsp:sp modelId="{9E29ABD9-3451-45F4-9C2F-F3890C6590A3}">
      <dsp:nvSpPr>
        <dsp:cNvPr id="0" name=""/>
        <dsp:cNvSpPr/>
      </dsp:nvSpPr>
      <dsp:spPr>
        <a:xfrm>
          <a:off x="302" y="1135057"/>
          <a:ext cx="1315313" cy="657656"/>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it-IT" altLang="it-IT" sz="1100" b="0" i="0" u="none" strike="noStrike" kern="1200" cap="none" normalizeH="0" baseline="0">
              <a:ln>
                <a:noFill/>
              </a:ln>
              <a:solidFill>
                <a:schemeClr val="accent1">
                  <a:lumMod val="50000"/>
                </a:schemeClr>
              </a:solidFill>
              <a:effectLst/>
              <a:latin typeface="Arial Black" panose="020B0A04020102020204" pitchFamily="34" charset="0"/>
            </a:rPr>
            <a:t>Verificato con prove di laboratorio</a:t>
          </a:r>
        </a:p>
      </dsp:txBody>
      <dsp:txXfrm>
        <a:off x="302" y="1135057"/>
        <a:ext cx="1315313" cy="657656"/>
      </dsp:txXfrm>
    </dsp:sp>
    <dsp:sp modelId="{55C83E8A-54BE-47EA-9EC5-DB0DA6797D37}">
      <dsp:nvSpPr>
        <dsp:cNvPr id="0" name=""/>
        <dsp:cNvSpPr/>
      </dsp:nvSpPr>
      <dsp:spPr>
        <a:xfrm>
          <a:off x="1591830" y="1135057"/>
          <a:ext cx="1315313" cy="657656"/>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it-IT" altLang="it-IT" sz="1100" b="0" i="0" u="none" strike="noStrike" kern="1200" cap="none" normalizeH="0" baseline="0">
              <a:ln>
                <a:noFill/>
              </a:ln>
              <a:solidFill>
                <a:schemeClr val="accent1">
                  <a:lumMod val="50000"/>
                </a:schemeClr>
              </a:solidFill>
              <a:effectLst/>
              <a:latin typeface="Arial Black" panose="020B0A04020102020204" pitchFamily="34" charset="0"/>
            </a:rPr>
            <a:t>Verificato attraverso calcoli</a:t>
          </a:r>
        </a:p>
      </dsp:txBody>
      <dsp:txXfrm>
        <a:off x="1591830" y="1135057"/>
        <a:ext cx="1315313" cy="657656"/>
      </dsp:txXfrm>
    </dsp:sp>
    <dsp:sp modelId="{A3AF51CD-38C3-4C27-9991-1728C12419AF}">
      <dsp:nvSpPr>
        <dsp:cNvPr id="0" name=""/>
        <dsp:cNvSpPr/>
      </dsp:nvSpPr>
      <dsp:spPr>
        <a:xfrm>
          <a:off x="3183359" y="1135057"/>
          <a:ext cx="1315313" cy="657656"/>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it-IT" altLang="it-IT" sz="1100" b="0" i="0" u="none" strike="noStrike" kern="1200" cap="none" normalizeH="0" baseline="0">
              <a:ln>
                <a:noFill/>
              </a:ln>
              <a:solidFill>
                <a:schemeClr val="accent1">
                  <a:lumMod val="50000"/>
                </a:schemeClr>
              </a:solidFill>
              <a:effectLst/>
              <a:latin typeface="Arial Black" panose="020B0A04020102020204" pitchFamily="34" charset="0"/>
            </a:rPr>
            <a:t>Verificato con regole di progetto</a:t>
          </a:r>
        </a:p>
      </dsp:txBody>
      <dsp:txXfrm>
        <a:off x="3183359" y="1135057"/>
        <a:ext cx="1315313" cy="657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7748F-F2AB-4991-88C1-1F77CAADA320}">
      <dsp:nvSpPr>
        <dsp:cNvPr id="0" name=""/>
        <dsp:cNvSpPr/>
      </dsp:nvSpPr>
      <dsp:spPr>
        <a:xfrm>
          <a:off x="1887537" y="779979"/>
          <a:ext cx="943734" cy="327577"/>
        </a:xfrm>
        <a:custGeom>
          <a:avLst/>
          <a:gdLst/>
          <a:ahLst/>
          <a:cxnLst/>
          <a:rect l="0" t="0" r="0" b="0"/>
          <a:pathLst>
            <a:path>
              <a:moveTo>
                <a:pt x="0" y="0"/>
              </a:moveTo>
              <a:lnTo>
                <a:pt x="0" y="163788"/>
              </a:lnTo>
              <a:lnTo>
                <a:pt x="943734" y="163788"/>
              </a:lnTo>
              <a:lnTo>
                <a:pt x="943734" y="3275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8BFBB0-3429-4579-9732-D7C57F135FC8}">
      <dsp:nvSpPr>
        <dsp:cNvPr id="0" name=""/>
        <dsp:cNvSpPr/>
      </dsp:nvSpPr>
      <dsp:spPr>
        <a:xfrm>
          <a:off x="943803" y="779979"/>
          <a:ext cx="943734" cy="327577"/>
        </a:xfrm>
        <a:custGeom>
          <a:avLst/>
          <a:gdLst/>
          <a:ahLst/>
          <a:cxnLst/>
          <a:rect l="0" t="0" r="0" b="0"/>
          <a:pathLst>
            <a:path>
              <a:moveTo>
                <a:pt x="943734" y="0"/>
              </a:moveTo>
              <a:lnTo>
                <a:pt x="943734" y="163788"/>
              </a:lnTo>
              <a:lnTo>
                <a:pt x="0" y="163788"/>
              </a:lnTo>
              <a:lnTo>
                <a:pt x="0" y="3275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E195AF-F9AF-4E1F-BDB8-66A6531A8164}">
      <dsp:nvSpPr>
        <dsp:cNvPr id="0" name=""/>
        <dsp:cNvSpPr/>
      </dsp:nvSpPr>
      <dsp:spPr>
        <a:xfrm>
          <a:off x="1107591" y="34"/>
          <a:ext cx="1559891" cy="779945"/>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it-IT" altLang="it-IT" sz="1000" b="0" i="0" u="none" strike="noStrike" kern="1200" cap="none" normalizeH="0" baseline="0" dirty="0">
            <a:ln>
              <a:noFill/>
            </a:ln>
            <a:solidFill>
              <a:schemeClr val="tx1"/>
            </a:solidFill>
            <a:effectLst/>
            <a:latin typeface="Arial Black" panose="020B0A040201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it-IT" altLang="it-IT" sz="1000" b="0" i="0" u="none" strike="noStrike" kern="1200" cap="none" normalizeH="0" baseline="0" dirty="0">
              <a:ln>
                <a:noFill/>
              </a:ln>
              <a:solidFill>
                <a:schemeClr val="accent1">
                  <a:lumMod val="50000"/>
                </a:schemeClr>
              </a:solidFill>
              <a:effectLst/>
              <a:latin typeface="Arial Black" panose="020B0A04020102020204" pitchFamily="34" charset="0"/>
            </a:rPr>
            <a:t>IEC/EN 60439 ...</a:t>
          </a:r>
        </a:p>
      </dsp:txBody>
      <dsp:txXfrm>
        <a:off x="1107591" y="34"/>
        <a:ext cx="1559891" cy="779945"/>
      </dsp:txXfrm>
    </dsp:sp>
    <dsp:sp modelId="{898FF3CE-7F2E-4122-86C3-57F1D0219727}">
      <dsp:nvSpPr>
        <dsp:cNvPr id="0" name=""/>
        <dsp:cNvSpPr/>
      </dsp:nvSpPr>
      <dsp:spPr>
        <a:xfrm>
          <a:off x="163857" y="1107557"/>
          <a:ext cx="1559891" cy="779945"/>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it-IT" altLang="it-IT" sz="1000" b="0" i="0" u="none" strike="noStrike" kern="1200" cap="none" normalizeH="0" baseline="0" dirty="0">
              <a:ln>
                <a:noFill/>
              </a:ln>
              <a:solidFill>
                <a:schemeClr val="accent1">
                  <a:lumMod val="50000"/>
                </a:schemeClr>
              </a:solidFill>
              <a:effectLst/>
              <a:latin typeface="Arial Black" panose="020B0A04020102020204" pitchFamily="34" charset="0"/>
            </a:rPr>
            <a:t>Prove di tipo</a:t>
          </a:r>
        </a:p>
        <a:p>
          <a:pPr marL="0" marR="0" lvl="0" indent="0" algn="ctr" defTabSz="914400" rtl="0" eaLnBrk="0" fontAlgn="base" latinLnBrk="0" hangingPunct="0">
            <a:lnSpc>
              <a:spcPct val="100000"/>
            </a:lnSpc>
            <a:spcBef>
              <a:spcPct val="0"/>
            </a:spcBef>
            <a:spcAft>
              <a:spcPct val="0"/>
            </a:spcAft>
            <a:buClrTx/>
            <a:buSzTx/>
            <a:buFontTx/>
            <a:buNone/>
            <a:tabLst/>
          </a:pPr>
          <a:r>
            <a:rPr kumimoji="1" lang="it-IT" altLang="it-IT" sz="1000" b="0" i="0" u="none" strike="noStrike" kern="1200" cap="none" normalizeH="0" baseline="0" dirty="0">
              <a:ln>
                <a:noFill/>
              </a:ln>
              <a:solidFill>
                <a:schemeClr val="accent1">
                  <a:lumMod val="50000"/>
                </a:schemeClr>
              </a:solidFill>
              <a:effectLst/>
              <a:latin typeface="Arial Black" panose="020B0A04020102020204" pitchFamily="34" charset="0"/>
            </a:rPr>
            <a:t>AS</a:t>
          </a:r>
        </a:p>
      </dsp:txBody>
      <dsp:txXfrm>
        <a:off x="163857" y="1107557"/>
        <a:ext cx="1559891" cy="779945"/>
      </dsp:txXfrm>
    </dsp:sp>
    <dsp:sp modelId="{2312B35D-961A-4D59-B9AF-D9C436F4918D}">
      <dsp:nvSpPr>
        <dsp:cNvPr id="0" name=""/>
        <dsp:cNvSpPr/>
      </dsp:nvSpPr>
      <dsp:spPr>
        <a:xfrm>
          <a:off x="2051326" y="1107557"/>
          <a:ext cx="1559891" cy="779945"/>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it-IT" altLang="it-IT" sz="1000" b="0" i="0" u="none" strike="noStrike" kern="1200" cap="none" normalizeH="0" baseline="0" dirty="0">
              <a:ln>
                <a:noFill/>
              </a:ln>
              <a:solidFill>
                <a:schemeClr val="accent1">
                  <a:lumMod val="50000"/>
                </a:schemeClr>
              </a:solidFill>
              <a:effectLst/>
              <a:latin typeface="Arial Black" panose="020B0A04020102020204" pitchFamily="34" charset="0"/>
            </a:rPr>
            <a:t>Parzialmente provato o derivato con calcolo</a:t>
          </a:r>
        </a:p>
        <a:p>
          <a:pPr marL="0" marR="0" lvl="0" indent="0" algn="ctr" defTabSz="914400" rtl="0" eaLnBrk="0" fontAlgn="base" latinLnBrk="0" hangingPunct="0">
            <a:lnSpc>
              <a:spcPct val="100000"/>
            </a:lnSpc>
            <a:spcBef>
              <a:spcPct val="0"/>
            </a:spcBef>
            <a:spcAft>
              <a:spcPct val="0"/>
            </a:spcAft>
            <a:buClrTx/>
            <a:buSzTx/>
            <a:buFontTx/>
            <a:buNone/>
            <a:tabLst/>
          </a:pPr>
          <a:r>
            <a:rPr kumimoji="1" lang="it-IT" altLang="it-IT" sz="1000" b="0" i="0" u="none" strike="noStrike" kern="1200" cap="none" normalizeH="0" baseline="0" dirty="0">
              <a:ln>
                <a:noFill/>
              </a:ln>
              <a:solidFill>
                <a:schemeClr val="accent1">
                  <a:lumMod val="50000"/>
                </a:schemeClr>
              </a:solidFill>
              <a:effectLst/>
              <a:latin typeface="Arial Black" panose="020B0A04020102020204" pitchFamily="34" charset="0"/>
            </a:rPr>
            <a:t>ANS</a:t>
          </a:r>
        </a:p>
      </dsp:txBody>
      <dsp:txXfrm>
        <a:off x="2051326" y="1107557"/>
        <a:ext cx="1559891" cy="77994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3ADD025E-82D8-464A-8435-2944C77A88F0}" type="datetimeFigureOut">
              <a:rPr lang="it-IT" smtClean="0"/>
              <a:t>25/11/2025</a:t>
            </a:fld>
            <a:endParaRPr lang="it-IT"/>
          </a:p>
        </p:txBody>
      </p:sp>
      <p:sp>
        <p:nvSpPr>
          <p:cNvPr id="4" name="Segnaposto piè di pagina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8422C775-4C06-4271-8BA2-9F93AF134F0D}" type="slidenum">
              <a:rPr lang="it-IT" smtClean="0"/>
              <a:t>‹N›</a:t>
            </a:fld>
            <a:endParaRPr lang="it-IT"/>
          </a:p>
        </p:txBody>
      </p:sp>
    </p:spTree>
    <p:extLst>
      <p:ext uri="{BB962C8B-B14F-4D97-AF65-F5344CB8AC3E}">
        <p14:creationId xmlns:p14="http://schemas.microsoft.com/office/powerpoint/2010/main" val="1691106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EE6C1417-6084-4E9F-9B01-A7D825A4BB0B}" type="datetimeFigureOut">
              <a:rPr lang="it-IT" smtClean="0"/>
              <a:t>25/11/2025</a:t>
            </a:fld>
            <a:endParaRPr lang="it-IT"/>
          </a:p>
        </p:txBody>
      </p:sp>
      <p:sp>
        <p:nvSpPr>
          <p:cNvPr id="4" name="Segnaposto immagine diapositiva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6A801797-7046-49C0-8BA4-A21A6FC6656D}" type="slidenum">
              <a:rPr lang="it-IT" smtClean="0"/>
              <a:t>‹N›</a:t>
            </a:fld>
            <a:endParaRPr lang="it-IT"/>
          </a:p>
        </p:txBody>
      </p:sp>
    </p:spTree>
    <p:extLst>
      <p:ext uri="{BB962C8B-B14F-4D97-AF65-F5344CB8AC3E}">
        <p14:creationId xmlns:p14="http://schemas.microsoft.com/office/powerpoint/2010/main" val="791717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A801797-7046-49C0-8BA4-A21A6FC6656D}" type="slidenum">
              <a:rPr lang="it-IT" smtClean="0"/>
              <a:t>1</a:t>
            </a:fld>
            <a:endParaRPr lang="it-IT"/>
          </a:p>
        </p:txBody>
      </p:sp>
    </p:spTree>
    <p:extLst>
      <p:ext uri="{BB962C8B-B14F-4D97-AF65-F5344CB8AC3E}">
        <p14:creationId xmlns:p14="http://schemas.microsoft.com/office/powerpoint/2010/main" val="3334869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636931" name="Rectangle 3"/>
          <p:cNvSpPr>
            <a:spLocks noGrp="1" noChangeArrowheads="1"/>
          </p:cNvSpPr>
          <p:nvPr>
            <p:ph type="body" idx="1"/>
          </p:nvPr>
        </p:nvSpPr>
        <p:spPr>
          <a:ln/>
        </p:spPr>
        <p:txBody>
          <a:bodyPr/>
          <a:lstStyle/>
          <a:p>
            <a:pPr>
              <a:defRPr/>
            </a:pPr>
            <a:endParaRPr lang="it-IT"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6500"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06501"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92669E15-CAEE-CBA1-C8C7-5E4096E805A3}"/>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17</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59572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0854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0854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789125AF-6A17-191E-9F33-619A67635D75}"/>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18</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66617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14692"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14693"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73CDC04C-9A15-201B-53C1-46BF8527006C}"/>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21</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56568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16740"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16741"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97BB367C-5A4E-3B67-0F0B-C72432CB16F5}"/>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22</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71675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1878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1878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A0E09DA7-2590-BDCE-188F-600A0DEBD57B}"/>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23</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72157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20836"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20837"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2334E5B4-D56D-2950-78CF-A06601A710E3}"/>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24</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89215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C590B-EE69-984F-AF24-18137531B797}"/>
            </a:ext>
          </a:extLst>
        </p:cNvPr>
        <p:cNvGrpSpPr/>
        <p:nvPr/>
      </p:nvGrpSpPr>
      <p:grpSpPr>
        <a:xfrm>
          <a:off x="0" y="0"/>
          <a:ext cx="0" cy="0"/>
          <a:chOff x="0" y="0"/>
          <a:chExt cx="0" cy="0"/>
        </a:xfrm>
      </p:grpSpPr>
      <p:sp>
        <p:nvSpPr>
          <p:cNvPr id="120834" name="Rectangle 2">
            <a:extLst>
              <a:ext uri="{FF2B5EF4-FFF2-40B4-BE49-F238E27FC236}">
                <a16:creationId xmlns:a16="http://schemas.microsoft.com/office/drawing/2014/main" id="{34B13C93-A34D-15F6-06A2-16784DDC1173}"/>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76DC1C87-C65E-807F-26B7-7F2439BA6AD7}"/>
              </a:ext>
            </a:extLst>
          </p:cNvPr>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20836" name="Segnaposto intestazione 1">
            <a:extLst>
              <a:ext uri="{FF2B5EF4-FFF2-40B4-BE49-F238E27FC236}">
                <a16:creationId xmlns:a16="http://schemas.microsoft.com/office/drawing/2014/main" id="{BC08A972-70C6-FEC5-180F-857967D4FE91}"/>
              </a:ext>
            </a:extLst>
          </p:cNvPr>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20837" name="Segnaposto data 2">
            <a:extLst>
              <a:ext uri="{FF2B5EF4-FFF2-40B4-BE49-F238E27FC236}">
                <a16:creationId xmlns:a16="http://schemas.microsoft.com/office/drawing/2014/main" id="{9B50B2DD-E4A0-FE60-3851-D764695A0399}"/>
              </a:ext>
            </a:extLst>
          </p:cNvPr>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70A9E78B-962C-08A1-A888-F1F2C7F7F098}"/>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25</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25587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8DFCA-962F-3E30-5DB9-9662C247CA8F}"/>
            </a:ext>
          </a:extLst>
        </p:cNvPr>
        <p:cNvGrpSpPr/>
        <p:nvPr/>
      </p:nvGrpSpPr>
      <p:grpSpPr>
        <a:xfrm>
          <a:off x="0" y="0"/>
          <a:ext cx="0" cy="0"/>
          <a:chOff x="0" y="0"/>
          <a:chExt cx="0" cy="0"/>
        </a:xfrm>
      </p:grpSpPr>
      <p:sp>
        <p:nvSpPr>
          <p:cNvPr id="120834" name="Rectangle 2">
            <a:extLst>
              <a:ext uri="{FF2B5EF4-FFF2-40B4-BE49-F238E27FC236}">
                <a16:creationId xmlns:a16="http://schemas.microsoft.com/office/drawing/2014/main" id="{20FC9D65-59C1-B57F-FE26-B00DA367BF11}"/>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FD4CE5BD-1DF7-A777-D1AD-75396F3964BB}"/>
              </a:ext>
            </a:extLst>
          </p:cNvPr>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20836" name="Segnaposto intestazione 1">
            <a:extLst>
              <a:ext uri="{FF2B5EF4-FFF2-40B4-BE49-F238E27FC236}">
                <a16:creationId xmlns:a16="http://schemas.microsoft.com/office/drawing/2014/main" id="{93C09266-4705-CBA5-C58C-FA30F90553C9}"/>
              </a:ext>
            </a:extLst>
          </p:cNvPr>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20837" name="Segnaposto data 2">
            <a:extLst>
              <a:ext uri="{FF2B5EF4-FFF2-40B4-BE49-F238E27FC236}">
                <a16:creationId xmlns:a16="http://schemas.microsoft.com/office/drawing/2014/main" id="{F0E5E167-55B8-E3CB-AACF-3EAEBDA01EAA}"/>
              </a:ext>
            </a:extLst>
          </p:cNvPr>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802A3A0D-833E-D1DB-C0D4-A45810E291B1}"/>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26</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67881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24932"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24933"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8C6A6E81-6152-C79C-5220-543430058B6D}"/>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27</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32967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26980"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26981"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A16F719B-818D-2133-87C8-BC84944AB9FB}"/>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28</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93342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94212"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94213"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375DB1F1-6B0B-A6D1-34BD-FDDBD195B570}"/>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4</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6693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2902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2902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36432A35-4E62-5AA8-D461-80454D88C858}"/>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29</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85830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32100"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32101"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8CA3E5CD-7DA3-867A-92CD-8B4992BE32B6}"/>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30</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63366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3414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3414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BBA698A8-F93E-49BF-4454-FF4FACB1F0E6}"/>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31</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04197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36196"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36197"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C1854EC4-6271-08C9-7F45-DAF2215E05ED}"/>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32</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43371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40292"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40293"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A8C41999-B9E2-3C09-42D0-F8B9047BACDF}"/>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33</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65838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42340"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42341"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3372627D-9C05-2F3F-FAC4-2E9E96DB2B41}"/>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34</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25779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p:spPr>
        <p:txBody>
          <a:bodyPr/>
          <a:lstStyle/>
          <a:p>
            <a:endParaRPr lang="it-IT" altLang="it-IT" b="1">
              <a:latin typeface="Arial" panose="020B0604020202020204" pitchFamily="34" charset="0"/>
            </a:endParaRPr>
          </a:p>
        </p:txBody>
      </p:sp>
      <p:sp>
        <p:nvSpPr>
          <p:cNvPr id="14438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4438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8F69EE71-4BE7-3EEC-744A-B48632E26B5C}"/>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35</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92433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46436"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46437"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4AC8A665-6911-8C6F-E27D-A68366DF904B}"/>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36</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13685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48484"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48485"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602D06E1-4FD3-666A-DC55-E689E4D72B79}"/>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37</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20192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50532"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50533"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62DCB051-3B25-8E89-EF1D-D33E97E18D3D}"/>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38</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58976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96260"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96261"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249D2AEF-4F66-C229-9058-2EF57AE8C9EE}"/>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5</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54623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52580"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52581"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0AAEA0B4-9E65-CD39-7C22-20F44BA07F8F}"/>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39</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47628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5462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5462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6731848E-0E5A-3478-5211-420A22F1B0F4}"/>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40</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83640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56676"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56677"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46A142BE-EB18-FFBB-BAC4-16BDF9FA0BFA}"/>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41</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67168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5974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5974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01425E0B-0859-1B2F-3B66-ED8DF68910A9}"/>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44</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53485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63844"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63845"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8777AD31-4C7D-20AD-D5CE-AD9FD646F8B3}"/>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45</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00428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65892"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65893"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9F3FBAF0-72CF-E4E4-F3D6-45AA729D75D5}"/>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46</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09102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68964"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68965"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6BEC2B02-8363-9496-595D-FB3DE53DB7FE}"/>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48</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66254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71012"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71013"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64965D9E-EB91-A424-0D65-DE8C8ADCAD6E}"/>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49</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78681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8022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8022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1F696726-9779-51ED-380A-814E2E94DFDC}"/>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50</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732722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42340"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42341"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BACA20B6-4299-4A05-5211-0BCB27324054}"/>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51</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44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9830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9830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2332889B-C80F-B9E1-0037-4477ACC84F80}"/>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6</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628173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8022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8022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C711B38B-0A53-A8F2-9FE8-B39221CD364F}"/>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52</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183911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8022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8022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FAB85A1C-13F3-05B5-6A2C-11962EADB1C3}"/>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53</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803224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8022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8022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853EBAC7-A194-0384-6FCC-6F515934B4C2}"/>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56</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692782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8022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8022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342EC537-E7F3-D357-2743-29444A848ABD}"/>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57</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222263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8022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8022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8EEF3220-6D84-0A5C-FD51-9A60602077EF}"/>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58</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325852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8022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8022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FB596E8F-95A3-7AD5-301D-A88AACBDDF5B}"/>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62</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261276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8022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8022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0699D4D0-55D6-018C-9861-EA5BEF5C8A18}"/>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64</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898094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8022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8022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53FC1ECD-BB4C-5C97-BC8B-AE237B8D61A8}"/>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65</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834563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8022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8022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9A4C0538-3E30-F890-FBF6-A2C5680F0641}"/>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66</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968719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8022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8022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D634473F-C1E5-E03B-229A-4A23E3C3B452}"/>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67</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02234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00356"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00357"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850AC16A-F74E-CF27-DA98-BCB6B3B918B8}"/>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12</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947167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8022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8022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94ECC945-98A7-E59B-F68F-D829D576AF45}"/>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71</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043907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8022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8022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DEF973EE-D290-5CDF-1CE4-8B874B01932A}"/>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75</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77257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8022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8022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12F5BA8F-BA4E-8295-965E-4038EF9388C0}"/>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76</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140427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8022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8022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9A2A6DE5-2861-DB8C-75D9-2A1045E3A373}"/>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77</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501870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8022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8022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38EDC78F-FDCC-524E-972F-312B826FA08F}"/>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78</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636596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8022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8022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67AB7E47-9CB3-C76C-4BEF-EB0A72CEA20C}"/>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79</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607837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80228"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80229"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439DD6FF-C4B0-5F64-DE51-91FAA6841A94}"/>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80</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319165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95</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325593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100</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971644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101</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21662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995ED-F98D-E3DF-A22F-BB2C443891EE}"/>
            </a:ext>
          </a:extLst>
        </p:cNvPr>
        <p:cNvGrpSpPr/>
        <p:nvPr/>
      </p:nvGrpSpPr>
      <p:grpSpPr>
        <a:xfrm>
          <a:off x="0" y="0"/>
          <a:ext cx="0" cy="0"/>
          <a:chOff x="0" y="0"/>
          <a:chExt cx="0" cy="0"/>
        </a:xfrm>
      </p:grpSpPr>
      <p:sp>
        <p:nvSpPr>
          <p:cNvPr id="100354" name="Rectangle 2">
            <a:extLst>
              <a:ext uri="{FF2B5EF4-FFF2-40B4-BE49-F238E27FC236}">
                <a16:creationId xmlns:a16="http://schemas.microsoft.com/office/drawing/2014/main" id="{14D7A25E-A4B8-7B68-998B-00CDD6912648}"/>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D125BA9B-E60D-A2A9-F889-6FAA80734F03}"/>
              </a:ext>
            </a:extLst>
          </p:cNvPr>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00356" name="Segnaposto intestazione 1">
            <a:extLst>
              <a:ext uri="{FF2B5EF4-FFF2-40B4-BE49-F238E27FC236}">
                <a16:creationId xmlns:a16="http://schemas.microsoft.com/office/drawing/2014/main" id="{5BE5AF25-B53D-8BA5-ACB6-4673A2B56490}"/>
              </a:ext>
            </a:extLst>
          </p:cNvPr>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00357" name="Segnaposto data 2">
            <a:extLst>
              <a:ext uri="{FF2B5EF4-FFF2-40B4-BE49-F238E27FC236}">
                <a16:creationId xmlns:a16="http://schemas.microsoft.com/office/drawing/2014/main" id="{415BFC57-DC96-430F-CAB1-F8842270A27D}"/>
              </a:ext>
            </a:extLst>
          </p:cNvPr>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0197575D-8946-4628-8C4A-8A59F09FE6FB}"/>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13</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52961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5AE7F-0417-7C7F-48AD-26CAB8E84A7B}"/>
            </a:ext>
          </a:extLst>
        </p:cNvPr>
        <p:cNvGrpSpPr/>
        <p:nvPr/>
      </p:nvGrpSpPr>
      <p:grpSpPr>
        <a:xfrm>
          <a:off x="0" y="0"/>
          <a:ext cx="0" cy="0"/>
          <a:chOff x="0" y="0"/>
          <a:chExt cx="0" cy="0"/>
        </a:xfrm>
      </p:grpSpPr>
      <p:sp>
        <p:nvSpPr>
          <p:cNvPr id="100354" name="Rectangle 2">
            <a:extLst>
              <a:ext uri="{FF2B5EF4-FFF2-40B4-BE49-F238E27FC236}">
                <a16:creationId xmlns:a16="http://schemas.microsoft.com/office/drawing/2014/main" id="{05C05176-0241-EDE8-6903-C48063253328}"/>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268FDD5D-FD11-FC54-6CAC-FE01812F1897}"/>
              </a:ext>
            </a:extLst>
          </p:cNvPr>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00356" name="Segnaposto intestazione 1">
            <a:extLst>
              <a:ext uri="{FF2B5EF4-FFF2-40B4-BE49-F238E27FC236}">
                <a16:creationId xmlns:a16="http://schemas.microsoft.com/office/drawing/2014/main" id="{B320B9D6-DC97-61BE-7356-6147B347439E}"/>
              </a:ext>
            </a:extLst>
          </p:cNvPr>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00357" name="Segnaposto data 2">
            <a:extLst>
              <a:ext uri="{FF2B5EF4-FFF2-40B4-BE49-F238E27FC236}">
                <a16:creationId xmlns:a16="http://schemas.microsoft.com/office/drawing/2014/main" id="{8B6A89FB-DDD5-9AFE-D3FE-FA9D4EA060C8}"/>
              </a:ext>
            </a:extLst>
          </p:cNvPr>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39FB2F00-FBF3-BCD4-7024-0788FA5F3BF2}"/>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14</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18605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02404"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02405"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19D8E2AF-723C-A5D9-EB1C-28BFA9441512}"/>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15</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41615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104452" name="Segnaposto intestazione 1"/>
          <p:cNvSpPr>
            <a:spLocks noGrp="1"/>
          </p:cNvSpPr>
          <p:nvPr>
            <p:ph type="hdr" sz="quarter"/>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104453" name="Segnaposto data 2"/>
          <p:cNvSpPr>
            <a:spLocks noGrp="1"/>
          </p:cNvSpPr>
          <p:nvPr>
            <p:ph type="dt" sz="quarter" idx="1"/>
          </p:nvPr>
        </p:nvSpPr>
        <p:spPr>
          <a:noFill/>
        </p:spPr>
        <p:txBody>
          <a:bodyPr/>
          <a:lstStyle>
            <a:lvl1pPr defTabSz="923925">
              <a:defRPr kumimoji="1" sz="3200">
                <a:solidFill>
                  <a:schemeClr val="tx1"/>
                </a:solidFill>
                <a:latin typeface="Arial Black" panose="020B0A04020102020204" pitchFamily="34" charset="0"/>
              </a:defRPr>
            </a:lvl1pPr>
            <a:lvl2pPr marL="741363" indent="-284163" defTabSz="923925">
              <a:defRPr kumimoji="1" sz="3200">
                <a:solidFill>
                  <a:schemeClr val="tx1"/>
                </a:solidFill>
                <a:latin typeface="Arial Black" panose="020B0A04020102020204" pitchFamily="34" charset="0"/>
              </a:defRPr>
            </a:lvl2pPr>
            <a:lvl3pPr marL="1141413" indent="-227013" defTabSz="923925">
              <a:defRPr kumimoji="1" sz="3200">
                <a:solidFill>
                  <a:schemeClr val="tx1"/>
                </a:solidFill>
                <a:latin typeface="Arial Black" panose="020B0A04020102020204" pitchFamily="34" charset="0"/>
              </a:defRPr>
            </a:lvl3pPr>
            <a:lvl4pPr marL="1598613" indent="-227013" defTabSz="923925">
              <a:defRPr kumimoji="1" sz="3200">
                <a:solidFill>
                  <a:schemeClr val="tx1"/>
                </a:solidFill>
                <a:latin typeface="Arial Black" panose="020B0A04020102020204" pitchFamily="34" charset="0"/>
              </a:defRPr>
            </a:lvl4pPr>
            <a:lvl5pPr marL="2055813" indent="-227013" defTabSz="923925">
              <a:defRPr kumimoji="1" sz="3200">
                <a:solidFill>
                  <a:schemeClr val="tx1"/>
                </a:solidFill>
                <a:latin typeface="Arial Black" panose="020B0A04020102020204" pitchFamily="34" charset="0"/>
              </a:defRPr>
            </a:lvl5pPr>
            <a:lvl6pPr marL="2513013" indent="-227013" defTabSz="923925" eaLnBrk="0" fontAlgn="base" hangingPunct="0">
              <a:spcBef>
                <a:spcPct val="0"/>
              </a:spcBef>
              <a:spcAft>
                <a:spcPct val="0"/>
              </a:spcAft>
              <a:defRPr kumimoji="1" sz="3200">
                <a:solidFill>
                  <a:schemeClr val="tx1"/>
                </a:solidFill>
                <a:latin typeface="Arial Black" panose="020B0A04020102020204" pitchFamily="34" charset="0"/>
              </a:defRPr>
            </a:lvl6pPr>
            <a:lvl7pPr marL="2970213" indent="-227013" defTabSz="923925" eaLnBrk="0" fontAlgn="base" hangingPunct="0">
              <a:spcBef>
                <a:spcPct val="0"/>
              </a:spcBef>
              <a:spcAft>
                <a:spcPct val="0"/>
              </a:spcAft>
              <a:defRPr kumimoji="1" sz="3200">
                <a:solidFill>
                  <a:schemeClr val="tx1"/>
                </a:solidFill>
                <a:latin typeface="Arial Black" panose="020B0A04020102020204" pitchFamily="34" charset="0"/>
              </a:defRPr>
            </a:lvl7pPr>
            <a:lvl8pPr marL="3427413" indent="-227013" defTabSz="923925" eaLnBrk="0" fontAlgn="base" hangingPunct="0">
              <a:spcBef>
                <a:spcPct val="0"/>
              </a:spcBef>
              <a:spcAft>
                <a:spcPct val="0"/>
              </a:spcAft>
              <a:defRPr kumimoji="1" sz="3200">
                <a:solidFill>
                  <a:schemeClr val="tx1"/>
                </a:solidFill>
                <a:latin typeface="Arial Black" panose="020B0A04020102020204" pitchFamily="34" charset="0"/>
              </a:defRPr>
            </a:lvl8pPr>
            <a:lvl9pPr marL="3884613" indent="-227013" defTabSz="923925"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Rev.0 - 2015</a:t>
            </a:r>
          </a:p>
        </p:txBody>
      </p:sp>
      <p:sp>
        <p:nvSpPr>
          <p:cNvPr id="2" name="Segnaposto numero diapositiva 1">
            <a:extLst>
              <a:ext uri="{FF2B5EF4-FFF2-40B4-BE49-F238E27FC236}">
                <a16:creationId xmlns:a16="http://schemas.microsoft.com/office/drawing/2014/main" id="{BE1C3C5F-FEA3-E1EA-139F-048669E71766}"/>
              </a:ext>
            </a:extLst>
          </p:cNvPr>
          <p:cNvSpPr>
            <a:spLocks noGrp="1"/>
          </p:cNvSpPr>
          <p:nvPr>
            <p:ph type="sldNum" sz="quarter" idx="5"/>
          </p:nvPr>
        </p:nvSpPr>
        <p:spPr/>
        <p:txBody>
          <a:bodyPr/>
          <a:lstStyle/>
          <a:p>
            <a:pPr marL="0" marR="0" lvl="0" indent="0" algn="r" defTabSz="925799" rtl="0" eaLnBrk="0" fontAlgn="base" latinLnBrk="0" hangingPunct="0">
              <a:lnSpc>
                <a:spcPct val="100000"/>
              </a:lnSpc>
              <a:spcBef>
                <a:spcPct val="0"/>
              </a:spcBef>
              <a:spcAft>
                <a:spcPct val="0"/>
              </a:spcAft>
              <a:buClrTx/>
              <a:buSzTx/>
              <a:buFontTx/>
              <a:buNone/>
              <a:tabLst/>
              <a:defRPr/>
            </a:pPr>
            <a:fld id="{74D6DD0C-5DEA-476F-9C41-327716E375E5}" type="slidenum">
              <a:rPr kumimoji="0" lang="it-IT"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5799" rtl="0" eaLnBrk="0" fontAlgn="base" latinLnBrk="0" hangingPunct="0">
                <a:lnSpc>
                  <a:spcPct val="100000"/>
                </a:lnSpc>
                <a:spcBef>
                  <a:spcPct val="0"/>
                </a:spcBef>
                <a:spcAft>
                  <a:spcPct val="0"/>
                </a:spcAft>
                <a:buClrTx/>
                <a:buSzTx/>
                <a:buFontTx/>
                <a:buNone/>
                <a:tabLst/>
                <a:defRPr/>
              </a:pPr>
              <a:t>16</a:t>
            </a:fld>
            <a:endParaRPr kumimoji="0" lang="it-IT" altLang="it-IT"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44626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06E234-B60E-40C3-A07D-84AE65758A2B}"/>
              </a:ext>
            </a:extLst>
          </p:cNvPr>
          <p:cNvSpPr>
            <a:spLocks noGrp="1"/>
          </p:cNvSpPr>
          <p:nvPr>
            <p:ph type="ctrTitle"/>
          </p:nvPr>
        </p:nvSpPr>
        <p:spPr>
          <a:xfrm>
            <a:off x="1143000" y="1122363"/>
            <a:ext cx="6858000" cy="2387600"/>
          </a:xfrm>
        </p:spPr>
        <p:txBody>
          <a:bodyPr anchor="b"/>
          <a:lstStyle>
            <a:lvl1pPr algn="ctr">
              <a:defRPr sz="45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38A18A5-E305-4F29-908B-6CBBDC4B2AB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6D892A6-F428-4A9A-B592-5532C4D4492F}"/>
              </a:ext>
            </a:extLst>
          </p:cNvPr>
          <p:cNvSpPr>
            <a:spLocks noGrp="1"/>
          </p:cNvSpPr>
          <p:nvPr>
            <p:ph type="dt" sz="half" idx="10"/>
          </p:nvPr>
        </p:nvSpPr>
        <p:spPr/>
        <p:txBody>
          <a:bodyPr/>
          <a:lstStyle/>
          <a:p>
            <a:fld id="{625BC92E-E5B5-4AF1-B966-AEFE649DE82B}" type="datetime1">
              <a:rPr lang="it-IT" smtClean="0"/>
              <a:t>25/11/2025</a:t>
            </a:fld>
            <a:endParaRPr lang="it-IT"/>
          </a:p>
        </p:txBody>
      </p:sp>
      <p:sp>
        <p:nvSpPr>
          <p:cNvPr id="5" name="Segnaposto piè di pagina 4">
            <a:extLst>
              <a:ext uri="{FF2B5EF4-FFF2-40B4-BE49-F238E27FC236}">
                <a16:creationId xmlns:a16="http://schemas.microsoft.com/office/drawing/2014/main" id="{9E709F6D-F7C7-48B1-A0C7-21585D98E13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2EFEBB4-F058-44F9-B0A9-9AEF9995AEA2}"/>
              </a:ext>
            </a:extLst>
          </p:cNvPr>
          <p:cNvSpPr>
            <a:spLocks noGrp="1"/>
          </p:cNvSpPr>
          <p:nvPr>
            <p:ph type="sldNum" sz="quarter" idx="12"/>
          </p:nvPr>
        </p:nvSpPr>
        <p:spPr/>
        <p:txBody>
          <a:bodyPr/>
          <a:lstStyle/>
          <a:p>
            <a:fld id="{AB0F8D9A-AFD8-4A88-8415-4E6756A0FCA9}" type="slidenum">
              <a:rPr lang="it-IT" smtClean="0"/>
              <a:t>‹N›</a:t>
            </a:fld>
            <a:endParaRPr lang="it-IT"/>
          </a:p>
        </p:txBody>
      </p:sp>
    </p:spTree>
    <p:extLst>
      <p:ext uri="{BB962C8B-B14F-4D97-AF65-F5344CB8AC3E}">
        <p14:creationId xmlns:p14="http://schemas.microsoft.com/office/powerpoint/2010/main" val="3731069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BE4A97-9328-4B14-99A7-B0AB024E5C6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145E9E5-4B2C-42B8-9C08-C7B97536186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CED63AA-4B5A-47CE-AB9C-5635CD4FCC45}"/>
              </a:ext>
            </a:extLst>
          </p:cNvPr>
          <p:cNvSpPr>
            <a:spLocks noGrp="1"/>
          </p:cNvSpPr>
          <p:nvPr>
            <p:ph type="dt" sz="half" idx="10"/>
          </p:nvPr>
        </p:nvSpPr>
        <p:spPr/>
        <p:txBody>
          <a:bodyPr/>
          <a:lstStyle/>
          <a:p>
            <a:fld id="{2C9227D5-9B58-43B9-80DA-C05BB12FCAB4}" type="datetime1">
              <a:rPr lang="it-IT" smtClean="0"/>
              <a:t>25/11/2025</a:t>
            </a:fld>
            <a:endParaRPr lang="it-IT"/>
          </a:p>
        </p:txBody>
      </p:sp>
      <p:sp>
        <p:nvSpPr>
          <p:cNvPr id="5" name="Segnaposto piè di pagina 4">
            <a:extLst>
              <a:ext uri="{FF2B5EF4-FFF2-40B4-BE49-F238E27FC236}">
                <a16:creationId xmlns:a16="http://schemas.microsoft.com/office/drawing/2014/main" id="{A2C5BC9A-5076-42CC-A12A-F2234889253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BB0A158-60FD-4B29-9C91-635A1D87ECC5}"/>
              </a:ext>
            </a:extLst>
          </p:cNvPr>
          <p:cNvSpPr>
            <a:spLocks noGrp="1"/>
          </p:cNvSpPr>
          <p:nvPr>
            <p:ph type="sldNum" sz="quarter" idx="12"/>
          </p:nvPr>
        </p:nvSpPr>
        <p:spPr/>
        <p:txBody>
          <a:bodyPr/>
          <a:lstStyle/>
          <a:p>
            <a:fld id="{AB0F8D9A-AFD8-4A88-8415-4E6756A0FCA9}" type="slidenum">
              <a:rPr lang="it-IT" smtClean="0"/>
              <a:t>‹N›</a:t>
            </a:fld>
            <a:endParaRPr lang="it-IT"/>
          </a:p>
        </p:txBody>
      </p:sp>
    </p:spTree>
    <p:extLst>
      <p:ext uri="{BB962C8B-B14F-4D97-AF65-F5344CB8AC3E}">
        <p14:creationId xmlns:p14="http://schemas.microsoft.com/office/powerpoint/2010/main" val="1041787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E29107E-3D62-4C00-AF4C-8BDAB7472F96}"/>
              </a:ext>
            </a:extLst>
          </p:cNvPr>
          <p:cNvSpPr>
            <a:spLocks noGrp="1"/>
          </p:cNvSpPr>
          <p:nvPr>
            <p:ph type="title" orient="vert"/>
          </p:nvPr>
        </p:nvSpPr>
        <p:spPr>
          <a:xfrm>
            <a:off x="6543675" y="365125"/>
            <a:ext cx="1971675"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D7ED4EB-3346-4A7C-BAE7-F2C0FCC0EB41}"/>
              </a:ext>
            </a:extLst>
          </p:cNvPr>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5AA83D7-13EE-40CD-ADFB-0D3E39ADB9C0}"/>
              </a:ext>
            </a:extLst>
          </p:cNvPr>
          <p:cNvSpPr>
            <a:spLocks noGrp="1"/>
          </p:cNvSpPr>
          <p:nvPr>
            <p:ph type="dt" sz="half" idx="10"/>
          </p:nvPr>
        </p:nvSpPr>
        <p:spPr/>
        <p:txBody>
          <a:bodyPr/>
          <a:lstStyle/>
          <a:p>
            <a:fld id="{31C3E294-B1CD-4521-AEC6-F13B1C134F43}" type="datetime1">
              <a:rPr lang="it-IT" smtClean="0"/>
              <a:t>25/11/2025</a:t>
            </a:fld>
            <a:endParaRPr lang="it-IT"/>
          </a:p>
        </p:txBody>
      </p:sp>
      <p:sp>
        <p:nvSpPr>
          <p:cNvPr id="5" name="Segnaposto piè di pagina 4">
            <a:extLst>
              <a:ext uri="{FF2B5EF4-FFF2-40B4-BE49-F238E27FC236}">
                <a16:creationId xmlns:a16="http://schemas.microsoft.com/office/drawing/2014/main" id="{C6F173CE-AD3C-44FB-A359-7E7C6A67E84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BDF45B3-1BBB-4613-8973-3A1FDD78BC69}"/>
              </a:ext>
            </a:extLst>
          </p:cNvPr>
          <p:cNvSpPr>
            <a:spLocks noGrp="1"/>
          </p:cNvSpPr>
          <p:nvPr>
            <p:ph type="sldNum" sz="quarter" idx="12"/>
          </p:nvPr>
        </p:nvSpPr>
        <p:spPr/>
        <p:txBody>
          <a:bodyPr/>
          <a:lstStyle/>
          <a:p>
            <a:fld id="{AB0F8D9A-AFD8-4A88-8415-4E6756A0FCA9}" type="slidenum">
              <a:rPr lang="it-IT" smtClean="0"/>
              <a:t>‹N›</a:t>
            </a:fld>
            <a:endParaRPr lang="it-IT"/>
          </a:p>
        </p:txBody>
      </p:sp>
    </p:spTree>
    <p:extLst>
      <p:ext uri="{BB962C8B-B14F-4D97-AF65-F5344CB8AC3E}">
        <p14:creationId xmlns:p14="http://schemas.microsoft.com/office/powerpoint/2010/main" val="1134753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68313" y="188913"/>
            <a:ext cx="534987" cy="776287"/>
            <a:chOff x="100" y="0"/>
            <a:chExt cx="370" cy="525"/>
          </a:xfrm>
        </p:grpSpPr>
        <p:sp>
          <p:nvSpPr>
            <p:cNvPr id="4" name="Rectangle 8"/>
            <p:cNvSpPr>
              <a:spLocks noChangeArrowheads="1"/>
            </p:cNvSpPr>
            <p:nvPr/>
          </p:nvSpPr>
          <p:spPr bwMode="auto">
            <a:xfrm rot="-2700000">
              <a:off x="114" y="141"/>
              <a:ext cx="111" cy="38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5" name="Rectangle 9"/>
            <p:cNvSpPr>
              <a:spLocks noChangeArrowheads="1"/>
            </p:cNvSpPr>
            <p:nvPr/>
          </p:nvSpPr>
          <p:spPr bwMode="auto">
            <a:xfrm rot="-2700000">
              <a:off x="287" y="282"/>
              <a:ext cx="133" cy="119"/>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6" name="Rectangle 10"/>
            <p:cNvSpPr>
              <a:spLocks noChangeArrowheads="1"/>
            </p:cNvSpPr>
            <p:nvPr/>
          </p:nvSpPr>
          <p:spPr bwMode="auto">
            <a:xfrm rot="-2700000">
              <a:off x="100" y="96"/>
              <a:ext cx="126" cy="120"/>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7" name="Rectangle 11"/>
            <p:cNvSpPr>
              <a:spLocks noChangeArrowheads="1"/>
            </p:cNvSpPr>
            <p:nvPr/>
          </p:nvSpPr>
          <p:spPr bwMode="auto">
            <a:xfrm rot="-2700000">
              <a:off x="210" y="189"/>
              <a:ext cx="109" cy="10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8" name="Rectangle 12"/>
            <p:cNvSpPr>
              <a:spLocks noChangeArrowheads="1"/>
            </p:cNvSpPr>
            <p:nvPr/>
          </p:nvSpPr>
          <p:spPr bwMode="auto">
            <a:xfrm rot="-2700000">
              <a:off x="344" y="73"/>
              <a:ext cx="126" cy="246"/>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9" name="Oval 13"/>
            <p:cNvSpPr>
              <a:spLocks noChangeArrowheads="1"/>
            </p:cNvSpPr>
            <p:nvPr/>
          </p:nvSpPr>
          <p:spPr bwMode="auto">
            <a:xfrm rot="-2700000">
              <a:off x="206" y="0"/>
              <a:ext cx="112" cy="112"/>
            </a:xfrm>
            <a:prstGeom prst="ellipse">
              <a:avLst/>
            </a:prstGeom>
            <a:solidFill>
              <a:schemeClr val="tx1"/>
            </a:solidFill>
            <a:ln w="12700">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grpSp>
      <p:sp>
        <p:nvSpPr>
          <p:cNvPr id="10" name="Rectangle 14"/>
          <p:cNvSpPr>
            <a:spLocks noChangeArrowheads="1"/>
          </p:cNvSpPr>
          <p:nvPr userDrawn="1"/>
        </p:nvSpPr>
        <p:spPr bwMode="auto">
          <a:xfrm>
            <a:off x="1692275" y="333375"/>
            <a:ext cx="6938963" cy="200025"/>
          </a:xfrm>
          <a:prstGeom prst="rect">
            <a:avLst/>
          </a:prstGeom>
          <a:solidFill>
            <a:srgbClr val="4D4D4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6038" tIns="23812" rIns="46038" bIns="23812">
            <a:spAutoFit/>
          </a:bodyPr>
          <a:lstStyle>
            <a:lvl1pPr defTabSz="228600">
              <a:defRPr>
                <a:solidFill>
                  <a:schemeClr val="tx1"/>
                </a:solidFill>
                <a:latin typeface="Arial" panose="020B0604020202020204" pitchFamily="34" charset="0"/>
                <a:cs typeface="Arial" panose="020B0604020202020204" pitchFamily="34" charset="0"/>
              </a:defRPr>
            </a:lvl1pPr>
            <a:lvl2pPr marL="742950" indent="-285750" defTabSz="228600">
              <a:defRPr>
                <a:solidFill>
                  <a:schemeClr val="tx1"/>
                </a:solidFill>
                <a:latin typeface="Arial" panose="020B0604020202020204" pitchFamily="34" charset="0"/>
                <a:cs typeface="Arial" panose="020B0604020202020204" pitchFamily="34" charset="0"/>
              </a:defRPr>
            </a:lvl2pPr>
            <a:lvl3pPr marL="1143000" indent="-228600" defTabSz="228600">
              <a:defRPr>
                <a:solidFill>
                  <a:schemeClr val="tx1"/>
                </a:solidFill>
                <a:latin typeface="Arial" panose="020B0604020202020204" pitchFamily="34" charset="0"/>
                <a:cs typeface="Arial" panose="020B0604020202020204" pitchFamily="34" charset="0"/>
              </a:defRPr>
            </a:lvl3pPr>
            <a:lvl4pPr marL="1600200" indent="-228600" defTabSz="228600">
              <a:defRPr>
                <a:solidFill>
                  <a:schemeClr val="tx1"/>
                </a:solidFill>
                <a:latin typeface="Arial" panose="020B0604020202020204" pitchFamily="34" charset="0"/>
                <a:cs typeface="Arial" panose="020B0604020202020204" pitchFamily="34" charset="0"/>
              </a:defRPr>
            </a:lvl4pPr>
            <a:lvl5pPr marL="2057400" indent="-228600" defTabSz="228600">
              <a:defRPr>
                <a:solidFill>
                  <a:schemeClr val="tx1"/>
                </a:solidFill>
                <a:latin typeface="Arial" panose="020B0604020202020204" pitchFamily="34" charset="0"/>
                <a:cs typeface="Arial" panose="020B0604020202020204" pitchFamily="34" charset="0"/>
              </a:defRPr>
            </a:lvl5pPr>
            <a:lvl6pPr marL="25146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kumimoji="0" lang="it-IT" altLang="it-IT" sz="1000" b="1">
                <a:solidFill>
                  <a:srgbClr val="FFFF66"/>
                </a:solidFill>
                <a:latin typeface="Tahoma" panose="020B0604030504040204" pitchFamily="34" charset="0"/>
              </a:rPr>
              <a:t>COMITATO ELETTROTECNICO ITALIANO</a:t>
            </a:r>
            <a:endParaRPr kumimoji="0" lang="it-IT" altLang="it-IT" sz="1000">
              <a:solidFill>
                <a:srgbClr val="FFFF66"/>
              </a:solidFill>
              <a:latin typeface="Helvetica" panose="020B0604020202020204" pitchFamily="34" charset="0"/>
            </a:endParaRPr>
          </a:p>
        </p:txBody>
      </p:sp>
      <p:sp>
        <p:nvSpPr>
          <p:cNvPr id="2" name="Titolo 1"/>
          <p:cNvSpPr>
            <a:spLocks noGrp="1"/>
          </p:cNvSpPr>
          <p:nvPr>
            <p:ph type="title"/>
          </p:nvPr>
        </p:nvSpPr>
        <p:spPr/>
        <p:txBody>
          <a:bodyPr/>
          <a:lstStyle/>
          <a:p>
            <a:r>
              <a:rPr lang="it-IT" dirty="0"/>
              <a:t>Fare clic per modificare lo stile del titolo</a:t>
            </a:r>
          </a:p>
        </p:txBody>
      </p:sp>
      <p:sp>
        <p:nvSpPr>
          <p:cNvPr id="11" name="Segnaposto data 2"/>
          <p:cNvSpPr>
            <a:spLocks noGrp="1"/>
          </p:cNvSpPr>
          <p:nvPr>
            <p:ph type="dt" sz="half" idx="10"/>
          </p:nvPr>
        </p:nvSpPr>
        <p:spPr>
          <a:xfrm>
            <a:off x="457200" y="6245225"/>
            <a:ext cx="2133600" cy="476250"/>
          </a:xfrm>
          <a:prstGeom prst="rect">
            <a:avLst/>
          </a:prstGeom>
        </p:spPr>
        <p:txBody>
          <a:bodyPr/>
          <a:lstStyle>
            <a:lvl1pPr>
              <a:defRPr/>
            </a:lvl1pPr>
          </a:lstStyle>
          <a:p>
            <a:pPr>
              <a:defRPr/>
            </a:pPr>
            <a:fld id="{4989784B-B08D-4F55-B883-975483DA866D}" type="datetime1">
              <a:rPr lang="it-IT" smtClean="0">
                <a:solidFill>
                  <a:srgbClr val="000000"/>
                </a:solidFill>
              </a:rPr>
              <a:t>25/11/2025</a:t>
            </a:fld>
            <a:endParaRPr lang="it-IT">
              <a:solidFill>
                <a:srgbClr val="000000"/>
              </a:solidFill>
            </a:endParaRPr>
          </a:p>
        </p:txBody>
      </p:sp>
      <p:sp>
        <p:nvSpPr>
          <p:cNvPr id="12" name="Segnaposto piè di pagina 3"/>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it-IT">
              <a:solidFill>
                <a:srgbClr val="000000"/>
              </a:solidFill>
            </a:endParaRPr>
          </a:p>
        </p:txBody>
      </p:sp>
      <p:sp>
        <p:nvSpPr>
          <p:cNvPr id="13" name="Segnaposto numero diapositiva 4"/>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D1F4ED68-9C0F-4166-93F8-3EA67F4FE3B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25031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E9A675E7-67B2-4987-82A3-FBE54E5D8C7A}" type="datetime1">
              <a:rPr lang="it-IT" smtClean="0">
                <a:solidFill>
                  <a:srgbClr val="000000"/>
                </a:solidFill>
              </a:rPr>
              <a:t>25/11/2025</a:t>
            </a:fld>
            <a:endParaRPr lang="it-IT">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CC790D0-37A5-407F-8DC0-406C5CAD37C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328578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ayout personalizzato">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68313" y="188913"/>
            <a:ext cx="534987" cy="776287"/>
            <a:chOff x="100" y="0"/>
            <a:chExt cx="370" cy="525"/>
          </a:xfrm>
        </p:grpSpPr>
        <p:sp>
          <p:nvSpPr>
            <p:cNvPr id="4" name="Rectangle 8"/>
            <p:cNvSpPr>
              <a:spLocks noChangeArrowheads="1"/>
            </p:cNvSpPr>
            <p:nvPr/>
          </p:nvSpPr>
          <p:spPr bwMode="auto">
            <a:xfrm rot="-2700000">
              <a:off x="114" y="141"/>
              <a:ext cx="111" cy="38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5" name="Rectangle 9"/>
            <p:cNvSpPr>
              <a:spLocks noChangeArrowheads="1"/>
            </p:cNvSpPr>
            <p:nvPr/>
          </p:nvSpPr>
          <p:spPr bwMode="auto">
            <a:xfrm rot="-2700000">
              <a:off x="287" y="282"/>
              <a:ext cx="133" cy="119"/>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6" name="Rectangle 10"/>
            <p:cNvSpPr>
              <a:spLocks noChangeArrowheads="1"/>
            </p:cNvSpPr>
            <p:nvPr/>
          </p:nvSpPr>
          <p:spPr bwMode="auto">
            <a:xfrm rot="-2700000">
              <a:off x="100" y="96"/>
              <a:ext cx="126" cy="120"/>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7" name="Rectangle 11"/>
            <p:cNvSpPr>
              <a:spLocks noChangeArrowheads="1"/>
            </p:cNvSpPr>
            <p:nvPr/>
          </p:nvSpPr>
          <p:spPr bwMode="auto">
            <a:xfrm rot="-2700000">
              <a:off x="210" y="189"/>
              <a:ext cx="109" cy="10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8" name="Rectangle 12"/>
            <p:cNvSpPr>
              <a:spLocks noChangeArrowheads="1"/>
            </p:cNvSpPr>
            <p:nvPr/>
          </p:nvSpPr>
          <p:spPr bwMode="auto">
            <a:xfrm rot="-2700000">
              <a:off x="344" y="73"/>
              <a:ext cx="126" cy="246"/>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9" name="Oval 13"/>
            <p:cNvSpPr>
              <a:spLocks noChangeArrowheads="1"/>
            </p:cNvSpPr>
            <p:nvPr/>
          </p:nvSpPr>
          <p:spPr bwMode="auto">
            <a:xfrm rot="-2700000">
              <a:off x="206" y="0"/>
              <a:ext cx="112" cy="112"/>
            </a:xfrm>
            <a:prstGeom prst="ellipse">
              <a:avLst/>
            </a:prstGeom>
            <a:solidFill>
              <a:schemeClr val="tx1"/>
            </a:solidFill>
            <a:ln w="12700">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grpSp>
      <p:sp>
        <p:nvSpPr>
          <p:cNvPr id="10" name="Rectangle 14"/>
          <p:cNvSpPr>
            <a:spLocks noChangeArrowheads="1"/>
          </p:cNvSpPr>
          <p:nvPr userDrawn="1"/>
        </p:nvSpPr>
        <p:spPr bwMode="auto">
          <a:xfrm>
            <a:off x="1692275" y="333375"/>
            <a:ext cx="6938963" cy="200025"/>
          </a:xfrm>
          <a:prstGeom prst="rect">
            <a:avLst/>
          </a:prstGeom>
          <a:solidFill>
            <a:srgbClr val="4D4D4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6038" tIns="23812" rIns="46038" bIns="23812">
            <a:spAutoFit/>
          </a:bodyPr>
          <a:lstStyle>
            <a:lvl1pPr defTabSz="228600">
              <a:defRPr>
                <a:solidFill>
                  <a:schemeClr val="tx1"/>
                </a:solidFill>
                <a:latin typeface="Arial" panose="020B0604020202020204" pitchFamily="34" charset="0"/>
                <a:cs typeface="Arial" panose="020B0604020202020204" pitchFamily="34" charset="0"/>
              </a:defRPr>
            </a:lvl1pPr>
            <a:lvl2pPr marL="742950" indent="-285750" defTabSz="228600">
              <a:defRPr>
                <a:solidFill>
                  <a:schemeClr val="tx1"/>
                </a:solidFill>
                <a:latin typeface="Arial" panose="020B0604020202020204" pitchFamily="34" charset="0"/>
                <a:cs typeface="Arial" panose="020B0604020202020204" pitchFamily="34" charset="0"/>
              </a:defRPr>
            </a:lvl2pPr>
            <a:lvl3pPr marL="1143000" indent="-228600" defTabSz="228600">
              <a:defRPr>
                <a:solidFill>
                  <a:schemeClr val="tx1"/>
                </a:solidFill>
                <a:latin typeface="Arial" panose="020B0604020202020204" pitchFamily="34" charset="0"/>
                <a:cs typeface="Arial" panose="020B0604020202020204" pitchFamily="34" charset="0"/>
              </a:defRPr>
            </a:lvl3pPr>
            <a:lvl4pPr marL="1600200" indent="-228600" defTabSz="228600">
              <a:defRPr>
                <a:solidFill>
                  <a:schemeClr val="tx1"/>
                </a:solidFill>
                <a:latin typeface="Arial" panose="020B0604020202020204" pitchFamily="34" charset="0"/>
                <a:cs typeface="Arial" panose="020B0604020202020204" pitchFamily="34" charset="0"/>
              </a:defRPr>
            </a:lvl4pPr>
            <a:lvl5pPr marL="2057400" indent="-228600" defTabSz="228600">
              <a:defRPr>
                <a:solidFill>
                  <a:schemeClr val="tx1"/>
                </a:solidFill>
                <a:latin typeface="Arial" panose="020B0604020202020204" pitchFamily="34" charset="0"/>
                <a:cs typeface="Arial" panose="020B0604020202020204" pitchFamily="34" charset="0"/>
              </a:defRPr>
            </a:lvl5pPr>
            <a:lvl6pPr marL="25146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kumimoji="0" lang="it-IT" altLang="it-IT" sz="1000" b="1">
                <a:solidFill>
                  <a:srgbClr val="FFFF66"/>
                </a:solidFill>
                <a:latin typeface="Tahoma" panose="020B0604030504040204" pitchFamily="34" charset="0"/>
              </a:rPr>
              <a:t>COMITATO ELETTROTECNICO ITALIANO</a:t>
            </a:r>
            <a:endParaRPr kumimoji="0" lang="it-IT" altLang="it-IT" sz="1000">
              <a:solidFill>
                <a:srgbClr val="FFFF66"/>
              </a:solidFill>
              <a:latin typeface="Helvetica" panose="020B0604020202020204" pitchFamily="34" charset="0"/>
            </a:endParaRPr>
          </a:p>
        </p:txBody>
      </p:sp>
      <p:sp>
        <p:nvSpPr>
          <p:cNvPr id="2" name="Titolo 1"/>
          <p:cNvSpPr>
            <a:spLocks noGrp="1"/>
          </p:cNvSpPr>
          <p:nvPr>
            <p:ph type="title"/>
          </p:nvPr>
        </p:nvSpPr>
        <p:spPr/>
        <p:txBody>
          <a:bodyPr/>
          <a:lstStyle/>
          <a:p>
            <a:r>
              <a:rPr lang="it-IT" dirty="0"/>
              <a:t>Fare clic per modificare lo stile del titolo</a:t>
            </a:r>
          </a:p>
        </p:txBody>
      </p:sp>
      <p:sp>
        <p:nvSpPr>
          <p:cNvPr id="11" name="Segnaposto data 2"/>
          <p:cNvSpPr>
            <a:spLocks noGrp="1"/>
          </p:cNvSpPr>
          <p:nvPr>
            <p:ph type="dt" sz="half" idx="10"/>
          </p:nvPr>
        </p:nvSpPr>
        <p:spPr>
          <a:xfrm>
            <a:off x="457200" y="6245225"/>
            <a:ext cx="2133600" cy="476250"/>
          </a:xfrm>
          <a:prstGeom prst="rect">
            <a:avLst/>
          </a:prstGeom>
        </p:spPr>
        <p:txBody>
          <a:bodyPr/>
          <a:lstStyle>
            <a:lvl1pPr>
              <a:defRPr/>
            </a:lvl1pPr>
          </a:lstStyle>
          <a:p>
            <a:pPr>
              <a:defRPr/>
            </a:pPr>
            <a:fld id="{F531A78F-D2CE-489B-9B1D-D9250EB8758E}" type="datetime1">
              <a:rPr lang="it-IT" smtClean="0">
                <a:solidFill>
                  <a:srgbClr val="000000"/>
                </a:solidFill>
              </a:rPr>
              <a:t>25/11/2025</a:t>
            </a:fld>
            <a:endParaRPr lang="it-IT">
              <a:solidFill>
                <a:srgbClr val="000000"/>
              </a:solidFill>
            </a:endParaRPr>
          </a:p>
        </p:txBody>
      </p:sp>
      <p:sp>
        <p:nvSpPr>
          <p:cNvPr id="12" name="Segnaposto piè di pagina 3"/>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it-IT">
              <a:solidFill>
                <a:srgbClr val="000000"/>
              </a:solidFill>
            </a:endParaRPr>
          </a:p>
        </p:txBody>
      </p:sp>
      <p:sp>
        <p:nvSpPr>
          <p:cNvPr id="13" name="Segnaposto numero diapositiva 4"/>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D1F4ED68-9C0F-4166-93F8-3EA67F4FE3B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002931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6258EEBB-BABF-4431-B9A3-6124CCFD3F97}" type="datetime1">
              <a:rPr lang="it-IT" smtClean="0">
                <a:solidFill>
                  <a:srgbClr val="000000"/>
                </a:solidFill>
              </a:rPr>
              <a:t>25/11/2025</a:t>
            </a:fld>
            <a:endParaRPr lang="it-IT">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CC790D0-37A5-407F-8DC0-406C5CAD37C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681807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Layout personalizzato">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68313" y="188913"/>
            <a:ext cx="534987" cy="776287"/>
            <a:chOff x="100" y="0"/>
            <a:chExt cx="370" cy="525"/>
          </a:xfrm>
        </p:grpSpPr>
        <p:sp>
          <p:nvSpPr>
            <p:cNvPr id="4" name="Rectangle 8"/>
            <p:cNvSpPr>
              <a:spLocks noChangeArrowheads="1"/>
            </p:cNvSpPr>
            <p:nvPr/>
          </p:nvSpPr>
          <p:spPr bwMode="auto">
            <a:xfrm rot="-2700000">
              <a:off x="114" y="141"/>
              <a:ext cx="111" cy="38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5" name="Rectangle 9"/>
            <p:cNvSpPr>
              <a:spLocks noChangeArrowheads="1"/>
            </p:cNvSpPr>
            <p:nvPr/>
          </p:nvSpPr>
          <p:spPr bwMode="auto">
            <a:xfrm rot="-2700000">
              <a:off x="287" y="282"/>
              <a:ext cx="133" cy="119"/>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6" name="Rectangle 10"/>
            <p:cNvSpPr>
              <a:spLocks noChangeArrowheads="1"/>
            </p:cNvSpPr>
            <p:nvPr/>
          </p:nvSpPr>
          <p:spPr bwMode="auto">
            <a:xfrm rot="-2700000">
              <a:off x="100" y="96"/>
              <a:ext cx="126" cy="120"/>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7" name="Rectangle 11"/>
            <p:cNvSpPr>
              <a:spLocks noChangeArrowheads="1"/>
            </p:cNvSpPr>
            <p:nvPr/>
          </p:nvSpPr>
          <p:spPr bwMode="auto">
            <a:xfrm rot="-2700000">
              <a:off x="210" y="189"/>
              <a:ext cx="109" cy="10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8" name="Rectangle 12"/>
            <p:cNvSpPr>
              <a:spLocks noChangeArrowheads="1"/>
            </p:cNvSpPr>
            <p:nvPr/>
          </p:nvSpPr>
          <p:spPr bwMode="auto">
            <a:xfrm rot="-2700000">
              <a:off x="344" y="73"/>
              <a:ext cx="126" cy="246"/>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9" name="Oval 13"/>
            <p:cNvSpPr>
              <a:spLocks noChangeArrowheads="1"/>
            </p:cNvSpPr>
            <p:nvPr/>
          </p:nvSpPr>
          <p:spPr bwMode="auto">
            <a:xfrm rot="-2700000">
              <a:off x="206" y="0"/>
              <a:ext cx="112" cy="112"/>
            </a:xfrm>
            <a:prstGeom prst="ellipse">
              <a:avLst/>
            </a:prstGeom>
            <a:solidFill>
              <a:schemeClr val="tx1"/>
            </a:solidFill>
            <a:ln w="12700">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grpSp>
      <p:sp>
        <p:nvSpPr>
          <p:cNvPr id="10" name="Rectangle 14"/>
          <p:cNvSpPr>
            <a:spLocks noChangeArrowheads="1"/>
          </p:cNvSpPr>
          <p:nvPr userDrawn="1"/>
        </p:nvSpPr>
        <p:spPr bwMode="auto">
          <a:xfrm>
            <a:off x="1692275" y="333375"/>
            <a:ext cx="6938963" cy="200025"/>
          </a:xfrm>
          <a:prstGeom prst="rect">
            <a:avLst/>
          </a:prstGeom>
          <a:solidFill>
            <a:srgbClr val="4D4D4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6038" tIns="23812" rIns="46038" bIns="23812">
            <a:spAutoFit/>
          </a:bodyPr>
          <a:lstStyle>
            <a:lvl1pPr defTabSz="228600">
              <a:defRPr>
                <a:solidFill>
                  <a:schemeClr val="tx1"/>
                </a:solidFill>
                <a:latin typeface="Arial" panose="020B0604020202020204" pitchFamily="34" charset="0"/>
                <a:cs typeface="Arial" panose="020B0604020202020204" pitchFamily="34" charset="0"/>
              </a:defRPr>
            </a:lvl1pPr>
            <a:lvl2pPr marL="742950" indent="-285750" defTabSz="228600">
              <a:defRPr>
                <a:solidFill>
                  <a:schemeClr val="tx1"/>
                </a:solidFill>
                <a:latin typeface="Arial" panose="020B0604020202020204" pitchFamily="34" charset="0"/>
                <a:cs typeface="Arial" panose="020B0604020202020204" pitchFamily="34" charset="0"/>
              </a:defRPr>
            </a:lvl2pPr>
            <a:lvl3pPr marL="1143000" indent="-228600" defTabSz="228600">
              <a:defRPr>
                <a:solidFill>
                  <a:schemeClr val="tx1"/>
                </a:solidFill>
                <a:latin typeface="Arial" panose="020B0604020202020204" pitchFamily="34" charset="0"/>
                <a:cs typeface="Arial" panose="020B0604020202020204" pitchFamily="34" charset="0"/>
              </a:defRPr>
            </a:lvl3pPr>
            <a:lvl4pPr marL="1600200" indent="-228600" defTabSz="228600">
              <a:defRPr>
                <a:solidFill>
                  <a:schemeClr val="tx1"/>
                </a:solidFill>
                <a:latin typeface="Arial" panose="020B0604020202020204" pitchFamily="34" charset="0"/>
                <a:cs typeface="Arial" panose="020B0604020202020204" pitchFamily="34" charset="0"/>
              </a:defRPr>
            </a:lvl4pPr>
            <a:lvl5pPr marL="2057400" indent="-228600" defTabSz="228600">
              <a:defRPr>
                <a:solidFill>
                  <a:schemeClr val="tx1"/>
                </a:solidFill>
                <a:latin typeface="Arial" panose="020B0604020202020204" pitchFamily="34" charset="0"/>
                <a:cs typeface="Arial" panose="020B0604020202020204" pitchFamily="34" charset="0"/>
              </a:defRPr>
            </a:lvl5pPr>
            <a:lvl6pPr marL="25146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kumimoji="0" lang="it-IT" altLang="it-IT" sz="1000" b="1">
                <a:solidFill>
                  <a:srgbClr val="FFFF66"/>
                </a:solidFill>
                <a:latin typeface="Tahoma" panose="020B0604030504040204" pitchFamily="34" charset="0"/>
              </a:rPr>
              <a:t>COMITATO ELETTROTECNICO ITALIANO</a:t>
            </a:r>
            <a:endParaRPr kumimoji="0" lang="it-IT" altLang="it-IT" sz="1000">
              <a:solidFill>
                <a:srgbClr val="FFFF66"/>
              </a:solidFill>
              <a:latin typeface="Helvetica" panose="020B0604020202020204" pitchFamily="34" charset="0"/>
            </a:endParaRPr>
          </a:p>
        </p:txBody>
      </p:sp>
      <p:sp>
        <p:nvSpPr>
          <p:cNvPr id="2" name="Titolo 1"/>
          <p:cNvSpPr>
            <a:spLocks noGrp="1"/>
          </p:cNvSpPr>
          <p:nvPr>
            <p:ph type="title"/>
          </p:nvPr>
        </p:nvSpPr>
        <p:spPr/>
        <p:txBody>
          <a:bodyPr/>
          <a:lstStyle/>
          <a:p>
            <a:r>
              <a:rPr lang="it-IT" dirty="0"/>
              <a:t>Fare clic per modificare lo stile del titolo</a:t>
            </a:r>
          </a:p>
        </p:txBody>
      </p:sp>
      <p:sp>
        <p:nvSpPr>
          <p:cNvPr id="11" name="Segnaposto data 2"/>
          <p:cNvSpPr>
            <a:spLocks noGrp="1"/>
          </p:cNvSpPr>
          <p:nvPr>
            <p:ph type="dt" sz="half" idx="10"/>
          </p:nvPr>
        </p:nvSpPr>
        <p:spPr>
          <a:xfrm>
            <a:off x="457200" y="6245225"/>
            <a:ext cx="2133600" cy="476250"/>
          </a:xfrm>
          <a:prstGeom prst="rect">
            <a:avLst/>
          </a:prstGeom>
        </p:spPr>
        <p:txBody>
          <a:bodyPr/>
          <a:lstStyle>
            <a:lvl1pPr>
              <a:defRPr/>
            </a:lvl1pPr>
          </a:lstStyle>
          <a:p>
            <a:pPr>
              <a:defRPr/>
            </a:pPr>
            <a:fld id="{19D9093C-0335-429D-9932-C9D0EACA27BB}" type="datetime1">
              <a:rPr lang="it-IT" smtClean="0">
                <a:solidFill>
                  <a:srgbClr val="000000"/>
                </a:solidFill>
              </a:rPr>
              <a:t>25/11/2025</a:t>
            </a:fld>
            <a:endParaRPr lang="it-IT">
              <a:solidFill>
                <a:srgbClr val="000000"/>
              </a:solidFill>
            </a:endParaRPr>
          </a:p>
        </p:txBody>
      </p:sp>
      <p:sp>
        <p:nvSpPr>
          <p:cNvPr id="12" name="Segnaposto piè di pagina 3"/>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it-IT">
              <a:solidFill>
                <a:srgbClr val="000000"/>
              </a:solidFill>
            </a:endParaRPr>
          </a:p>
        </p:txBody>
      </p:sp>
      <p:sp>
        <p:nvSpPr>
          <p:cNvPr id="13" name="Segnaposto numero diapositiva 4"/>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D1F4ED68-9C0F-4166-93F8-3EA67F4FE3B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829939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E1539F75-3E6A-4EE5-9607-C1AB598D9488}" type="datetime1">
              <a:rPr lang="it-IT" smtClean="0">
                <a:solidFill>
                  <a:srgbClr val="000000"/>
                </a:solidFill>
              </a:rPr>
              <a:t>25/11/2025</a:t>
            </a:fld>
            <a:endParaRPr lang="it-IT">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CC790D0-37A5-407F-8DC0-406C5CAD37C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070684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Layout personalizzato">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68313" y="188913"/>
            <a:ext cx="534987" cy="776287"/>
            <a:chOff x="100" y="0"/>
            <a:chExt cx="370" cy="525"/>
          </a:xfrm>
        </p:grpSpPr>
        <p:sp>
          <p:nvSpPr>
            <p:cNvPr id="4" name="Rectangle 8"/>
            <p:cNvSpPr>
              <a:spLocks noChangeArrowheads="1"/>
            </p:cNvSpPr>
            <p:nvPr/>
          </p:nvSpPr>
          <p:spPr bwMode="auto">
            <a:xfrm rot="-2700000">
              <a:off x="114" y="141"/>
              <a:ext cx="111" cy="38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5" name="Rectangle 9"/>
            <p:cNvSpPr>
              <a:spLocks noChangeArrowheads="1"/>
            </p:cNvSpPr>
            <p:nvPr/>
          </p:nvSpPr>
          <p:spPr bwMode="auto">
            <a:xfrm rot="-2700000">
              <a:off x="287" y="282"/>
              <a:ext cx="133" cy="119"/>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6" name="Rectangle 10"/>
            <p:cNvSpPr>
              <a:spLocks noChangeArrowheads="1"/>
            </p:cNvSpPr>
            <p:nvPr/>
          </p:nvSpPr>
          <p:spPr bwMode="auto">
            <a:xfrm rot="-2700000">
              <a:off x="100" y="96"/>
              <a:ext cx="126" cy="120"/>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7" name="Rectangle 11"/>
            <p:cNvSpPr>
              <a:spLocks noChangeArrowheads="1"/>
            </p:cNvSpPr>
            <p:nvPr/>
          </p:nvSpPr>
          <p:spPr bwMode="auto">
            <a:xfrm rot="-2700000">
              <a:off x="210" y="189"/>
              <a:ext cx="109" cy="10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8" name="Rectangle 12"/>
            <p:cNvSpPr>
              <a:spLocks noChangeArrowheads="1"/>
            </p:cNvSpPr>
            <p:nvPr/>
          </p:nvSpPr>
          <p:spPr bwMode="auto">
            <a:xfrm rot="-2700000">
              <a:off x="344" y="73"/>
              <a:ext cx="126" cy="246"/>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9" name="Oval 13"/>
            <p:cNvSpPr>
              <a:spLocks noChangeArrowheads="1"/>
            </p:cNvSpPr>
            <p:nvPr/>
          </p:nvSpPr>
          <p:spPr bwMode="auto">
            <a:xfrm rot="-2700000">
              <a:off x="206" y="0"/>
              <a:ext cx="112" cy="112"/>
            </a:xfrm>
            <a:prstGeom prst="ellipse">
              <a:avLst/>
            </a:prstGeom>
            <a:solidFill>
              <a:schemeClr val="tx1"/>
            </a:solidFill>
            <a:ln w="12700">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grpSp>
      <p:sp>
        <p:nvSpPr>
          <p:cNvPr id="10" name="Rectangle 14"/>
          <p:cNvSpPr>
            <a:spLocks noChangeArrowheads="1"/>
          </p:cNvSpPr>
          <p:nvPr userDrawn="1"/>
        </p:nvSpPr>
        <p:spPr bwMode="auto">
          <a:xfrm>
            <a:off x="1692275" y="333375"/>
            <a:ext cx="6938963" cy="200025"/>
          </a:xfrm>
          <a:prstGeom prst="rect">
            <a:avLst/>
          </a:prstGeom>
          <a:solidFill>
            <a:srgbClr val="4D4D4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6038" tIns="23812" rIns="46038" bIns="23812">
            <a:spAutoFit/>
          </a:bodyPr>
          <a:lstStyle>
            <a:lvl1pPr defTabSz="228600">
              <a:defRPr>
                <a:solidFill>
                  <a:schemeClr val="tx1"/>
                </a:solidFill>
                <a:latin typeface="Arial" panose="020B0604020202020204" pitchFamily="34" charset="0"/>
                <a:cs typeface="Arial" panose="020B0604020202020204" pitchFamily="34" charset="0"/>
              </a:defRPr>
            </a:lvl1pPr>
            <a:lvl2pPr marL="742950" indent="-285750" defTabSz="228600">
              <a:defRPr>
                <a:solidFill>
                  <a:schemeClr val="tx1"/>
                </a:solidFill>
                <a:latin typeface="Arial" panose="020B0604020202020204" pitchFamily="34" charset="0"/>
                <a:cs typeface="Arial" panose="020B0604020202020204" pitchFamily="34" charset="0"/>
              </a:defRPr>
            </a:lvl2pPr>
            <a:lvl3pPr marL="1143000" indent="-228600" defTabSz="228600">
              <a:defRPr>
                <a:solidFill>
                  <a:schemeClr val="tx1"/>
                </a:solidFill>
                <a:latin typeface="Arial" panose="020B0604020202020204" pitchFamily="34" charset="0"/>
                <a:cs typeface="Arial" panose="020B0604020202020204" pitchFamily="34" charset="0"/>
              </a:defRPr>
            </a:lvl3pPr>
            <a:lvl4pPr marL="1600200" indent="-228600" defTabSz="228600">
              <a:defRPr>
                <a:solidFill>
                  <a:schemeClr val="tx1"/>
                </a:solidFill>
                <a:latin typeface="Arial" panose="020B0604020202020204" pitchFamily="34" charset="0"/>
                <a:cs typeface="Arial" panose="020B0604020202020204" pitchFamily="34" charset="0"/>
              </a:defRPr>
            </a:lvl4pPr>
            <a:lvl5pPr marL="2057400" indent="-228600" defTabSz="228600">
              <a:defRPr>
                <a:solidFill>
                  <a:schemeClr val="tx1"/>
                </a:solidFill>
                <a:latin typeface="Arial" panose="020B0604020202020204" pitchFamily="34" charset="0"/>
                <a:cs typeface="Arial" panose="020B0604020202020204" pitchFamily="34" charset="0"/>
              </a:defRPr>
            </a:lvl5pPr>
            <a:lvl6pPr marL="25146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kumimoji="0" lang="it-IT" altLang="it-IT" sz="1000" b="1">
                <a:solidFill>
                  <a:srgbClr val="FFFF66"/>
                </a:solidFill>
                <a:latin typeface="Tahoma" panose="020B0604030504040204" pitchFamily="34" charset="0"/>
              </a:rPr>
              <a:t>COMITATO ELETTROTECNICO ITALIANO</a:t>
            </a:r>
            <a:endParaRPr kumimoji="0" lang="it-IT" altLang="it-IT" sz="1000">
              <a:solidFill>
                <a:srgbClr val="FFFF66"/>
              </a:solidFill>
              <a:latin typeface="Helvetica" panose="020B0604020202020204" pitchFamily="34" charset="0"/>
            </a:endParaRPr>
          </a:p>
        </p:txBody>
      </p:sp>
      <p:sp>
        <p:nvSpPr>
          <p:cNvPr id="2" name="Titolo 1"/>
          <p:cNvSpPr>
            <a:spLocks noGrp="1"/>
          </p:cNvSpPr>
          <p:nvPr>
            <p:ph type="title"/>
          </p:nvPr>
        </p:nvSpPr>
        <p:spPr/>
        <p:txBody>
          <a:bodyPr/>
          <a:lstStyle/>
          <a:p>
            <a:r>
              <a:rPr lang="it-IT" dirty="0"/>
              <a:t>Fare clic per modificare lo stile del titolo</a:t>
            </a:r>
          </a:p>
        </p:txBody>
      </p:sp>
      <p:sp>
        <p:nvSpPr>
          <p:cNvPr id="11" name="Segnaposto data 2"/>
          <p:cNvSpPr>
            <a:spLocks noGrp="1"/>
          </p:cNvSpPr>
          <p:nvPr>
            <p:ph type="dt" sz="half" idx="10"/>
          </p:nvPr>
        </p:nvSpPr>
        <p:spPr>
          <a:xfrm>
            <a:off x="457200" y="6245225"/>
            <a:ext cx="2133600" cy="476250"/>
          </a:xfrm>
          <a:prstGeom prst="rect">
            <a:avLst/>
          </a:prstGeom>
        </p:spPr>
        <p:txBody>
          <a:bodyPr/>
          <a:lstStyle>
            <a:lvl1pPr>
              <a:defRPr/>
            </a:lvl1pPr>
          </a:lstStyle>
          <a:p>
            <a:pPr>
              <a:defRPr/>
            </a:pPr>
            <a:fld id="{B268C909-75F5-43B7-8FA9-94C87C404C4D}" type="datetime1">
              <a:rPr lang="it-IT" smtClean="0">
                <a:solidFill>
                  <a:srgbClr val="000000"/>
                </a:solidFill>
              </a:rPr>
              <a:t>25/11/2025</a:t>
            </a:fld>
            <a:endParaRPr lang="it-IT">
              <a:solidFill>
                <a:srgbClr val="000000"/>
              </a:solidFill>
            </a:endParaRPr>
          </a:p>
        </p:txBody>
      </p:sp>
      <p:sp>
        <p:nvSpPr>
          <p:cNvPr id="12" name="Segnaposto piè di pagina 3"/>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it-IT">
              <a:solidFill>
                <a:srgbClr val="000000"/>
              </a:solidFill>
            </a:endParaRPr>
          </a:p>
        </p:txBody>
      </p:sp>
      <p:sp>
        <p:nvSpPr>
          <p:cNvPr id="13" name="Segnaposto numero diapositiva 4"/>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D1F4ED68-9C0F-4166-93F8-3EA67F4FE3B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52117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AD81FDF7-2667-4422-BEF9-55150785F15F}" type="datetime1">
              <a:rPr lang="it-IT" smtClean="0">
                <a:solidFill>
                  <a:srgbClr val="000000"/>
                </a:solidFill>
              </a:rPr>
              <a:t>25/11/2025</a:t>
            </a:fld>
            <a:endParaRPr lang="it-IT">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CC790D0-37A5-407F-8DC0-406C5CAD37C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31337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06795C-0E6A-400F-9EDF-638FCA7A06C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0F290C3-C1AF-417F-8184-D8EC974CB0F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AC05C69-DE3D-48F5-8049-7662AD9DE278}"/>
              </a:ext>
            </a:extLst>
          </p:cNvPr>
          <p:cNvSpPr>
            <a:spLocks noGrp="1"/>
          </p:cNvSpPr>
          <p:nvPr>
            <p:ph type="dt" sz="half" idx="10"/>
          </p:nvPr>
        </p:nvSpPr>
        <p:spPr/>
        <p:txBody>
          <a:bodyPr/>
          <a:lstStyle/>
          <a:p>
            <a:fld id="{8E974C4C-D3A7-4803-A628-1A6D0DE961AB}" type="datetime1">
              <a:rPr lang="it-IT" smtClean="0"/>
              <a:t>25/11/2025</a:t>
            </a:fld>
            <a:endParaRPr lang="it-IT"/>
          </a:p>
        </p:txBody>
      </p:sp>
      <p:sp>
        <p:nvSpPr>
          <p:cNvPr id="5" name="Segnaposto piè di pagina 4">
            <a:extLst>
              <a:ext uri="{FF2B5EF4-FFF2-40B4-BE49-F238E27FC236}">
                <a16:creationId xmlns:a16="http://schemas.microsoft.com/office/drawing/2014/main" id="{0B5B545C-0293-49A1-89EF-70038C011E9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AA43A96-6804-44A6-AA31-6ABE9F6F8899}"/>
              </a:ext>
            </a:extLst>
          </p:cNvPr>
          <p:cNvSpPr>
            <a:spLocks noGrp="1"/>
          </p:cNvSpPr>
          <p:nvPr>
            <p:ph type="sldNum" sz="quarter" idx="12"/>
          </p:nvPr>
        </p:nvSpPr>
        <p:spPr/>
        <p:txBody>
          <a:bodyPr/>
          <a:lstStyle/>
          <a:p>
            <a:fld id="{AB0F8D9A-AFD8-4A88-8415-4E6756A0FCA9}" type="slidenum">
              <a:rPr lang="it-IT" smtClean="0"/>
              <a:t>‹N›</a:t>
            </a:fld>
            <a:endParaRPr lang="it-IT"/>
          </a:p>
        </p:txBody>
      </p:sp>
    </p:spTree>
    <p:extLst>
      <p:ext uri="{BB962C8B-B14F-4D97-AF65-F5344CB8AC3E}">
        <p14:creationId xmlns:p14="http://schemas.microsoft.com/office/powerpoint/2010/main" val="448741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Layout personalizzato">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68313" y="188913"/>
            <a:ext cx="534987" cy="776287"/>
            <a:chOff x="100" y="0"/>
            <a:chExt cx="370" cy="525"/>
          </a:xfrm>
        </p:grpSpPr>
        <p:sp>
          <p:nvSpPr>
            <p:cNvPr id="4" name="Rectangle 8"/>
            <p:cNvSpPr>
              <a:spLocks noChangeArrowheads="1"/>
            </p:cNvSpPr>
            <p:nvPr/>
          </p:nvSpPr>
          <p:spPr bwMode="auto">
            <a:xfrm rot="-2700000">
              <a:off x="114" y="141"/>
              <a:ext cx="111" cy="38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5" name="Rectangle 9"/>
            <p:cNvSpPr>
              <a:spLocks noChangeArrowheads="1"/>
            </p:cNvSpPr>
            <p:nvPr/>
          </p:nvSpPr>
          <p:spPr bwMode="auto">
            <a:xfrm rot="-2700000">
              <a:off x="287" y="282"/>
              <a:ext cx="133" cy="119"/>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6" name="Rectangle 10"/>
            <p:cNvSpPr>
              <a:spLocks noChangeArrowheads="1"/>
            </p:cNvSpPr>
            <p:nvPr/>
          </p:nvSpPr>
          <p:spPr bwMode="auto">
            <a:xfrm rot="-2700000">
              <a:off x="100" y="96"/>
              <a:ext cx="126" cy="120"/>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7" name="Rectangle 11"/>
            <p:cNvSpPr>
              <a:spLocks noChangeArrowheads="1"/>
            </p:cNvSpPr>
            <p:nvPr/>
          </p:nvSpPr>
          <p:spPr bwMode="auto">
            <a:xfrm rot="-2700000">
              <a:off x="210" y="189"/>
              <a:ext cx="109" cy="10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8" name="Rectangle 12"/>
            <p:cNvSpPr>
              <a:spLocks noChangeArrowheads="1"/>
            </p:cNvSpPr>
            <p:nvPr/>
          </p:nvSpPr>
          <p:spPr bwMode="auto">
            <a:xfrm rot="-2700000">
              <a:off x="344" y="73"/>
              <a:ext cx="126" cy="246"/>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9" name="Oval 13"/>
            <p:cNvSpPr>
              <a:spLocks noChangeArrowheads="1"/>
            </p:cNvSpPr>
            <p:nvPr/>
          </p:nvSpPr>
          <p:spPr bwMode="auto">
            <a:xfrm rot="-2700000">
              <a:off x="206" y="0"/>
              <a:ext cx="112" cy="112"/>
            </a:xfrm>
            <a:prstGeom prst="ellipse">
              <a:avLst/>
            </a:prstGeom>
            <a:solidFill>
              <a:schemeClr val="tx1"/>
            </a:solidFill>
            <a:ln w="12700">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grpSp>
      <p:sp>
        <p:nvSpPr>
          <p:cNvPr id="10" name="Rectangle 14"/>
          <p:cNvSpPr>
            <a:spLocks noChangeArrowheads="1"/>
          </p:cNvSpPr>
          <p:nvPr userDrawn="1"/>
        </p:nvSpPr>
        <p:spPr bwMode="auto">
          <a:xfrm>
            <a:off x="1692275" y="333375"/>
            <a:ext cx="6938963" cy="200025"/>
          </a:xfrm>
          <a:prstGeom prst="rect">
            <a:avLst/>
          </a:prstGeom>
          <a:solidFill>
            <a:srgbClr val="4D4D4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6038" tIns="23812" rIns="46038" bIns="23812">
            <a:spAutoFit/>
          </a:bodyPr>
          <a:lstStyle>
            <a:lvl1pPr defTabSz="228600">
              <a:defRPr>
                <a:solidFill>
                  <a:schemeClr val="tx1"/>
                </a:solidFill>
                <a:latin typeface="Arial" panose="020B0604020202020204" pitchFamily="34" charset="0"/>
                <a:cs typeface="Arial" panose="020B0604020202020204" pitchFamily="34" charset="0"/>
              </a:defRPr>
            </a:lvl1pPr>
            <a:lvl2pPr marL="742950" indent="-285750" defTabSz="228600">
              <a:defRPr>
                <a:solidFill>
                  <a:schemeClr val="tx1"/>
                </a:solidFill>
                <a:latin typeface="Arial" panose="020B0604020202020204" pitchFamily="34" charset="0"/>
                <a:cs typeface="Arial" panose="020B0604020202020204" pitchFamily="34" charset="0"/>
              </a:defRPr>
            </a:lvl2pPr>
            <a:lvl3pPr marL="1143000" indent="-228600" defTabSz="228600">
              <a:defRPr>
                <a:solidFill>
                  <a:schemeClr val="tx1"/>
                </a:solidFill>
                <a:latin typeface="Arial" panose="020B0604020202020204" pitchFamily="34" charset="0"/>
                <a:cs typeface="Arial" panose="020B0604020202020204" pitchFamily="34" charset="0"/>
              </a:defRPr>
            </a:lvl3pPr>
            <a:lvl4pPr marL="1600200" indent="-228600" defTabSz="228600">
              <a:defRPr>
                <a:solidFill>
                  <a:schemeClr val="tx1"/>
                </a:solidFill>
                <a:latin typeface="Arial" panose="020B0604020202020204" pitchFamily="34" charset="0"/>
                <a:cs typeface="Arial" panose="020B0604020202020204" pitchFamily="34" charset="0"/>
              </a:defRPr>
            </a:lvl4pPr>
            <a:lvl5pPr marL="2057400" indent="-228600" defTabSz="228600">
              <a:defRPr>
                <a:solidFill>
                  <a:schemeClr val="tx1"/>
                </a:solidFill>
                <a:latin typeface="Arial" panose="020B0604020202020204" pitchFamily="34" charset="0"/>
                <a:cs typeface="Arial" panose="020B0604020202020204" pitchFamily="34" charset="0"/>
              </a:defRPr>
            </a:lvl5pPr>
            <a:lvl6pPr marL="25146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kumimoji="0" lang="it-IT" altLang="it-IT" sz="1000" b="1">
                <a:solidFill>
                  <a:srgbClr val="FFFF66"/>
                </a:solidFill>
                <a:latin typeface="Tahoma" panose="020B0604030504040204" pitchFamily="34" charset="0"/>
              </a:rPr>
              <a:t>COMITATO ELETTROTECNICO ITALIANO</a:t>
            </a:r>
            <a:endParaRPr kumimoji="0" lang="it-IT" altLang="it-IT" sz="1000">
              <a:solidFill>
                <a:srgbClr val="FFFF66"/>
              </a:solidFill>
              <a:latin typeface="Helvetica" panose="020B0604020202020204" pitchFamily="34" charset="0"/>
            </a:endParaRPr>
          </a:p>
        </p:txBody>
      </p:sp>
      <p:sp>
        <p:nvSpPr>
          <p:cNvPr id="2" name="Titolo 1"/>
          <p:cNvSpPr>
            <a:spLocks noGrp="1"/>
          </p:cNvSpPr>
          <p:nvPr>
            <p:ph type="title"/>
          </p:nvPr>
        </p:nvSpPr>
        <p:spPr/>
        <p:txBody>
          <a:bodyPr/>
          <a:lstStyle/>
          <a:p>
            <a:r>
              <a:rPr lang="it-IT" dirty="0"/>
              <a:t>Fare clic per modificare lo stile del titolo</a:t>
            </a:r>
          </a:p>
        </p:txBody>
      </p:sp>
      <p:sp>
        <p:nvSpPr>
          <p:cNvPr id="11" name="Segnaposto data 2"/>
          <p:cNvSpPr>
            <a:spLocks noGrp="1"/>
          </p:cNvSpPr>
          <p:nvPr>
            <p:ph type="dt" sz="half" idx="10"/>
          </p:nvPr>
        </p:nvSpPr>
        <p:spPr>
          <a:xfrm>
            <a:off x="457200" y="6245225"/>
            <a:ext cx="2133600" cy="476250"/>
          </a:xfrm>
          <a:prstGeom prst="rect">
            <a:avLst/>
          </a:prstGeom>
        </p:spPr>
        <p:txBody>
          <a:bodyPr/>
          <a:lstStyle>
            <a:lvl1pPr>
              <a:defRPr/>
            </a:lvl1pPr>
          </a:lstStyle>
          <a:p>
            <a:pPr>
              <a:defRPr/>
            </a:pPr>
            <a:fld id="{DE412BE4-025E-4218-A00D-F186245CE59E}" type="datetime1">
              <a:rPr lang="it-IT" smtClean="0">
                <a:solidFill>
                  <a:srgbClr val="000000"/>
                </a:solidFill>
              </a:rPr>
              <a:t>25/11/2025</a:t>
            </a:fld>
            <a:endParaRPr lang="it-IT">
              <a:solidFill>
                <a:srgbClr val="000000"/>
              </a:solidFill>
            </a:endParaRPr>
          </a:p>
        </p:txBody>
      </p:sp>
      <p:sp>
        <p:nvSpPr>
          <p:cNvPr id="12" name="Segnaposto piè di pagina 3"/>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it-IT">
              <a:solidFill>
                <a:srgbClr val="000000"/>
              </a:solidFill>
            </a:endParaRPr>
          </a:p>
        </p:txBody>
      </p:sp>
      <p:sp>
        <p:nvSpPr>
          <p:cNvPr id="13" name="Segnaposto numero diapositiva 4"/>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D1F4ED68-9C0F-4166-93F8-3EA67F4FE3B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524414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50D6878A-A648-4334-9361-CCC29B6C23F2}" type="datetime1">
              <a:rPr lang="it-IT" smtClean="0">
                <a:solidFill>
                  <a:srgbClr val="000000"/>
                </a:solidFill>
              </a:rPr>
              <a:t>25/11/2025</a:t>
            </a:fld>
            <a:endParaRPr lang="it-IT">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CC790D0-37A5-407F-8DC0-406C5CAD37C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880631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Layout personalizzato">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68313" y="188913"/>
            <a:ext cx="534987" cy="776287"/>
            <a:chOff x="100" y="0"/>
            <a:chExt cx="370" cy="525"/>
          </a:xfrm>
        </p:grpSpPr>
        <p:sp>
          <p:nvSpPr>
            <p:cNvPr id="4" name="Rectangle 8"/>
            <p:cNvSpPr>
              <a:spLocks noChangeArrowheads="1"/>
            </p:cNvSpPr>
            <p:nvPr/>
          </p:nvSpPr>
          <p:spPr bwMode="auto">
            <a:xfrm rot="-2700000">
              <a:off x="114" y="141"/>
              <a:ext cx="111" cy="38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5" name="Rectangle 9"/>
            <p:cNvSpPr>
              <a:spLocks noChangeArrowheads="1"/>
            </p:cNvSpPr>
            <p:nvPr/>
          </p:nvSpPr>
          <p:spPr bwMode="auto">
            <a:xfrm rot="-2700000">
              <a:off x="287" y="282"/>
              <a:ext cx="133" cy="119"/>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6" name="Rectangle 10"/>
            <p:cNvSpPr>
              <a:spLocks noChangeArrowheads="1"/>
            </p:cNvSpPr>
            <p:nvPr/>
          </p:nvSpPr>
          <p:spPr bwMode="auto">
            <a:xfrm rot="-2700000">
              <a:off x="100" y="96"/>
              <a:ext cx="126" cy="120"/>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7" name="Rectangle 11"/>
            <p:cNvSpPr>
              <a:spLocks noChangeArrowheads="1"/>
            </p:cNvSpPr>
            <p:nvPr/>
          </p:nvSpPr>
          <p:spPr bwMode="auto">
            <a:xfrm rot="-2700000">
              <a:off x="210" y="189"/>
              <a:ext cx="109" cy="10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8" name="Rectangle 12"/>
            <p:cNvSpPr>
              <a:spLocks noChangeArrowheads="1"/>
            </p:cNvSpPr>
            <p:nvPr/>
          </p:nvSpPr>
          <p:spPr bwMode="auto">
            <a:xfrm rot="-2700000">
              <a:off x="344" y="73"/>
              <a:ext cx="126" cy="246"/>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9" name="Oval 13"/>
            <p:cNvSpPr>
              <a:spLocks noChangeArrowheads="1"/>
            </p:cNvSpPr>
            <p:nvPr/>
          </p:nvSpPr>
          <p:spPr bwMode="auto">
            <a:xfrm rot="-2700000">
              <a:off x="206" y="0"/>
              <a:ext cx="112" cy="112"/>
            </a:xfrm>
            <a:prstGeom prst="ellipse">
              <a:avLst/>
            </a:prstGeom>
            <a:solidFill>
              <a:schemeClr val="tx1"/>
            </a:solidFill>
            <a:ln w="12700">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grpSp>
      <p:sp>
        <p:nvSpPr>
          <p:cNvPr id="10" name="Rectangle 14"/>
          <p:cNvSpPr>
            <a:spLocks noChangeArrowheads="1"/>
          </p:cNvSpPr>
          <p:nvPr userDrawn="1"/>
        </p:nvSpPr>
        <p:spPr bwMode="auto">
          <a:xfrm>
            <a:off x="1692275" y="333375"/>
            <a:ext cx="6938963" cy="200025"/>
          </a:xfrm>
          <a:prstGeom prst="rect">
            <a:avLst/>
          </a:prstGeom>
          <a:solidFill>
            <a:srgbClr val="4D4D4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6038" tIns="23812" rIns="46038" bIns="23812">
            <a:spAutoFit/>
          </a:bodyPr>
          <a:lstStyle>
            <a:lvl1pPr defTabSz="228600">
              <a:defRPr>
                <a:solidFill>
                  <a:schemeClr val="tx1"/>
                </a:solidFill>
                <a:latin typeface="Arial" panose="020B0604020202020204" pitchFamily="34" charset="0"/>
                <a:cs typeface="Arial" panose="020B0604020202020204" pitchFamily="34" charset="0"/>
              </a:defRPr>
            </a:lvl1pPr>
            <a:lvl2pPr marL="742950" indent="-285750" defTabSz="228600">
              <a:defRPr>
                <a:solidFill>
                  <a:schemeClr val="tx1"/>
                </a:solidFill>
                <a:latin typeface="Arial" panose="020B0604020202020204" pitchFamily="34" charset="0"/>
                <a:cs typeface="Arial" panose="020B0604020202020204" pitchFamily="34" charset="0"/>
              </a:defRPr>
            </a:lvl2pPr>
            <a:lvl3pPr marL="1143000" indent="-228600" defTabSz="228600">
              <a:defRPr>
                <a:solidFill>
                  <a:schemeClr val="tx1"/>
                </a:solidFill>
                <a:latin typeface="Arial" panose="020B0604020202020204" pitchFamily="34" charset="0"/>
                <a:cs typeface="Arial" panose="020B0604020202020204" pitchFamily="34" charset="0"/>
              </a:defRPr>
            </a:lvl3pPr>
            <a:lvl4pPr marL="1600200" indent="-228600" defTabSz="228600">
              <a:defRPr>
                <a:solidFill>
                  <a:schemeClr val="tx1"/>
                </a:solidFill>
                <a:latin typeface="Arial" panose="020B0604020202020204" pitchFamily="34" charset="0"/>
                <a:cs typeface="Arial" panose="020B0604020202020204" pitchFamily="34" charset="0"/>
              </a:defRPr>
            </a:lvl4pPr>
            <a:lvl5pPr marL="2057400" indent="-228600" defTabSz="228600">
              <a:defRPr>
                <a:solidFill>
                  <a:schemeClr val="tx1"/>
                </a:solidFill>
                <a:latin typeface="Arial" panose="020B0604020202020204" pitchFamily="34" charset="0"/>
                <a:cs typeface="Arial" panose="020B0604020202020204" pitchFamily="34" charset="0"/>
              </a:defRPr>
            </a:lvl5pPr>
            <a:lvl6pPr marL="25146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kumimoji="0" lang="it-IT" altLang="it-IT" sz="1000" b="1">
                <a:solidFill>
                  <a:srgbClr val="FFFF66"/>
                </a:solidFill>
                <a:latin typeface="Tahoma" panose="020B0604030504040204" pitchFamily="34" charset="0"/>
              </a:rPr>
              <a:t>COMITATO ELETTROTECNICO ITALIANO</a:t>
            </a:r>
            <a:endParaRPr kumimoji="0" lang="it-IT" altLang="it-IT" sz="1000">
              <a:solidFill>
                <a:srgbClr val="FFFF66"/>
              </a:solidFill>
              <a:latin typeface="Helvetica" panose="020B0604020202020204" pitchFamily="34" charset="0"/>
            </a:endParaRPr>
          </a:p>
        </p:txBody>
      </p:sp>
      <p:sp>
        <p:nvSpPr>
          <p:cNvPr id="2" name="Titolo 1"/>
          <p:cNvSpPr>
            <a:spLocks noGrp="1"/>
          </p:cNvSpPr>
          <p:nvPr>
            <p:ph type="title"/>
          </p:nvPr>
        </p:nvSpPr>
        <p:spPr/>
        <p:txBody>
          <a:bodyPr/>
          <a:lstStyle/>
          <a:p>
            <a:r>
              <a:rPr lang="it-IT" dirty="0"/>
              <a:t>Fare clic per modificare lo stile del titolo</a:t>
            </a:r>
          </a:p>
        </p:txBody>
      </p:sp>
      <p:sp>
        <p:nvSpPr>
          <p:cNvPr id="11" name="Segnaposto data 2"/>
          <p:cNvSpPr>
            <a:spLocks noGrp="1"/>
          </p:cNvSpPr>
          <p:nvPr>
            <p:ph type="dt" sz="half" idx="10"/>
          </p:nvPr>
        </p:nvSpPr>
        <p:spPr>
          <a:xfrm>
            <a:off x="457200" y="6245225"/>
            <a:ext cx="2133600" cy="476250"/>
          </a:xfrm>
          <a:prstGeom prst="rect">
            <a:avLst/>
          </a:prstGeom>
        </p:spPr>
        <p:txBody>
          <a:bodyPr/>
          <a:lstStyle>
            <a:lvl1pPr>
              <a:defRPr/>
            </a:lvl1pPr>
          </a:lstStyle>
          <a:p>
            <a:pPr>
              <a:defRPr/>
            </a:pPr>
            <a:fld id="{F478D8D0-DAAE-48A4-B481-7F17AD30B7E9}" type="datetime1">
              <a:rPr lang="it-IT" smtClean="0">
                <a:solidFill>
                  <a:srgbClr val="000000"/>
                </a:solidFill>
              </a:rPr>
              <a:t>25/11/2025</a:t>
            </a:fld>
            <a:endParaRPr lang="it-IT">
              <a:solidFill>
                <a:srgbClr val="000000"/>
              </a:solidFill>
            </a:endParaRPr>
          </a:p>
        </p:txBody>
      </p:sp>
      <p:sp>
        <p:nvSpPr>
          <p:cNvPr id="12" name="Segnaposto piè di pagina 3"/>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it-IT">
              <a:solidFill>
                <a:srgbClr val="000000"/>
              </a:solidFill>
            </a:endParaRPr>
          </a:p>
        </p:txBody>
      </p:sp>
      <p:sp>
        <p:nvSpPr>
          <p:cNvPr id="13" name="Segnaposto numero diapositiva 4"/>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D1F4ED68-9C0F-4166-93F8-3EA67F4FE3B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311266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D29E12C0-97C4-497E-B981-3E99CA81372D}" type="datetime1">
              <a:rPr lang="it-IT" smtClean="0">
                <a:solidFill>
                  <a:srgbClr val="000000"/>
                </a:solidFill>
              </a:rPr>
              <a:t>25/11/2025</a:t>
            </a:fld>
            <a:endParaRPr lang="it-IT">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CC790D0-37A5-407F-8DC0-406C5CAD37C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534960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Layout personalizzato">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68313" y="188913"/>
            <a:ext cx="534987" cy="776287"/>
            <a:chOff x="100" y="0"/>
            <a:chExt cx="370" cy="525"/>
          </a:xfrm>
        </p:grpSpPr>
        <p:sp>
          <p:nvSpPr>
            <p:cNvPr id="4" name="Rectangle 8"/>
            <p:cNvSpPr>
              <a:spLocks noChangeArrowheads="1"/>
            </p:cNvSpPr>
            <p:nvPr/>
          </p:nvSpPr>
          <p:spPr bwMode="auto">
            <a:xfrm rot="-2700000">
              <a:off x="114" y="141"/>
              <a:ext cx="111" cy="38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5" name="Rectangle 9"/>
            <p:cNvSpPr>
              <a:spLocks noChangeArrowheads="1"/>
            </p:cNvSpPr>
            <p:nvPr/>
          </p:nvSpPr>
          <p:spPr bwMode="auto">
            <a:xfrm rot="-2700000">
              <a:off x="287" y="282"/>
              <a:ext cx="133" cy="119"/>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6" name="Rectangle 10"/>
            <p:cNvSpPr>
              <a:spLocks noChangeArrowheads="1"/>
            </p:cNvSpPr>
            <p:nvPr/>
          </p:nvSpPr>
          <p:spPr bwMode="auto">
            <a:xfrm rot="-2700000">
              <a:off x="100" y="96"/>
              <a:ext cx="126" cy="120"/>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7" name="Rectangle 11"/>
            <p:cNvSpPr>
              <a:spLocks noChangeArrowheads="1"/>
            </p:cNvSpPr>
            <p:nvPr/>
          </p:nvSpPr>
          <p:spPr bwMode="auto">
            <a:xfrm rot="-2700000">
              <a:off x="210" y="189"/>
              <a:ext cx="109" cy="10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8" name="Rectangle 12"/>
            <p:cNvSpPr>
              <a:spLocks noChangeArrowheads="1"/>
            </p:cNvSpPr>
            <p:nvPr/>
          </p:nvSpPr>
          <p:spPr bwMode="auto">
            <a:xfrm rot="-2700000">
              <a:off x="344" y="73"/>
              <a:ext cx="126" cy="246"/>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9" name="Oval 13"/>
            <p:cNvSpPr>
              <a:spLocks noChangeArrowheads="1"/>
            </p:cNvSpPr>
            <p:nvPr/>
          </p:nvSpPr>
          <p:spPr bwMode="auto">
            <a:xfrm rot="-2700000">
              <a:off x="206" y="0"/>
              <a:ext cx="112" cy="112"/>
            </a:xfrm>
            <a:prstGeom prst="ellipse">
              <a:avLst/>
            </a:prstGeom>
            <a:solidFill>
              <a:schemeClr val="tx1"/>
            </a:solidFill>
            <a:ln w="12700">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grpSp>
      <p:sp>
        <p:nvSpPr>
          <p:cNvPr id="10" name="Rectangle 14"/>
          <p:cNvSpPr>
            <a:spLocks noChangeArrowheads="1"/>
          </p:cNvSpPr>
          <p:nvPr userDrawn="1"/>
        </p:nvSpPr>
        <p:spPr bwMode="auto">
          <a:xfrm>
            <a:off x="1692275" y="333375"/>
            <a:ext cx="6938963" cy="200025"/>
          </a:xfrm>
          <a:prstGeom prst="rect">
            <a:avLst/>
          </a:prstGeom>
          <a:solidFill>
            <a:srgbClr val="4D4D4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6038" tIns="23812" rIns="46038" bIns="23812">
            <a:spAutoFit/>
          </a:bodyPr>
          <a:lstStyle>
            <a:lvl1pPr defTabSz="228600">
              <a:defRPr>
                <a:solidFill>
                  <a:schemeClr val="tx1"/>
                </a:solidFill>
                <a:latin typeface="Arial" panose="020B0604020202020204" pitchFamily="34" charset="0"/>
                <a:cs typeface="Arial" panose="020B0604020202020204" pitchFamily="34" charset="0"/>
              </a:defRPr>
            </a:lvl1pPr>
            <a:lvl2pPr marL="742950" indent="-285750" defTabSz="228600">
              <a:defRPr>
                <a:solidFill>
                  <a:schemeClr val="tx1"/>
                </a:solidFill>
                <a:latin typeface="Arial" panose="020B0604020202020204" pitchFamily="34" charset="0"/>
                <a:cs typeface="Arial" panose="020B0604020202020204" pitchFamily="34" charset="0"/>
              </a:defRPr>
            </a:lvl2pPr>
            <a:lvl3pPr marL="1143000" indent="-228600" defTabSz="228600">
              <a:defRPr>
                <a:solidFill>
                  <a:schemeClr val="tx1"/>
                </a:solidFill>
                <a:latin typeface="Arial" panose="020B0604020202020204" pitchFamily="34" charset="0"/>
                <a:cs typeface="Arial" panose="020B0604020202020204" pitchFamily="34" charset="0"/>
              </a:defRPr>
            </a:lvl3pPr>
            <a:lvl4pPr marL="1600200" indent="-228600" defTabSz="228600">
              <a:defRPr>
                <a:solidFill>
                  <a:schemeClr val="tx1"/>
                </a:solidFill>
                <a:latin typeface="Arial" panose="020B0604020202020204" pitchFamily="34" charset="0"/>
                <a:cs typeface="Arial" panose="020B0604020202020204" pitchFamily="34" charset="0"/>
              </a:defRPr>
            </a:lvl4pPr>
            <a:lvl5pPr marL="2057400" indent="-228600" defTabSz="228600">
              <a:defRPr>
                <a:solidFill>
                  <a:schemeClr val="tx1"/>
                </a:solidFill>
                <a:latin typeface="Arial" panose="020B0604020202020204" pitchFamily="34" charset="0"/>
                <a:cs typeface="Arial" panose="020B0604020202020204" pitchFamily="34" charset="0"/>
              </a:defRPr>
            </a:lvl5pPr>
            <a:lvl6pPr marL="25146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kumimoji="0" lang="it-IT" altLang="it-IT" sz="1000" b="1">
                <a:solidFill>
                  <a:srgbClr val="FFFF66"/>
                </a:solidFill>
                <a:latin typeface="Tahoma" panose="020B0604030504040204" pitchFamily="34" charset="0"/>
              </a:rPr>
              <a:t>COMITATO ELETTROTECNICO ITALIANO</a:t>
            </a:r>
            <a:endParaRPr kumimoji="0" lang="it-IT" altLang="it-IT" sz="1000">
              <a:solidFill>
                <a:srgbClr val="FFFF66"/>
              </a:solidFill>
              <a:latin typeface="Helvetica" panose="020B0604020202020204" pitchFamily="34" charset="0"/>
            </a:endParaRPr>
          </a:p>
        </p:txBody>
      </p:sp>
      <p:sp>
        <p:nvSpPr>
          <p:cNvPr id="2" name="Titolo 1"/>
          <p:cNvSpPr>
            <a:spLocks noGrp="1"/>
          </p:cNvSpPr>
          <p:nvPr>
            <p:ph type="title"/>
          </p:nvPr>
        </p:nvSpPr>
        <p:spPr/>
        <p:txBody>
          <a:bodyPr/>
          <a:lstStyle/>
          <a:p>
            <a:r>
              <a:rPr lang="it-IT" dirty="0"/>
              <a:t>Fare clic per modificare lo stile del titolo</a:t>
            </a:r>
          </a:p>
        </p:txBody>
      </p:sp>
      <p:sp>
        <p:nvSpPr>
          <p:cNvPr id="11" name="Segnaposto data 2"/>
          <p:cNvSpPr>
            <a:spLocks noGrp="1"/>
          </p:cNvSpPr>
          <p:nvPr>
            <p:ph type="dt" sz="half" idx="10"/>
          </p:nvPr>
        </p:nvSpPr>
        <p:spPr>
          <a:xfrm>
            <a:off x="457200" y="6245225"/>
            <a:ext cx="2133600" cy="476250"/>
          </a:xfrm>
          <a:prstGeom prst="rect">
            <a:avLst/>
          </a:prstGeom>
        </p:spPr>
        <p:txBody>
          <a:bodyPr/>
          <a:lstStyle>
            <a:lvl1pPr>
              <a:defRPr/>
            </a:lvl1pPr>
          </a:lstStyle>
          <a:p>
            <a:pPr>
              <a:defRPr/>
            </a:pPr>
            <a:fld id="{55715ED0-F869-4B8E-92DF-36EB21304956}" type="datetime1">
              <a:rPr lang="it-IT" smtClean="0">
                <a:solidFill>
                  <a:srgbClr val="000000"/>
                </a:solidFill>
              </a:rPr>
              <a:t>25/11/2025</a:t>
            </a:fld>
            <a:endParaRPr lang="it-IT">
              <a:solidFill>
                <a:srgbClr val="000000"/>
              </a:solidFill>
            </a:endParaRPr>
          </a:p>
        </p:txBody>
      </p:sp>
      <p:sp>
        <p:nvSpPr>
          <p:cNvPr id="12" name="Segnaposto piè di pagina 3"/>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it-IT">
              <a:solidFill>
                <a:srgbClr val="000000"/>
              </a:solidFill>
            </a:endParaRPr>
          </a:p>
        </p:txBody>
      </p:sp>
      <p:sp>
        <p:nvSpPr>
          <p:cNvPr id="13" name="Segnaposto numero diapositiva 4"/>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D1F4ED68-9C0F-4166-93F8-3EA67F4FE3B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106214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3AD2C8BF-56CA-4F49-BF59-DD4F64A04CDC}" type="datetime1">
              <a:rPr lang="it-IT" smtClean="0">
                <a:solidFill>
                  <a:srgbClr val="000000"/>
                </a:solidFill>
              </a:rPr>
              <a:t>25/11/2025</a:t>
            </a:fld>
            <a:endParaRPr lang="it-IT">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CC790D0-37A5-407F-8DC0-406C5CAD37C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997315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Layout personalizzato">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68313" y="188913"/>
            <a:ext cx="534987" cy="776287"/>
            <a:chOff x="100" y="0"/>
            <a:chExt cx="370" cy="525"/>
          </a:xfrm>
        </p:grpSpPr>
        <p:sp>
          <p:nvSpPr>
            <p:cNvPr id="4" name="Rectangle 8"/>
            <p:cNvSpPr>
              <a:spLocks noChangeArrowheads="1"/>
            </p:cNvSpPr>
            <p:nvPr/>
          </p:nvSpPr>
          <p:spPr bwMode="auto">
            <a:xfrm rot="-2700000">
              <a:off x="114" y="141"/>
              <a:ext cx="111" cy="38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5" name="Rectangle 9"/>
            <p:cNvSpPr>
              <a:spLocks noChangeArrowheads="1"/>
            </p:cNvSpPr>
            <p:nvPr/>
          </p:nvSpPr>
          <p:spPr bwMode="auto">
            <a:xfrm rot="-2700000">
              <a:off x="287" y="282"/>
              <a:ext cx="133" cy="119"/>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6" name="Rectangle 10"/>
            <p:cNvSpPr>
              <a:spLocks noChangeArrowheads="1"/>
            </p:cNvSpPr>
            <p:nvPr/>
          </p:nvSpPr>
          <p:spPr bwMode="auto">
            <a:xfrm rot="-2700000">
              <a:off x="100" y="96"/>
              <a:ext cx="126" cy="120"/>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7" name="Rectangle 11"/>
            <p:cNvSpPr>
              <a:spLocks noChangeArrowheads="1"/>
            </p:cNvSpPr>
            <p:nvPr/>
          </p:nvSpPr>
          <p:spPr bwMode="auto">
            <a:xfrm rot="-2700000">
              <a:off x="210" y="189"/>
              <a:ext cx="109" cy="10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8" name="Rectangle 12"/>
            <p:cNvSpPr>
              <a:spLocks noChangeArrowheads="1"/>
            </p:cNvSpPr>
            <p:nvPr/>
          </p:nvSpPr>
          <p:spPr bwMode="auto">
            <a:xfrm rot="-2700000">
              <a:off x="344" y="73"/>
              <a:ext cx="126" cy="246"/>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9" name="Oval 13"/>
            <p:cNvSpPr>
              <a:spLocks noChangeArrowheads="1"/>
            </p:cNvSpPr>
            <p:nvPr/>
          </p:nvSpPr>
          <p:spPr bwMode="auto">
            <a:xfrm rot="-2700000">
              <a:off x="206" y="0"/>
              <a:ext cx="112" cy="112"/>
            </a:xfrm>
            <a:prstGeom prst="ellipse">
              <a:avLst/>
            </a:prstGeom>
            <a:solidFill>
              <a:schemeClr val="tx1"/>
            </a:solidFill>
            <a:ln w="12700">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grpSp>
      <p:sp>
        <p:nvSpPr>
          <p:cNvPr id="10" name="Rectangle 14"/>
          <p:cNvSpPr>
            <a:spLocks noChangeArrowheads="1"/>
          </p:cNvSpPr>
          <p:nvPr userDrawn="1"/>
        </p:nvSpPr>
        <p:spPr bwMode="auto">
          <a:xfrm>
            <a:off x="1692275" y="333375"/>
            <a:ext cx="6938963" cy="200025"/>
          </a:xfrm>
          <a:prstGeom prst="rect">
            <a:avLst/>
          </a:prstGeom>
          <a:solidFill>
            <a:srgbClr val="4D4D4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6038" tIns="23812" rIns="46038" bIns="23812">
            <a:spAutoFit/>
          </a:bodyPr>
          <a:lstStyle>
            <a:lvl1pPr defTabSz="228600">
              <a:defRPr>
                <a:solidFill>
                  <a:schemeClr val="tx1"/>
                </a:solidFill>
                <a:latin typeface="Arial" panose="020B0604020202020204" pitchFamily="34" charset="0"/>
                <a:cs typeface="Arial" panose="020B0604020202020204" pitchFamily="34" charset="0"/>
              </a:defRPr>
            </a:lvl1pPr>
            <a:lvl2pPr marL="742950" indent="-285750" defTabSz="228600">
              <a:defRPr>
                <a:solidFill>
                  <a:schemeClr val="tx1"/>
                </a:solidFill>
                <a:latin typeface="Arial" panose="020B0604020202020204" pitchFamily="34" charset="0"/>
                <a:cs typeface="Arial" panose="020B0604020202020204" pitchFamily="34" charset="0"/>
              </a:defRPr>
            </a:lvl2pPr>
            <a:lvl3pPr marL="1143000" indent="-228600" defTabSz="228600">
              <a:defRPr>
                <a:solidFill>
                  <a:schemeClr val="tx1"/>
                </a:solidFill>
                <a:latin typeface="Arial" panose="020B0604020202020204" pitchFamily="34" charset="0"/>
                <a:cs typeface="Arial" panose="020B0604020202020204" pitchFamily="34" charset="0"/>
              </a:defRPr>
            </a:lvl3pPr>
            <a:lvl4pPr marL="1600200" indent="-228600" defTabSz="228600">
              <a:defRPr>
                <a:solidFill>
                  <a:schemeClr val="tx1"/>
                </a:solidFill>
                <a:latin typeface="Arial" panose="020B0604020202020204" pitchFamily="34" charset="0"/>
                <a:cs typeface="Arial" panose="020B0604020202020204" pitchFamily="34" charset="0"/>
              </a:defRPr>
            </a:lvl4pPr>
            <a:lvl5pPr marL="2057400" indent="-228600" defTabSz="228600">
              <a:defRPr>
                <a:solidFill>
                  <a:schemeClr val="tx1"/>
                </a:solidFill>
                <a:latin typeface="Arial" panose="020B0604020202020204" pitchFamily="34" charset="0"/>
                <a:cs typeface="Arial" panose="020B0604020202020204" pitchFamily="34" charset="0"/>
              </a:defRPr>
            </a:lvl5pPr>
            <a:lvl6pPr marL="25146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kumimoji="0" lang="it-IT" altLang="it-IT" sz="1000" b="1">
                <a:solidFill>
                  <a:srgbClr val="FFFF66"/>
                </a:solidFill>
                <a:latin typeface="Tahoma" panose="020B0604030504040204" pitchFamily="34" charset="0"/>
              </a:rPr>
              <a:t>COMITATO ELETTROTECNICO ITALIANO</a:t>
            </a:r>
            <a:endParaRPr kumimoji="0" lang="it-IT" altLang="it-IT" sz="1000">
              <a:solidFill>
                <a:srgbClr val="FFFF66"/>
              </a:solidFill>
              <a:latin typeface="Helvetica" panose="020B0604020202020204" pitchFamily="34" charset="0"/>
            </a:endParaRPr>
          </a:p>
        </p:txBody>
      </p:sp>
      <p:sp>
        <p:nvSpPr>
          <p:cNvPr id="2" name="Titolo 1"/>
          <p:cNvSpPr>
            <a:spLocks noGrp="1"/>
          </p:cNvSpPr>
          <p:nvPr>
            <p:ph type="title"/>
          </p:nvPr>
        </p:nvSpPr>
        <p:spPr/>
        <p:txBody>
          <a:bodyPr/>
          <a:lstStyle/>
          <a:p>
            <a:r>
              <a:rPr lang="it-IT" dirty="0"/>
              <a:t>Fare clic per modificare lo stile del titolo</a:t>
            </a:r>
          </a:p>
        </p:txBody>
      </p:sp>
      <p:sp>
        <p:nvSpPr>
          <p:cNvPr id="11" name="Segnaposto data 2"/>
          <p:cNvSpPr>
            <a:spLocks noGrp="1"/>
          </p:cNvSpPr>
          <p:nvPr>
            <p:ph type="dt" sz="half" idx="10"/>
          </p:nvPr>
        </p:nvSpPr>
        <p:spPr>
          <a:xfrm>
            <a:off x="457200" y="6245225"/>
            <a:ext cx="2133600" cy="476250"/>
          </a:xfrm>
          <a:prstGeom prst="rect">
            <a:avLst/>
          </a:prstGeom>
        </p:spPr>
        <p:txBody>
          <a:bodyPr/>
          <a:lstStyle>
            <a:lvl1pPr>
              <a:defRPr/>
            </a:lvl1pPr>
          </a:lstStyle>
          <a:p>
            <a:pPr>
              <a:defRPr/>
            </a:pPr>
            <a:fld id="{660AB957-077E-4F4C-BAA2-7C9E8B8BB8A6}" type="datetime1">
              <a:rPr lang="it-IT" smtClean="0">
                <a:solidFill>
                  <a:srgbClr val="000000"/>
                </a:solidFill>
              </a:rPr>
              <a:t>25/11/2025</a:t>
            </a:fld>
            <a:endParaRPr lang="it-IT">
              <a:solidFill>
                <a:srgbClr val="000000"/>
              </a:solidFill>
            </a:endParaRPr>
          </a:p>
        </p:txBody>
      </p:sp>
      <p:sp>
        <p:nvSpPr>
          <p:cNvPr id="12" name="Segnaposto piè di pagina 3"/>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it-IT">
              <a:solidFill>
                <a:srgbClr val="000000"/>
              </a:solidFill>
            </a:endParaRPr>
          </a:p>
        </p:txBody>
      </p:sp>
      <p:sp>
        <p:nvSpPr>
          <p:cNvPr id="13" name="Segnaposto numero diapositiva 4"/>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D1F4ED68-9C0F-4166-93F8-3EA67F4FE3B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564827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3D76E9AF-424A-4FD5-848E-1B0E8F2B6B3B}" type="datetime1">
              <a:rPr lang="it-IT" smtClean="0">
                <a:solidFill>
                  <a:srgbClr val="000000"/>
                </a:solidFill>
              </a:rPr>
              <a:t>25/11/2025</a:t>
            </a:fld>
            <a:endParaRPr lang="it-IT">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CC790D0-37A5-407F-8DC0-406C5CAD37C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635225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dgm">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990600" y="609600"/>
            <a:ext cx="7924800" cy="381000"/>
          </a:xfrm>
        </p:spPr>
        <p:txBody>
          <a:bodyPr/>
          <a:lstStyle/>
          <a:p>
            <a:r>
              <a:rPr lang="it-IT"/>
              <a:t>Fare clic per modificare lo stile del titolo</a:t>
            </a:r>
          </a:p>
        </p:txBody>
      </p:sp>
      <p:sp>
        <p:nvSpPr>
          <p:cNvPr id="3" name="Segnaposto SmartArt 2"/>
          <p:cNvSpPr>
            <a:spLocks noGrp="1"/>
          </p:cNvSpPr>
          <p:nvPr>
            <p:ph type="dgm" idx="1"/>
          </p:nvPr>
        </p:nvSpPr>
        <p:spPr>
          <a:xfrm>
            <a:off x="990600" y="1371600"/>
            <a:ext cx="7924800" cy="4724400"/>
          </a:xfrm>
        </p:spPr>
        <p:txBody>
          <a:bodyPr/>
          <a:lstStyle/>
          <a:p>
            <a:pPr lvl="0"/>
            <a:endParaRPr lang="it-IT" noProof="0"/>
          </a:p>
        </p:txBody>
      </p:sp>
    </p:spTree>
    <p:extLst>
      <p:ext uri="{BB962C8B-B14F-4D97-AF65-F5344CB8AC3E}">
        <p14:creationId xmlns:p14="http://schemas.microsoft.com/office/powerpoint/2010/main" val="2533194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Layout personalizzato">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68313" y="188913"/>
            <a:ext cx="534987" cy="776287"/>
            <a:chOff x="100" y="0"/>
            <a:chExt cx="370" cy="525"/>
          </a:xfrm>
        </p:grpSpPr>
        <p:sp>
          <p:nvSpPr>
            <p:cNvPr id="4" name="Rectangle 8"/>
            <p:cNvSpPr>
              <a:spLocks noChangeArrowheads="1"/>
            </p:cNvSpPr>
            <p:nvPr/>
          </p:nvSpPr>
          <p:spPr bwMode="auto">
            <a:xfrm rot="-2700000">
              <a:off x="114" y="141"/>
              <a:ext cx="111" cy="38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5" name="Rectangle 9"/>
            <p:cNvSpPr>
              <a:spLocks noChangeArrowheads="1"/>
            </p:cNvSpPr>
            <p:nvPr/>
          </p:nvSpPr>
          <p:spPr bwMode="auto">
            <a:xfrm rot="-2700000">
              <a:off x="287" y="282"/>
              <a:ext cx="133" cy="119"/>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6" name="Rectangle 10"/>
            <p:cNvSpPr>
              <a:spLocks noChangeArrowheads="1"/>
            </p:cNvSpPr>
            <p:nvPr/>
          </p:nvSpPr>
          <p:spPr bwMode="auto">
            <a:xfrm rot="-2700000">
              <a:off x="100" y="96"/>
              <a:ext cx="126" cy="120"/>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7" name="Rectangle 11"/>
            <p:cNvSpPr>
              <a:spLocks noChangeArrowheads="1"/>
            </p:cNvSpPr>
            <p:nvPr/>
          </p:nvSpPr>
          <p:spPr bwMode="auto">
            <a:xfrm rot="-2700000">
              <a:off x="210" y="189"/>
              <a:ext cx="109" cy="10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8" name="Rectangle 12"/>
            <p:cNvSpPr>
              <a:spLocks noChangeArrowheads="1"/>
            </p:cNvSpPr>
            <p:nvPr/>
          </p:nvSpPr>
          <p:spPr bwMode="auto">
            <a:xfrm rot="-2700000">
              <a:off x="344" y="73"/>
              <a:ext cx="126" cy="246"/>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9" name="Oval 13"/>
            <p:cNvSpPr>
              <a:spLocks noChangeArrowheads="1"/>
            </p:cNvSpPr>
            <p:nvPr/>
          </p:nvSpPr>
          <p:spPr bwMode="auto">
            <a:xfrm rot="-2700000">
              <a:off x="206" y="0"/>
              <a:ext cx="112" cy="112"/>
            </a:xfrm>
            <a:prstGeom prst="ellipse">
              <a:avLst/>
            </a:prstGeom>
            <a:solidFill>
              <a:schemeClr val="tx1"/>
            </a:solidFill>
            <a:ln w="12700">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grpSp>
      <p:sp>
        <p:nvSpPr>
          <p:cNvPr id="10" name="Rectangle 14"/>
          <p:cNvSpPr>
            <a:spLocks noChangeArrowheads="1"/>
          </p:cNvSpPr>
          <p:nvPr userDrawn="1"/>
        </p:nvSpPr>
        <p:spPr bwMode="auto">
          <a:xfrm>
            <a:off x="1692275" y="333375"/>
            <a:ext cx="6938963" cy="200025"/>
          </a:xfrm>
          <a:prstGeom prst="rect">
            <a:avLst/>
          </a:prstGeom>
          <a:solidFill>
            <a:srgbClr val="4D4D4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6038" tIns="23812" rIns="46038" bIns="23812">
            <a:spAutoFit/>
          </a:bodyPr>
          <a:lstStyle>
            <a:lvl1pPr defTabSz="228600">
              <a:defRPr>
                <a:solidFill>
                  <a:schemeClr val="tx1"/>
                </a:solidFill>
                <a:latin typeface="Arial" panose="020B0604020202020204" pitchFamily="34" charset="0"/>
                <a:cs typeface="Arial" panose="020B0604020202020204" pitchFamily="34" charset="0"/>
              </a:defRPr>
            </a:lvl1pPr>
            <a:lvl2pPr marL="742950" indent="-285750" defTabSz="228600">
              <a:defRPr>
                <a:solidFill>
                  <a:schemeClr val="tx1"/>
                </a:solidFill>
                <a:latin typeface="Arial" panose="020B0604020202020204" pitchFamily="34" charset="0"/>
                <a:cs typeface="Arial" panose="020B0604020202020204" pitchFamily="34" charset="0"/>
              </a:defRPr>
            </a:lvl2pPr>
            <a:lvl3pPr marL="1143000" indent="-228600" defTabSz="228600">
              <a:defRPr>
                <a:solidFill>
                  <a:schemeClr val="tx1"/>
                </a:solidFill>
                <a:latin typeface="Arial" panose="020B0604020202020204" pitchFamily="34" charset="0"/>
                <a:cs typeface="Arial" panose="020B0604020202020204" pitchFamily="34" charset="0"/>
              </a:defRPr>
            </a:lvl3pPr>
            <a:lvl4pPr marL="1600200" indent="-228600" defTabSz="228600">
              <a:defRPr>
                <a:solidFill>
                  <a:schemeClr val="tx1"/>
                </a:solidFill>
                <a:latin typeface="Arial" panose="020B0604020202020204" pitchFamily="34" charset="0"/>
                <a:cs typeface="Arial" panose="020B0604020202020204" pitchFamily="34" charset="0"/>
              </a:defRPr>
            </a:lvl4pPr>
            <a:lvl5pPr marL="2057400" indent="-228600" defTabSz="228600">
              <a:defRPr>
                <a:solidFill>
                  <a:schemeClr val="tx1"/>
                </a:solidFill>
                <a:latin typeface="Arial" panose="020B0604020202020204" pitchFamily="34" charset="0"/>
                <a:cs typeface="Arial" panose="020B0604020202020204" pitchFamily="34" charset="0"/>
              </a:defRPr>
            </a:lvl5pPr>
            <a:lvl6pPr marL="25146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kumimoji="0" lang="it-IT" altLang="it-IT" sz="1000" b="1">
                <a:solidFill>
                  <a:srgbClr val="FFFF66"/>
                </a:solidFill>
                <a:latin typeface="Tahoma" panose="020B0604030504040204" pitchFamily="34" charset="0"/>
              </a:rPr>
              <a:t>COMITATO ELETTROTECNICO ITALIANO</a:t>
            </a:r>
            <a:endParaRPr kumimoji="0" lang="it-IT" altLang="it-IT" sz="1000">
              <a:solidFill>
                <a:srgbClr val="FFFF66"/>
              </a:solidFill>
              <a:latin typeface="Helvetica" panose="020B0604020202020204" pitchFamily="34" charset="0"/>
            </a:endParaRPr>
          </a:p>
        </p:txBody>
      </p:sp>
      <p:sp>
        <p:nvSpPr>
          <p:cNvPr id="2" name="Titolo 1"/>
          <p:cNvSpPr>
            <a:spLocks noGrp="1"/>
          </p:cNvSpPr>
          <p:nvPr>
            <p:ph type="title"/>
          </p:nvPr>
        </p:nvSpPr>
        <p:spPr/>
        <p:txBody>
          <a:bodyPr/>
          <a:lstStyle/>
          <a:p>
            <a:r>
              <a:rPr lang="it-IT" dirty="0"/>
              <a:t>Fare clic per modificare lo stile del titolo</a:t>
            </a:r>
          </a:p>
        </p:txBody>
      </p:sp>
      <p:sp>
        <p:nvSpPr>
          <p:cNvPr id="11" name="Segnaposto data 2"/>
          <p:cNvSpPr>
            <a:spLocks noGrp="1"/>
          </p:cNvSpPr>
          <p:nvPr>
            <p:ph type="dt" sz="half" idx="10"/>
          </p:nvPr>
        </p:nvSpPr>
        <p:spPr>
          <a:xfrm>
            <a:off x="457200" y="6245225"/>
            <a:ext cx="2133600" cy="476250"/>
          </a:xfrm>
          <a:prstGeom prst="rect">
            <a:avLst/>
          </a:prstGeom>
        </p:spPr>
        <p:txBody>
          <a:bodyPr/>
          <a:lstStyle>
            <a:lvl1pPr>
              <a:defRPr/>
            </a:lvl1pPr>
          </a:lstStyle>
          <a:p>
            <a:pPr>
              <a:defRPr/>
            </a:pPr>
            <a:fld id="{8B1A766E-12C1-40F9-804C-BC3434698560}" type="datetime1">
              <a:rPr lang="it-IT" smtClean="0">
                <a:solidFill>
                  <a:srgbClr val="000000"/>
                </a:solidFill>
              </a:rPr>
              <a:t>25/11/2025</a:t>
            </a:fld>
            <a:endParaRPr lang="it-IT">
              <a:solidFill>
                <a:srgbClr val="000000"/>
              </a:solidFill>
            </a:endParaRPr>
          </a:p>
        </p:txBody>
      </p:sp>
      <p:sp>
        <p:nvSpPr>
          <p:cNvPr id="12" name="Segnaposto piè di pagina 3"/>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it-IT">
              <a:solidFill>
                <a:srgbClr val="000000"/>
              </a:solidFill>
            </a:endParaRPr>
          </a:p>
        </p:txBody>
      </p:sp>
      <p:sp>
        <p:nvSpPr>
          <p:cNvPr id="13" name="Segnaposto numero diapositiva 4"/>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D1F4ED68-9C0F-4166-93F8-3EA67F4FE3B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1133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0F213E-D579-4692-8BD3-51FA0BADA35B}"/>
              </a:ext>
            </a:extLst>
          </p:cNvPr>
          <p:cNvSpPr>
            <a:spLocks noGrp="1"/>
          </p:cNvSpPr>
          <p:nvPr>
            <p:ph type="title"/>
          </p:nvPr>
        </p:nvSpPr>
        <p:spPr>
          <a:xfrm>
            <a:off x="623888" y="1709739"/>
            <a:ext cx="7886700" cy="2852737"/>
          </a:xfrm>
        </p:spPr>
        <p:txBody>
          <a:bodyPr anchor="b"/>
          <a:lstStyle>
            <a:lvl1pPr>
              <a:defRPr sz="45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FC3D05E-2FDD-482B-A215-487FA51A7AA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E31FDD0-9D7B-45D2-A022-D4FE36C35EA7}"/>
              </a:ext>
            </a:extLst>
          </p:cNvPr>
          <p:cNvSpPr>
            <a:spLocks noGrp="1"/>
          </p:cNvSpPr>
          <p:nvPr>
            <p:ph type="dt" sz="half" idx="10"/>
          </p:nvPr>
        </p:nvSpPr>
        <p:spPr/>
        <p:txBody>
          <a:bodyPr/>
          <a:lstStyle/>
          <a:p>
            <a:fld id="{855E9714-8998-4464-9AFD-C6E8BE59233F}" type="datetime1">
              <a:rPr lang="it-IT" smtClean="0"/>
              <a:t>25/11/2025</a:t>
            </a:fld>
            <a:endParaRPr lang="it-IT"/>
          </a:p>
        </p:txBody>
      </p:sp>
      <p:sp>
        <p:nvSpPr>
          <p:cNvPr id="5" name="Segnaposto piè di pagina 4">
            <a:extLst>
              <a:ext uri="{FF2B5EF4-FFF2-40B4-BE49-F238E27FC236}">
                <a16:creationId xmlns:a16="http://schemas.microsoft.com/office/drawing/2014/main" id="{D7E77685-C144-4E49-B213-33A86EFA6A2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5BC62F3-04E2-487D-BFB7-4BC25788C45F}"/>
              </a:ext>
            </a:extLst>
          </p:cNvPr>
          <p:cNvSpPr>
            <a:spLocks noGrp="1"/>
          </p:cNvSpPr>
          <p:nvPr>
            <p:ph type="sldNum" sz="quarter" idx="12"/>
          </p:nvPr>
        </p:nvSpPr>
        <p:spPr/>
        <p:txBody>
          <a:bodyPr/>
          <a:lstStyle/>
          <a:p>
            <a:fld id="{AB0F8D9A-AFD8-4A88-8415-4E6756A0FCA9}" type="slidenum">
              <a:rPr lang="it-IT" smtClean="0"/>
              <a:t>‹N›</a:t>
            </a:fld>
            <a:endParaRPr lang="it-IT"/>
          </a:p>
        </p:txBody>
      </p:sp>
    </p:spTree>
    <p:extLst>
      <p:ext uri="{BB962C8B-B14F-4D97-AF65-F5344CB8AC3E}">
        <p14:creationId xmlns:p14="http://schemas.microsoft.com/office/powerpoint/2010/main" val="3144165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627A3FE4-7AD6-4EEF-939C-704B485A02D5}" type="datetime1">
              <a:rPr lang="it-IT" smtClean="0">
                <a:solidFill>
                  <a:srgbClr val="000000"/>
                </a:solidFill>
              </a:rPr>
              <a:t>25/11/2025</a:t>
            </a:fld>
            <a:endParaRPr lang="it-IT">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CC790D0-37A5-407F-8DC0-406C5CAD37C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5601947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Layout personalizzato">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68313" y="188913"/>
            <a:ext cx="534987" cy="776287"/>
            <a:chOff x="100" y="0"/>
            <a:chExt cx="370" cy="525"/>
          </a:xfrm>
        </p:grpSpPr>
        <p:sp>
          <p:nvSpPr>
            <p:cNvPr id="4" name="Rectangle 8"/>
            <p:cNvSpPr>
              <a:spLocks noChangeArrowheads="1"/>
            </p:cNvSpPr>
            <p:nvPr/>
          </p:nvSpPr>
          <p:spPr bwMode="auto">
            <a:xfrm rot="-2700000">
              <a:off x="114" y="141"/>
              <a:ext cx="111" cy="38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5" name="Rectangle 9"/>
            <p:cNvSpPr>
              <a:spLocks noChangeArrowheads="1"/>
            </p:cNvSpPr>
            <p:nvPr/>
          </p:nvSpPr>
          <p:spPr bwMode="auto">
            <a:xfrm rot="-2700000">
              <a:off x="287" y="282"/>
              <a:ext cx="133" cy="119"/>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6" name="Rectangle 10"/>
            <p:cNvSpPr>
              <a:spLocks noChangeArrowheads="1"/>
            </p:cNvSpPr>
            <p:nvPr/>
          </p:nvSpPr>
          <p:spPr bwMode="auto">
            <a:xfrm rot="-2700000">
              <a:off x="100" y="96"/>
              <a:ext cx="126" cy="120"/>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7" name="Rectangle 11"/>
            <p:cNvSpPr>
              <a:spLocks noChangeArrowheads="1"/>
            </p:cNvSpPr>
            <p:nvPr/>
          </p:nvSpPr>
          <p:spPr bwMode="auto">
            <a:xfrm rot="-2700000">
              <a:off x="210" y="189"/>
              <a:ext cx="109" cy="10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8" name="Rectangle 12"/>
            <p:cNvSpPr>
              <a:spLocks noChangeArrowheads="1"/>
            </p:cNvSpPr>
            <p:nvPr/>
          </p:nvSpPr>
          <p:spPr bwMode="auto">
            <a:xfrm rot="-2700000">
              <a:off x="344" y="73"/>
              <a:ext cx="126" cy="246"/>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9" name="Oval 13"/>
            <p:cNvSpPr>
              <a:spLocks noChangeArrowheads="1"/>
            </p:cNvSpPr>
            <p:nvPr/>
          </p:nvSpPr>
          <p:spPr bwMode="auto">
            <a:xfrm rot="-2700000">
              <a:off x="206" y="0"/>
              <a:ext cx="112" cy="112"/>
            </a:xfrm>
            <a:prstGeom prst="ellipse">
              <a:avLst/>
            </a:prstGeom>
            <a:solidFill>
              <a:schemeClr val="tx1"/>
            </a:solidFill>
            <a:ln w="12700">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grpSp>
      <p:sp>
        <p:nvSpPr>
          <p:cNvPr id="10" name="Rectangle 14"/>
          <p:cNvSpPr>
            <a:spLocks noChangeArrowheads="1"/>
          </p:cNvSpPr>
          <p:nvPr userDrawn="1"/>
        </p:nvSpPr>
        <p:spPr bwMode="auto">
          <a:xfrm>
            <a:off x="1692275" y="333375"/>
            <a:ext cx="6938963" cy="200025"/>
          </a:xfrm>
          <a:prstGeom prst="rect">
            <a:avLst/>
          </a:prstGeom>
          <a:solidFill>
            <a:srgbClr val="4D4D4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6038" tIns="23812" rIns="46038" bIns="23812">
            <a:spAutoFit/>
          </a:bodyPr>
          <a:lstStyle>
            <a:lvl1pPr defTabSz="228600">
              <a:defRPr>
                <a:solidFill>
                  <a:schemeClr val="tx1"/>
                </a:solidFill>
                <a:latin typeface="Arial" panose="020B0604020202020204" pitchFamily="34" charset="0"/>
                <a:cs typeface="Arial" panose="020B0604020202020204" pitchFamily="34" charset="0"/>
              </a:defRPr>
            </a:lvl1pPr>
            <a:lvl2pPr marL="742950" indent="-285750" defTabSz="228600">
              <a:defRPr>
                <a:solidFill>
                  <a:schemeClr val="tx1"/>
                </a:solidFill>
                <a:latin typeface="Arial" panose="020B0604020202020204" pitchFamily="34" charset="0"/>
                <a:cs typeface="Arial" panose="020B0604020202020204" pitchFamily="34" charset="0"/>
              </a:defRPr>
            </a:lvl2pPr>
            <a:lvl3pPr marL="1143000" indent="-228600" defTabSz="228600">
              <a:defRPr>
                <a:solidFill>
                  <a:schemeClr val="tx1"/>
                </a:solidFill>
                <a:latin typeface="Arial" panose="020B0604020202020204" pitchFamily="34" charset="0"/>
                <a:cs typeface="Arial" panose="020B0604020202020204" pitchFamily="34" charset="0"/>
              </a:defRPr>
            </a:lvl3pPr>
            <a:lvl4pPr marL="1600200" indent="-228600" defTabSz="228600">
              <a:defRPr>
                <a:solidFill>
                  <a:schemeClr val="tx1"/>
                </a:solidFill>
                <a:latin typeface="Arial" panose="020B0604020202020204" pitchFamily="34" charset="0"/>
                <a:cs typeface="Arial" panose="020B0604020202020204" pitchFamily="34" charset="0"/>
              </a:defRPr>
            </a:lvl4pPr>
            <a:lvl5pPr marL="2057400" indent="-228600" defTabSz="228600">
              <a:defRPr>
                <a:solidFill>
                  <a:schemeClr val="tx1"/>
                </a:solidFill>
                <a:latin typeface="Arial" panose="020B0604020202020204" pitchFamily="34" charset="0"/>
                <a:cs typeface="Arial" panose="020B0604020202020204" pitchFamily="34" charset="0"/>
              </a:defRPr>
            </a:lvl5pPr>
            <a:lvl6pPr marL="25146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kumimoji="0" lang="it-IT" altLang="it-IT" sz="1000" b="1">
                <a:solidFill>
                  <a:srgbClr val="FFFF66"/>
                </a:solidFill>
                <a:latin typeface="Tahoma" panose="020B0604030504040204" pitchFamily="34" charset="0"/>
              </a:rPr>
              <a:t>COMITATO ELETTROTECNICO ITALIANO</a:t>
            </a:r>
            <a:endParaRPr kumimoji="0" lang="it-IT" altLang="it-IT" sz="1000">
              <a:solidFill>
                <a:srgbClr val="FFFF66"/>
              </a:solidFill>
              <a:latin typeface="Helvetica" panose="020B0604020202020204" pitchFamily="34" charset="0"/>
            </a:endParaRPr>
          </a:p>
        </p:txBody>
      </p:sp>
      <p:sp>
        <p:nvSpPr>
          <p:cNvPr id="2" name="Titolo 1"/>
          <p:cNvSpPr>
            <a:spLocks noGrp="1"/>
          </p:cNvSpPr>
          <p:nvPr>
            <p:ph type="title"/>
          </p:nvPr>
        </p:nvSpPr>
        <p:spPr/>
        <p:txBody>
          <a:bodyPr/>
          <a:lstStyle/>
          <a:p>
            <a:r>
              <a:rPr lang="it-IT" dirty="0"/>
              <a:t>Fare clic per modificare lo stile del titolo</a:t>
            </a:r>
          </a:p>
        </p:txBody>
      </p:sp>
      <p:sp>
        <p:nvSpPr>
          <p:cNvPr id="11" name="Segnaposto data 2"/>
          <p:cNvSpPr>
            <a:spLocks noGrp="1"/>
          </p:cNvSpPr>
          <p:nvPr>
            <p:ph type="dt" sz="half" idx="10"/>
          </p:nvPr>
        </p:nvSpPr>
        <p:spPr>
          <a:xfrm>
            <a:off x="457200" y="6245225"/>
            <a:ext cx="2133600" cy="476250"/>
          </a:xfrm>
          <a:prstGeom prst="rect">
            <a:avLst/>
          </a:prstGeom>
        </p:spPr>
        <p:txBody>
          <a:bodyPr/>
          <a:lstStyle>
            <a:lvl1pPr>
              <a:defRPr/>
            </a:lvl1pPr>
          </a:lstStyle>
          <a:p>
            <a:pPr>
              <a:defRPr/>
            </a:pPr>
            <a:fld id="{C599F9D7-F1FE-4BAB-B25F-826CE87B49C1}" type="datetime1">
              <a:rPr lang="it-IT" smtClean="0">
                <a:solidFill>
                  <a:srgbClr val="000000"/>
                </a:solidFill>
              </a:rPr>
              <a:t>25/11/2025</a:t>
            </a:fld>
            <a:endParaRPr lang="it-IT">
              <a:solidFill>
                <a:srgbClr val="000000"/>
              </a:solidFill>
            </a:endParaRPr>
          </a:p>
        </p:txBody>
      </p:sp>
      <p:sp>
        <p:nvSpPr>
          <p:cNvPr id="12" name="Segnaposto piè di pagina 3"/>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it-IT">
              <a:solidFill>
                <a:srgbClr val="000000"/>
              </a:solidFill>
            </a:endParaRPr>
          </a:p>
        </p:txBody>
      </p:sp>
      <p:sp>
        <p:nvSpPr>
          <p:cNvPr id="13" name="Segnaposto numero diapositiva 4"/>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D1F4ED68-9C0F-4166-93F8-3EA67F4FE3B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527997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9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0C47946D-9766-4A12-A0FA-28ECEDD7E07B}" type="datetime1">
              <a:rPr lang="it-IT" smtClean="0">
                <a:solidFill>
                  <a:srgbClr val="000000"/>
                </a:solidFill>
              </a:rPr>
              <a:t>25/11/2025</a:t>
            </a:fld>
            <a:endParaRPr lang="it-IT">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CC790D0-37A5-407F-8DC0-406C5CAD37C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070470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0_Layout personalizzato">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68313" y="188913"/>
            <a:ext cx="534987" cy="776287"/>
            <a:chOff x="100" y="0"/>
            <a:chExt cx="370" cy="525"/>
          </a:xfrm>
        </p:grpSpPr>
        <p:sp>
          <p:nvSpPr>
            <p:cNvPr id="4" name="Rectangle 8"/>
            <p:cNvSpPr>
              <a:spLocks noChangeArrowheads="1"/>
            </p:cNvSpPr>
            <p:nvPr/>
          </p:nvSpPr>
          <p:spPr bwMode="auto">
            <a:xfrm rot="-2700000">
              <a:off x="114" y="141"/>
              <a:ext cx="111" cy="38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5" name="Rectangle 9"/>
            <p:cNvSpPr>
              <a:spLocks noChangeArrowheads="1"/>
            </p:cNvSpPr>
            <p:nvPr/>
          </p:nvSpPr>
          <p:spPr bwMode="auto">
            <a:xfrm rot="-2700000">
              <a:off x="287" y="282"/>
              <a:ext cx="133" cy="119"/>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6" name="Rectangle 10"/>
            <p:cNvSpPr>
              <a:spLocks noChangeArrowheads="1"/>
            </p:cNvSpPr>
            <p:nvPr/>
          </p:nvSpPr>
          <p:spPr bwMode="auto">
            <a:xfrm rot="-2700000">
              <a:off x="100" y="96"/>
              <a:ext cx="126" cy="120"/>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7" name="Rectangle 11"/>
            <p:cNvSpPr>
              <a:spLocks noChangeArrowheads="1"/>
            </p:cNvSpPr>
            <p:nvPr/>
          </p:nvSpPr>
          <p:spPr bwMode="auto">
            <a:xfrm rot="-2700000">
              <a:off x="210" y="189"/>
              <a:ext cx="109" cy="10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8" name="Rectangle 12"/>
            <p:cNvSpPr>
              <a:spLocks noChangeArrowheads="1"/>
            </p:cNvSpPr>
            <p:nvPr/>
          </p:nvSpPr>
          <p:spPr bwMode="auto">
            <a:xfrm rot="-2700000">
              <a:off x="344" y="73"/>
              <a:ext cx="126" cy="246"/>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9" name="Oval 13"/>
            <p:cNvSpPr>
              <a:spLocks noChangeArrowheads="1"/>
            </p:cNvSpPr>
            <p:nvPr/>
          </p:nvSpPr>
          <p:spPr bwMode="auto">
            <a:xfrm rot="-2700000">
              <a:off x="206" y="0"/>
              <a:ext cx="112" cy="112"/>
            </a:xfrm>
            <a:prstGeom prst="ellipse">
              <a:avLst/>
            </a:prstGeom>
            <a:solidFill>
              <a:schemeClr val="tx1"/>
            </a:solidFill>
            <a:ln w="12700">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grpSp>
      <p:sp>
        <p:nvSpPr>
          <p:cNvPr id="10" name="Rectangle 14"/>
          <p:cNvSpPr>
            <a:spLocks noChangeArrowheads="1"/>
          </p:cNvSpPr>
          <p:nvPr userDrawn="1"/>
        </p:nvSpPr>
        <p:spPr bwMode="auto">
          <a:xfrm>
            <a:off x="1692275" y="333375"/>
            <a:ext cx="6938963" cy="200025"/>
          </a:xfrm>
          <a:prstGeom prst="rect">
            <a:avLst/>
          </a:prstGeom>
          <a:solidFill>
            <a:srgbClr val="4D4D4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6038" tIns="23812" rIns="46038" bIns="23812">
            <a:spAutoFit/>
          </a:bodyPr>
          <a:lstStyle>
            <a:lvl1pPr defTabSz="228600">
              <a:defRPr>
                <a:solidFill>
                  <a:schemeClr val="tx1"/>
                </a:solidFill>
                <a:latin typeface="Arial" panose="020B0604020202020204" pitchFamily="34" charset="0"/>
                <a:cs typeface="Arial" panose="020B0604020202020204" pitchFamily="34" charset="0"/>
              </a:defRPr>
            </a:lvl1pPr>
            <a:lvl2pPr marL="742950" indent="-285750" defTabSz="228600">
              <a:defRPr>
                <a:solidFill>
                  <a:schemeClr val="tx1"/>
                </a:solidFill>
                <a:latin typeface="Arial" panose="020B0604020202020204" pitchFamily="34" charset="0"/>
                <a:cs typeface="Arial" panose="020B0604020202020204" pitchFamily="34" charset="0"/>
              </a:defRPr>
            </a:lvl2pPr>
            <a:lvl3pPr marL="1143000" indent="-228600" defTabSz="228600">
              <a:defRPr>
                <a:solidFill>
                  <a:schemeClr val="tx1"/>
                </a:solidFill>
                <a:latin typeface="Arial" panose="020B0604020202020204" pitchFamily="34" charset="0"/>
                <a:cs typeface="Arial" panose="020B0604020202020204" pitchFamily="34" charset="0"/>
              </a:defRPr>
            </a:lvl3pPr>
            <a:lvl4pPr marL="1600200" indent="-228600" defTabSz="228600">
              <a:defRPr>
                <a:solidFill>
                  <a:schemeClr val="tx1"/>
                </a:solidFill>
                <a:latin typeface="Arial" panose="020B0604020202020204" pitchFamily="34" charset="0"/>
                <a:cs typeface="Arial" panose="020B0604020202020204" pitchFamily="34" charset="0"/>
              </a:defRPr>
            </a:lvl4pPr>
            <a:lvl5pPr marL="2057400" indent="-228600" defTabSz="228600">
              <a:defRPr>
                <a:solidFill>
                  <a:schemeClr val="tx1"/>
                </a:solidFill>
                <a:latin typeface="Arial" panose="020B0604020202020204" pitchFamily="34" charset="0"/>
                <a:cs typeface="Arial" panose="020B0604020202020204" pitchFamily="34" charset="0"/>
              </a:defRPr>
            </a:lvl5pPr>
            <a:lvl6pPr marL="25146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kumimoji="0" lang="it-IT" altLang="it-IT" sz="1000" b="1">
                <a:solidFill>
                  <a:srgbClr val="FFFF66"/>
                </a:solidFill>
                <a:latin typeface="Tahoma" panose="020B0604030504040204" pitchFamily="34" charset="0"/>
              </a:rPr>
              <a:t>COMITATO ELETTROTECNICO ITALIANO</a:t>
            </a:r>
            <a:endParaRPr kumimoji="0" lang="it-IT" altLang="it-IT" sz="1000">
              <a:solidFill>
                <a:srgbClr val="FFFF66"/>
              </a:solidFill>
              <a:latin typeface="Helvetica" panose="020B0604020202020204" pitchFamily="34" charset="0"/>
            </a:endParaRPr>
          </a:p>
        </p:txBody>
      </p:sp>
      <p:sp>
        <p:nvSpPr>
          <p:cNvPr id="2" name="Titolo 1"/>
          <p:cNvSpPr>
            <a:spLocks noGrp="1"/>
          </p:cNvSpPr>
          <p:nvPr>
            <p:ph type="title"/>
          </p:nvPr>
        </p:nvSpPr>
        <p:spPr/>
        <p:txBody>
          <a:bodyPr/>
          <a:lstStyle/>
          <a:p>
            <a:r>
              <a:rPr lang="it-IT" dirty="0"/>
              <a:t>Fare clic per modificare lo stile del titolo</a:t>
            </a:r>
          </a:p>
        </p:txBody>
      </p:sp>
      <p:sp>
        <p:nvSpPr>
          <p:cNvPr id="11" name="Segnaposto data 2"/>
          <p:cNvSpPr>
            <a:spLocks noGrp="1"/>
          </p:cNvSpPr>
          <p:nvPr>
            <p:ph type="dt" sz="half" idx="10"/>
          </p:nvPr>
        </p:nvSpPr>
        <p:spPr>
          <a:xfrm>
            <a:off x="457200" y="6245225"/>
            <a:ext cx="2133600" cy="476250"/>
          </a:xfrm>
          <a:prstGeom prst="rect">
            <a:avLst/>
          </a:prstGeom>
        </p:spPr>
        <p:txBody>
          <a:bodyPr/>
          <a:lstStyle>
            <a:lvl1pPr>
              <a:defRPr/>
            </a:lvl1pPr>
          </a:lstStyle>
          <a:p>
            <a:pPr>
              <a:defRPr/>
            </a:pPr>
            <a:fld id="{83EFA6DE-90D9-47BC-80C0-C3728C81E9B3}" type="datetime1">
              <a:rPr lang="it-IT" smtClean="0">
                <a:solidFill>
                  <a:srgbClr val="000000"/>
                </a:solidFill>
              </a:rPr>
              <a:t>25/11/2025</a:t>
            </a:fld>
            <a:endParaRPr lang="it-IT">
              <a:solidFill>
                <a:srgbClr val="000000"/>
              </a:solidFill>
            </a:endParaRPr>
          </a:p>
        </p:txBody>
      </p:sp>
      <p:sp>
        <p:nvSpPr>
          <p:cNvPr id="12" name="Segnaposto piè di pagina 3"/>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it-IT">
              <a:solidFill>
                <a:srgbClr val="000000"/>
              </a:solidFill>
            </a:endParaRPr>
          </a:p>
        </p:txBody>
      </p:sp>
      <p:sp>
        <p:nvSpPr>
          <p:cNvPr id="13" name="Segnaposto numero diapositiva 4"/>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D1F4ED68-9C0F-4166-93F8-3EA67F4FE3B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7854141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1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30F7FA37-77AC-49FC-875A-480B7A466410}" type="datetime1">
              <a:rPr lang="it-IT" smtClean="0">
                <a:solidFill>
                  <a:srgbClr val="000000"/>
                </a:solidFill>
              </a:rPr>
              <a:t>25/11/2025</a:t>
            </a:fld>
            <a:endParaRPr lang="it-IT">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CC790D0-37A5-407F-8DC0-406C5CAD37C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154337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2_Layout personalizzato">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68313" y="188913"/>
            <a:ext cx="534987" cy="776287"/>
            <a:chOff x="100" y="0"/>
            <a:chExt cx="370" cy="525"/>
          </a:xfrm>
        </p:grpSpPr>
        <p:sp>
          <p:nvSpPr>
            <p:cNvPr id="4" name="Rectangle 8"/>
            <p:cNvSpPr>
              <a:spLocks noChangeArrowheads="1"/>
            </p:cNvSpPr>
            <p:nvPr/>
          </p:nvSpPr>
          <p:spPr bwMode="auto">
            <a:xfrm rot="-2700000">
              <a:off x="114" y="141"/>
              <a:ext cx="111" cy="38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5" name="Rectangle 9"/>
            <p:cNvSpPr>
              <a:spLocks noChangeArrowheads="1"/>
            </p:cNvSpPr>
            <p:nvPr/>
          </p:nvSpPr>
          <p:spPr bwMode="auto">
            <a:xfrm rot="-2700000">
              <a:off x="287" y="282"/>
              <a:ext cx="133" cy="119"/>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6" name="Rectangle 10"/>
            <p:cNvSpPr>
              <a:spLocks noChangeArrowheads="1"/>
            </p:cNvSpPr>
            <p:nvPr/>
          </p:nvSpPr>
          <p:spPr bwMode="auto">
            <a:xfrm rot="-2700000">
              <a:off x="100" y="96"/>
              <a:ext cx="126" cy="120"/>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7" name="Rectangle 11"/>
            <p:cNvSpPr>
              <a:spLocks noChangeArrowheads="1"/>
            </p:cNvSpPr>
            <p:nvPr/>
          </p:nvSpPr>
          <p:spPr bwMode="auto">
            <a:xfrm rot="-2700000">
              <a:off x="210" y="189"/>
              <a:ext cx="109" cy="10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8" name="Rectangle 12"/>
            <p:cNvSpPr>
              <a:spLocks noChangeArrowheads="1"/>
            </p:cNvSpPr>
            <p:nvPr/>
          </p:nvSpPr>
          <p:spPr bwMode="auto">
            <a:xfrm rot="-2700000">
              <a:off x="344" y="73"/>
              <a:ext cx="126" cy="246"/>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9" name="Oval 13"/>
            <p:cNvSpPr>
              <a:spLocks noChangeArrowheads="1"/>
            </p:cNvSpPr>
            <p:nvPr/>
          </p:nvSpPr>
          <p:spPr bwMode="auto">
            <a:xfrm rot="-2700000">
              <a:off x="206" y="0"/>
              <a:ext cx="112" cy="112"/>
            </a:xfrm>
            <a:prstGeom prst="ellipse">
              <a:avLst/>
            </a:prstGeom>
            <a:solidFill>
              <a:schemeClr val="tx1"/>
            </a:solidFill>
            <a:ln w="12700">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grpSp>
      <p:sp>
        <p:nvSpPr>
          <p:cNvPr id="10" name="Rectangle 14"/>
          <p:cNvSpPr>
            <a:spLocks noChangeArrowheads="1"/>
          </p:cNvSpPr>
          <p:nvPr userDrawn="1"/>
        </p:nvSpPr>
        <p:spPr bwMode="auto">
          <a:xfrm>
            <a:off x="1692275" y="333375"/>
            <a:ext cx="6938963" cy="200025"/>
          </a:xfrm>
          <a:prstGeom prst="rect">
            <a:avLst/>
          </a:prstGeom>
          <a:solidFill>
            <a:srgbClr val="4D4D4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6038" tIns="23812" rIns="46038" bIns="23812">
            <a:spAutoFit/>
          </a:bodyPr>
          <a:lstStyle>
            <a:lvl1pPr defTabSz="228600">
              <a:defRPr>
                <a:solidFill>
                  <a:schemeClr val="tx1"/>
                </a:solidFill>
                <a:latin typeface="Arial" panose="020B0604020202020204" pitchFamily="34" charset="0"/>
                <a:cs typeface="Arial" panose="020B0604020202020204" pitchFamily="34" charset="0"/>
              </a:defRPr>
            </a:lvl1pPr>
            <a:lvl2pPr marL="742950" indent="-285750" defTabSz="228600">
              <a:defRPr>
                <a:solidFill>
                  <a:schemeClr val="tx1"/>
                </a:solidFill>
                <a:latin typeface="Arial" panose="020B0604020202020204" pitchFamily="34" charset="0"/>
                <a:cs typeface="Arial" panose="020B0604020202020204" pitchFamily="34" charset="0"/>
              </a:defRPr>
            </a:lvl2pPr>
            <a:lvl3pPr marL="1143000" indent="-228600" defTabSz="228600">
              <a:defRPr>
                <a:solidFill>
                  <a:schemeClr val="tx1"/>
                </a:solidFill>
                <a:latin typeface="Arial" panose="020B0604020202020204" pitchFamily="34" charset="0"/>
                <a:cs typeface="Arial" panose="020B0604020202020204" pitchFamily="34" charset="0"/>
              </a:defRPr>
            </a:lvl3pPr>
            <a:lvl4pPr marL="1600200" indent="-228600" defTabSz="228600">
              <a:defRPr>
                <a:solidFill>
                  <a:schemeClr val="tx1"/>
                </a:solidFill>
                <a:latin typeface="Arial" panose="020B0604020202020204" pitchFamily="34" charset="0"/>
                <a:cs typeface="Arial" panose="020B0604020202020204" pitchFamily="34" charset="0"/>
              </a:defRPr>
            </a:lvl4pPr>
            <a:lvl5pPr marL="2057400" indent="-228600" defTabSz="228600">
              <a:defRPr>
                <a:solidFill>
                  <a:schemeClr val="tx1"/>
                </a:solidFill>
                <a:latin typeface="Arial" panose="020B0604020202020204" pitchFamily="34" charset="0"/>
                <a:cs typeface="Arial" panose="020B0604020202020204" pitchFamily="34" charset="0"/>
              </a:defRPr>
            </a:lvl5pPr>
            <a:lvl6pPr marL="25146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kumimoji="0" lang="it-IT" altLang="it-IT" sz="1000" b="1">
                <a:solidFill>
                  <a:srgbClr val="FFFF66"/>
                </a:solidFill>
                <a:latin typeface="Tahoma" panose="020B0604030504040204" pitchFamily="34" charset="0"/>
              </a:rPr>
              <a:t>COMITATO ELETTROTECNICO ITALIANO</a:t>
            </a:r>
            <a:endParaRPr kumimoji="0" lang="it-IT" altLang="it-IT" sz="1000">
              <a:solidFill>
                <a:srgbClr val="FFFF66"/>
              </a:solidFill>
              <a:latin typeface="Helvetica" panose="020B0604020202020204" pitchFamily="34" charset="0"/>
            </a:endParaRPr>
          </a:p>
        </p:txBody>
      </p:sp>
      <p:sp>
        <p:nvSpPr>
          <p:cNvPr id="2" name="Titolo 1"/>
          <p:cNvSpPr>
            <a:spLocks noGrp="1"/>
          </p:cNvSpPr>
          <p:nvPr>
            <p:ph type="title"/>
          </p:nvPr>
        </p:nvSpPr>
        <p:spPr/>
        <p:txBody>
          <a:bodyPr/>
          <a:lstStyle/>
          <a:p>
            <a:r>
              <a:rPr lang="it-IT" dirty="0"/>
              <a:t>Fare clic per modificare lo stile del titolo</a:t>
            </a:r>
          </a:p>
        </p:txBody>
      </p:sp>
      <p:sp>
        <p:nvSpPr>
          <p:cNvPr id="11" name="Segnaposto data 2"/>
          <p:cNvSpPr>
            <a:spLocks noGrp="1"/>
          </p:cNvSpPr>
          <p:nvPr>
            <p:ph type="dt" sz="half" idx="10"/>
          </p:nvPr>
        </p:nvSpPr>
        <p:spPr>
          <a:xfrm>
            <a:off x="457200" y="6245225"/>
            <a:ext cx="2133600" cy="476250"/>
          </a:xfrm>
          <a:prstGeom prst="rect">
            <a:avLst/>
          </a:prstGeom>
        </p:spPr>
        <p:txBody>
          <a:bodyPr/>
          <a:lstStyle>
            <a:lvl1pPr>
              <a:defRPr/>
            </a:lvl1pPr>
          </a:lstStyle>
          <a:p>
            <a:pPr>
              <a:defRPr/>
            </a:pPr>
            <a:fld id="{1D3C6726-43BB-4847-9C6D-D3706F02D0C6}" type="datetime1">
              <a:rPr lang="it-IT" smtClean="0">
                <a:solidFill>
                  <a:srgbClr val="000000"/>
                </a:solidFill>
              </a:rPr>
              <a:t>25/11/2025</a:t>
            </a:fld>
            <a:endParaRPr lang="it-IT">
              <a:solidFill>
                <a:srgbClr val="000000"/>
              </a:solidFill>
            </a:endParaRPr>
          </a:p>
        </p:txBody>
      </p:sp>
      <p:sp>
        <p:nvSpPr>
          <p:cNvPr id="12" name="Segnaposto piè di pagina 3"/>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it-IT">
              <a:solidFill>
                <a:srgbClr val="000000"/>
              </a:solidFill>
            </a:endParaRPr>
          </a:p>
        </p:txBody>
      </p:sp>
      <p:sp>
        <p:nvSpPr>
          <p:cNvPr id="13" name="Segnaposto numero diapositiva 4"/>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D1F4ED68-9C0F-4166-93F8-3EA67F4FE3B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6672975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3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B2E0D5AB-C2E1-4A8F-AEF3-65862429E062}" type="datetime1">
              <a:rPr lang="it-IT" smtClean="0">
                <a:solidFill>
                  <a:srgbClr val="000000"/>
                </a:solidFill>
              </a:rPr>
              <a:t>25/11/2025</a:t>
            </a:fld>
            <a:endParaRPr lang="it-IT">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CC790D0-37A5-407F-8DC0-406C5CAD37C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1630581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4_Layout personalizzato">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68313" y="188913"/>
            <a:ext cx="534987" cy="776287"/>
            <a:chOff x="100" y="0"/>
            <a:chExt cx="370" cy="525"/>
          </a:xfrm>
        </p:grpSpPr>
        <p:sp>
          <p:nvSpPr>
            <p:cNvPr id="4" name="Rectangle 8"/>
            <p:cNvSpPr>
              <a:spLocks noChangeArrowheads="1"/>
            </p:cNvSpPr>
            <p:nvPr/>
          </p:nvSpPr>
          <p:spPr bwMode="auto">
            <a:xfrm rot="-2700000">
              <a:off x="114" y="141"/>
              <a:ext cx="111" cy="38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5" name="Rectangle 9"/>
            <p:cNvSpPr>
              <a:spLocks noChangeArrowheads="1"/>
            </p:cNvSpPr>
            <p:nvPr/>
          </p:nvSpPr>
          <p:spPr bwMode="auto">
            <a:xfrm rot="-2700000">
              <a:off x="287" y="282"/>
              <a:ext cx="133" cy="119"/>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6" name="Rectangle 10"/>
            <p:cNvSpPr>
              <a:spLocks noChangeArrowheads="1"/>
            </p:cNvSpPr>
            <p:nvPr/>
          </p:nvSpPr>
          <p:spPr bwMode="auto">
            <a:xfrm rot="-2700000">
              <a:off x="100" y="96"/>
              <a:ext cx="126" cy="120"/>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7" name="Rectangle 11"/>
            <p:cNvSpPr>
              <a:spLocks noChangeArrowheads="1"/>
            </p:cNvSpPr>
            <p:nvPr/>
          </p:nvSpPr>
          <p:spPr bwMode="auto">
            <a:xfrm rot="-2700000">
              <a:off x="210" y="189"/>
              <a:ext cx="109" cy="10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8" name="Rectangle 12"/>
            <p:cNvSpPr>
              <a:spLocks noChangeArrowheads="1"/>
            </p:cNvSpPr>
            <p:nvPr/>
          </p:nvSpPr>
          <p:spPr bwMode="auto">
            <a:xfrm rot="-2700000">
              <a:off x="344" y="73"/>
              <a:ext cx="126" cy="246"/>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9" name="Oval 13"/>
            <p:cNvSpPr>
              <a:spLocks noChangeArrowheads="1"/>
            </p:cNvSpPr>
            <p:nvPr/>
          </p:nvSpPr>
          <p:spPr bwMode="auto">
            <a:xfrm rot="-2700000">
              <a:off x="206" y="0"/>
              <a:ext cx="112" cy="112"/>
            </a:xfrm>
            <a:prstGeom prst="ellipse">
              <a:avLst/>
            </a:prstGeom>
            <a:solidFill>
              <a:schemeClr val="tx1"/>
            </a:solidFill>
            <a:ln w="12700">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grpSp>
      <p:sp>
        <p:nvSpPr>
          <p:cNvPr id="10" name="Rectangle 14"/>
          <p:cNvSpPr>
            <a:spLocks noChangeArrowheads="1"/>
          </p:cNvSpPr>
          <p:nvPr userDrawn="1"/>
        </p:nvSpPr>
        <p:spPr bwMode="auto">
          <a:xfrm>
            <a:off x="1692275" y="333375"/>
            <a:ext cx="6938963" cy="200025"/>
          </a:xfrm>
          <a:prstGeom prst="rect">
            <a:avLst/>
          </a:prstGeom>
          <a:solidFill>
            <a:srgbClr val="4D4D4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6038" tIns="23812" rIns="46038" bIns="23812">
            <a:spAutoFit/>
          </a:bodyPr>
          <a:lstStyle>
            <a:lvl1pPr defTabSz="228600">
              <a:defRPr>
                <a:solidFill>
                  <a:schemeClr val="tx1"/>
                </a:solidFill>
                <a:latin typeface="Arial" panose="020B0604020202020204" pitchFamily="34" charset="0"/>
                <a:cs typeface="Arial" panose="020B0604020202020204" pitchFamily="34" charset="0"/>
              </a:defRPr>
            </a:lvl1pPr>
            <a:lvl2pPr marL="742950" indent="-285750" defTabSz="228600">
              <a:defRPr>
                <a:solidFill>
                  <a:schemeClr val="tx1"/>
                </a:solidFill>
                <a:latin typeface="Arial" panose="020B0604020202020204" pitchFamily="34" charset="0"/>
                <a:cs typeface="Arial" panose="020B0604020202020204" pitchFamily="34" charset="0"/>
              </a:defRPr>
            </a:lvl2pPr>
            <a:lvl3pPr marL="1143000" indent="-228600" defTabSz="228600">
              <a:defRPr>
                <a:solidFill>
                  <a:schemeClr val="tx1"/>
                </a:solidFill>
                <a:latin typeface="Arial" panose="020B0604020202020204" pitchFamily="34" charset="0"/>
                <a:cs typeface="Arial" panose="020B0604020202020204" pitchFamily="34" charset="0"/>
              </a:defRPr>
            </a:lvl3pPr>
            <a:lvl4pPr marL="1600200" indent="-228600" defTabSz="228600">
              <a:defRPr>
                <a:solidFill>
                  <a:schemeClr val="tx1"/>
                </a:solidFill>
                <a:latin typeface="Arial" panose="020B0604020202020204" pitchFamily="34" charset="0"/>
                <a:cs typeface="Arial" panose="020B0604020202020204" pitchFamily="34" charset="0"/>
              </a:defRPr>
            </a:lvl4pPr>
            <a:lvl5pPr marL="2057400" indent="-228600" defTabSz="228600">
              <a:defRPr>
                <a:solidFill>
                  <a:schemeClr val="tx1"/>
                </a:solidFill>
                <a:latin typeface="Arial" panose="020B0604020202020204" pitchFamily="34" charset="0"/>
                <a:cs typeface="Arial" panose="020B0604020202020204" pitchFamily="34" charset="0"/>
              </a:defRPr>
            </a:lvl5pPr>
            <a:lvl6pPr marL="25146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kumimoji="0" lang="it-IT" altLang="it-IT" sz="1000" b="1">
                <a:solidFill>
                  <a:srgbClr val="FFFF66"/>
                </a:solidFill>
                <a:latin typeface="Tahoma" panose="020B0604030504040204" pitchFamily="34" charset="0"/>
              </a:rPr>
              <a:t>COMITATO ELETTROTECNICO ITALIANO</a:t>
            </a:r>
            <a:endParaRPr kumimoji="0" lang="it-IT" altLang="it-IT" sz="1000">
              <a:solidFill>
                <a:srgbClr val="FFFF66"/>
              </a:solidFill>
              <a:latin typeface="Helvetica" panose="020B0604020202020204" pitchFamily="34" charset="0"/>
            </a:endParaRPr>
          </a:p>
        </p:txBody>
      </p:sp>
      <p:sp>
        <p:nvSpPr>
          <p:cNvPr id="2" name="Titolo 1"/>
          <p:cNvSpPr>
            <a:spLocks noGrp="1"/>
          </p:cNvSpPr>
          <p:nvPr>
            <p:ph type="title"/>
          </p:nvPr>
        </p:nvSpPr>
        <p:spPr/>
        <p:txBody>
          <a:bodyPr/>
          <a:lstStyle/>
          <a:p>
            <a:r>
              <a:rPr lang="it-IT" dirty="0"/>
              <a:t>Fare clic per modificare lo stile del titolo</a:t>
            </a:r>
          </a:p>
        </p:txBody>
      </p:sp>
      <p:sp>
        <p:nvSpPr>
          <p:cNvPr id="11" name="Segnaposto data 2"/>
          <p:cNvSpPr>
            <a:spLocks noGrp="1"/>
          </p:cNvSpPr>
          <p:nvPr>
            <p:ph type="dt" sz="half" idx="10"/>
          </p:nvPr>
        </p:nvSpPr>
        <p:spPr>
          <a:xfrm>
            <a:off x="457200" y="6245225"/>
            <a:ext cx="2133600" cy="476250"/>
          </a:xfrm>
          <a:prstGeom prst="rect">
            <a:avLst/>
          </a:prstGeom>
        </p:spPr>
        <p:txBody>
          <a:bodyPr/>
          <a:lstStyle>
            <a:lvl1pPr>
              <a:defRPr/>
            </a:lvl1pPr>
          </a:lstStyle>
          <a:p>
            <a:pPr>
              <a:defRPr/>
            </a:pPr>
            <a:fld id="{FC402FE7-598C-48E2-AD0C-57FEB3018670}" type="datetime1">
              <a:rPr lang="it-IT" smtClean="0">
                <a:solidFill>
                  <a:srgbClr val="000000"/>
                </a:solidFill>
              </a:rPr>
              <a:t>25/11/2025</a:t>
            </a:fld>
            <a:endParaRPr lang="it-IT">
              <a:solidFill>
                <a:srgbClr val="000000"/>
              </a:solidFill>
            </a:endParaRPr>
          </a:p>
        </p:txBody>
      </p:sp>
      <p:sp>
        <p:nvSpPr>
          <p:cNvPr id="12" name="Segnaposto piè di pagina 3"/>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it-IT">
              <a:solidFill>
                <a:srgbClr val="000000"/>
              </a:solidFill>
            </a:endParaRPr>
          </a:p>
        </p:txBody>
      </p:sp>
      <p:sp>
        <p:nvSpPr>
          <p:cNvPr id="13" name="Segnaposto numero diapositiva 4"/>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D1F4ED68-9C0F-4166-93F8-3EA67F4FE3B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888226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5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73F671BE-954C-4122-84CD-695916054EB7}" type="datetime1">
              <a:rPr lang="it-IT" smtClean="0">
                <a:solidFill>
                  <a:srgbClr val="000000"/>
                </a:solidFill>
              </a:rPr>
              <a:t>25/11/2025</a:t>
            </a:fld>
            <a:endParaRPr lang="it-IT">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CC790D0-37A5-407F-8DC0-406C5CAD37C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8851423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6_Layout personalizzato">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68313" y="188913"/>
            <a:ext cx="534987" cy="776287"/>
            <a:chOff x="100" y="0"/>
            <a:chExt cx="370" cy="525"/>
          </a:xfrm>
        </p:grpSpPr>
        <p:sp>
          <p:nvSpPr>
            <p:cNvPr id="4" name="Rectangle 8"/>
            <p:cNvSpPr>
              <a:spLocks noChangeArrowheads="1"/>
            </p:cNvSpPr>
            <p:nvPr/>
          </p:nvSpPr>
          <p:spPr bwMode="auto">
            <a:xfrm rot="-2700000">
              <a:off x="114" y="141"/>
              <a:ext cx="111" cy="38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5" name="Rectangle 9"/>
            <p:cNvSpPr>
              <a:spLocks noChangeArrowheads="1"/>
            </p:cNvSpPr>
            <p:nvPr/>
          </p:nvSpPr>
          <p:spPr bwMode="auto">
            <a:xfrm rot="-2700000">
              <a:off x="287" y="282"/>
              <a:ext cx="133" cy="119"/>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6" name="Rectangle 10"/>
            <p:cNvSpPr>
              <a:spLocks noChangeArrowheads="1"/>
            </p:cNvSpPr>
            <p:nvPr/>
          </p:nvSpPr>
          <p:spPr bwMode="auto">
            <a:xfrm rot="-2700000">
              <a:off x="100" y="96"/>
              <a:ext cx="126" cy="120"/>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7" name="Rectangle 11"/>
            <p:cNvSpPr>
              <a:spLocks noChangeArrowheads="1"/>
            </p:cNvSpPr>
            <p:nvPr/>
          </p:nvSpPr>
          <p:spPr bwMode="auto">
            <a:xfrm rot="-2700000">
              <a:off x="210" y="189"/>
              <a:ext cx="109" cy="10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8" name="Rectangle 12"/>
            <p:cNvSpPr>
              <a:spLocks noChangeArrowheads="1"/>
            </p:cNvSpPr>
            <p:nvPr/>
          </p:nvSpPr>
          <p:spPr bwMode="auto">
            <a:xfrm rot="-2700000">
              <a:off x="344" y="73"/>
              <a:ext cx="126" cy="246"/>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9" name="Oval 13"/>
            <p:cNvSpPr>
              <a:spLocks noChangeArrowheads="1"/>
            </p:cNvSpPr>
            <p:nvPr/>
          </p:nvSpPr>
          <p:spPr bwMode="auto">
            <a:xfrm rot="-2700000">
              <a:off x="206" y="0"/>
              <a:ext cx="112" cy="112"/>
            </a:xfrm>
            <a:prstGeom prst="ellipse">
              <a:avLst/>
            </a:prstGeom>
            <a:solidFill>
              <a:schemeClr val="tx1"/>
            </a:solidFill>
            <a:ln w="12700">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grpSp>
      <p:sp>
        <p:nvSpPr>
          <p:cNvPr id="10" name="Rectangle 14"/>
          <p:cNvSpPr>
            <a:spLocks noChangeArrowheads="1"/>
          </p:cNvSpPr>
          <p:nvPr userDrawn="1"/>
        </p:nvSpPr>
        <p:spPr bwMode="auto">
          <a:xfrm>
            <a:off x="1692275" y="333375"/>
            <a:ext cx="6938963" cy="200025"/>
          </a:xfrm>
          <a:prstGeom prst="rect">
            <a:avLst/>
          </a:prstGeom>
          <a:solidFill>
            <a:srgbClr val="4D4D4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6038" tIns="23812" rIns="46038" bIns="23812">
            <a:spAutoFit/>
          </a:bodyPr>
          <a:lstStyle>
            <a:lvl1pPr defTabSz="228600">
              <a:defRPr>
                <a:solidFill>
                  <a:schemeClr val="tx1"/>
                </a:solidFill>
                <a:latin typeface="Arial" panose="020B0604020202020204" pitchFamily="34" charset="0"/>
                <a:cs typeface="Arial" panose="020B0604020202020204" pitchFamily="34" charset="0"/>
              </a:defRPr>
            </a:lvl1pPr>
            <a:lvl2pPr marL="742950" indent="-285750" defTabSz="228600">
              <a:defRPr>
                <a:solidFill>
                  <a:schemeClr val="tx1"/>
                </a:solidFill>
                <a:latin typeface="Arial" panose="020B0604020202020204" pitchFamily="34" charset="0"/>
                <a:cs typeface="Arial" panose="020B0604020202020204" pitchFamily="34" charset="0"/>
              </a:defRPr>
            </a:lvl2pPr>
            <a:lvl3pPr marL="1143000" indent="-228600" defTabSz="228600">
              <a:defRPr>
                <a:solidFill>
                  <a:schemeClr val="tx1"/>
                </a:solidFill>
                <a:latin typeface="Arial" panose="020B0604020202020204" pitchFamily="34" charset="0"/>
                <a:cs typeface="Arial" panose="020B0604020202020204" pitchFamily="34" charset="0"/>
              </a:defRPr>
            </a:lvl3pPr>
            <a:lvl4pPr marL="1600200" indent="-228600" defTabSz="228600">
              <a:defRPr>
                <a:solidFill>
                  <a:schemeClr val="tx1"/>
                </a:solidFill>
                <a:latin typeface="Arial" panose="020B0604020202020204" pitchFamily="34" charset="0"/>
                <a:cs typeface="Arial" panose="020B0604020202020204" pitchFamily="34" charset="0"/>
              </a:defRPr>
            </a:lvl4pPr>
            <a:lvl5pPr marL="2057400" indent="-228600" defTabSz="228600">
              <a:defRPr>
                <a:solidFill>
                  <a:schemeClr val="tx1"/>
                </a:solidFill>
                <a:latin typeface="Arial" panose="020B0604020202020204" pitchFamily="34" charset="0"/>
                <a:cs typeface="Arial" panose="020B0604020202020204" pitchFamily="34" charset="0"/>
              </a:defRPr>
            </a:lvl5pPr>
            <a:lvl6pPr marL="25146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kumimoji="0" lang="it-IT" altLang="it-IT" sz="1000" b="1">
                <a:solidFill>
                  <a:srgbClr val="FFFF66"/>
                </a:solidFill>
                <a:latin typeface="Tahoma" panose="020B0604030504040204" pitchFamily="34" charset="0"/>
              </a:rPr>
              <a:t>COMITATO ELETTROTECNICO ITALIANO</a:t>
            </a:r>
            <a:endParaRPr kumimoji="0" lang="it-IT" altLang="it-IT" sz="1000">
              <a:solidFill>
                <a:srgbClr val="FFFF66"/>
              </a:solidFill>
              <a:latin typeface="Helvetica" panose="020B0604020202020204" pitchFamily="34" charset="0"/>
            </a:endParaRPr>
          </a:p>
        </p:txBody>
      </p:sp>
      <p:sp>
        <p:nvSpPr>
          <p:cNvPr id="2" name="Titolo 1"/>
          <p:cNvSpPr>
            <a:spLocks noGrp="1"/>
          </p:cNvSpPr>
          <p:nvPr>
            <p:ph type="title"/>
          </p:nvPr>
        </p:nvSpPr>
        <p:spPr/>
        <p:txBody>
          <a:bodyPr/>
          <a:lstStyle/>
          <a:p>
            <a:r>
              <a:rPr lang="it-IT" dirty="0"/>
              <a:t>Fare clic per modificare lo stile del titolo</a:t>
            </a:r>
          </a:p>
        </p:txBody>
      </p:sp>
      <p:sp>
        <p:nvSpPr>
          <p:cNvPr id="11" name="Segnaposto data 2"/>
          <p:cNvSpPr>
            <a:spLocks noGrp="1"/>
          </p:cNvSpPr>
          <p:nvPr>
            <p:ph type="dt" sz="half" idx="10"/>
          </p:nvPr>
        </p:nvSpPr>
        <p:spPr>
          <a:xfrm>
            <a:off x="457200" y="6245225"/>
            <a:ext cx="2133600" cy="476250"/>
          </a:xfrm>
          <a:prstGeom prst="rect">
            <a:avLst/>
          </a:prstGeom>
        </p:spPr>
        <p:txBody>
          <a:bodyPr/>
          <a:lstStyle>
            <a:lvl1pPr>
              <a:defRPr/>
            </a:lvl1pPr>
          </a:lstStyle>
          <a:p>
            <a:pPr>
              <a:defRPr/>
            </a:pPr>
            <a:fld id="{B0988C94-B8BA-47F0-8285-028F998F4738}" type="datetime1">
              <a:rPr lang="it-IT" smtClean="0">
                <a:solidFill>
                  <a:srgbClr val="000000"/>
                </a:solidFill>
              </a:rPr>
              <a:t>25/11/2025</a:t>
            </a:fld>
            <a:endParaRPr lang="it-IT">
              <a:solidFill>
                <a:srgbClr val="000000"/>
              </a:solidFill>
            </a:endParaRPr>
          </a:p>
        </p:txBody>
      </p:sp>
      <p:sp>
        <p:nvSpPr>
          <p:cNvPr id="12" name="Segnaposto piè di pagina 3"/>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it-IT">
              <a:solidFill>
                <a:srgbClr val="000000"/>
              </a:solidFill>
            </a:endParaRPr>
          </a:p>
        </p:txBody>
      </p:sp>
      <p:sp>
        <p:nvSpPr>
          <p:cNvPr id="13" name="Segnaposto numero diapositiva 4"/>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D1F4ED68-9C0F-4166-93F8-3EA67F4FE3B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086420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DAA67A-3C27-4516-9890-A4631C4BD6D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8214E8F-02AD-4687-97B2-45B978A6A6C5}"/>
              </a:ext>
            </a:extLst>
          </p:cNvPr>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812947B-3E38-4808-9AB9-0A138457AA1B}"/>
              </a:ext>
            </a:extLst>
          </p:cNvPr>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E495A45E-DDC2-4C0C-B62A-F9EE1156E405}"/>
              </a:ext>
            </a:extLst>
          </p:cNvPr>
          <p:cNvSpPr>
            <a:spLocks noGrp="1"/>
          </p:cNvSpPr>
          <p:nvPr>
            <p:ph type="dt" sz="half" idx="10"/>
          </p:nvPr>
        </p:nvSpPr>
        <p:spPr/>
        <p:txBody>
          <a:bodyPr/>
          <a:lstStyle/>
          <a:p>
            <a:fld id="{96A16AC4-59C6-4128-9303-3ECC1935F908}" type="datetime1">
              <a:rPr lang="it-IT" smtClean="0"/>
              <a:t>25/11/2025</a:t>
            </a:fld>
            <a:endParaRPr lang="it-IT"/>
          </a:p>
        </p:txBody>
      </p:sp>
      <p:sp>
        <p:nvSpPr>
          <p:cNvPr id="6" name="Segnaposto piè di pagina 5">
            <a:extLst>
              <a:ext uri="{FF2B5EF4-FFF2-40B4-BE49-F238E27FC236}">
                <a16:creationId xmlns:a16="http://schemas.microsoft.com/office/drawing/2014/main" id="{8BEF9F1D-7FD2-4BD5-AFF0-2D33003963B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F6965DD-7636-4213-82C4-0398336E58ED}"/>
              </a:ext>
            </a:extLst>
          </p:cNvPr>
          <p:cNvSpPr>
            <a:spLocks noGrp="1"/>
          </p:cNvSpPr>
          <p:nvPr>
            <p:ph type="sldNum" sz="quarter" idx="12"/>
          </p:nvPr>
        </p:nvSpPr>
        <p:spPr/>
        <p:txBody>
          <a:bodyPr/>
          <a:lstStyle/>
          <a:p>
            <a:fld id="{AB0F8D9A-AFD8-4A88-8415-4E6756A0FCA9}" type="slidenum">
              <a:rPr lang="it-IT" smtClean="0"/>
              <a:t>‹N›</a:t>
            </a:fld>
            <a:endParaRPr lang="it-IT"/>
          </a:p>
        </p:txBody>
      </p:sp>
    </p:spTree>
    <p:extLst>
      <p:ext uri="{BB962C8B-B14F-4D97-AF65-F5344CB8AC3E}">
        <p14:creationId xmlns:p14="http://schemas.microsoft.com/office/powerpoint/2010/main" val="4376113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7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74B50554-B789-4578-AEA9-EF4DAB57A19F}" type="datetime1">
              <a:rPr lang="it-IT" smtClean="0">
                <a:solidFill>
                  <a:srgbClr val="000000"/>
                </a:solidFill>
              </a:rPr>
              <a:t>25/11/2025</a:t>
            </a:fld>
            <a:endParaRPr lang="it-IT">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CC790D0-37A5-407F-8DC0-406C5CAD37C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3081859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8_Layout personalizzato">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68313" y="188913"/>
            <a:ext cx="534987" cy="776287"/>
            <a:chOff x="100" y="0"/>
            <a:chExt cx="370" cy="525"/>
          </a:xfrm>
        </p:grpSpPr>
        <p:sp>
          <p:nvSpPr>
            <p:cNvPr id="4" name="Rectangle 8"/>
            <p:cNvSpPr>
              <a:spLocks noChangeArrowheads="1"/>
            </p:cNvSpPr>
            <p:nvPr/>
          </p:nvSpPr>
          <p:spPr bwMode="auto">
            <a:xfrm rot="-2700000">
              <a:off x="114" y="141"/>
              <a:ext cx="111" cy="38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5" name="Rectangle 9"/>
            <p:cNvSpPr>
              <a:spLocks noChangeArrowheads="1"/>
            </p:cNvSpPr>
            <p:nvPr/>
          </p:nvSpPr>
          <p:spPr bwMode="auto">
            <a:xfrm rot="-2700000">
              <a:off x="287" y="282"/>
              <a:ext cx="133" cy="119"/>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6" name="Rectangle 10"/>
            <p:cNvSpPr>
              <a:spLocks noChangeArrowheads="1"/>
            </p:cNvSpPr>
            <p:nvPr/>
          </p:nvSpPr>
          <p:spPr bwMode="auto">
            <a:xfrm rot="-2700000">
              <a:off x="100" y="96"/>
              <a:ext cx="126" cy="120"/>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7" name="Rectangle 11"/>
            <p:cNvSpPr>
              <a:spLocks noChangeArrowheads="1"/>
            </p:cNvSpPr>
            <p:nvPr/>
          </p:nvSpPr>
          <p:spPr bwMode="auto">
            <a:xfrm rot="-2700000">
              <a:off x="210" y="189"/>
              <a:ext cx="109" cy="10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8" name="Rectangle 12"/>
            <p:cNvSpPr>
              <a:spLocks noChangeArrowheads="1"/>
            </p:cNvSpPr>
            <p:nvPr/>
          </p:nvSpPr>
          <p:spPr bwMode="auto">
            <a:xfrm rot="-2700000">
              <a:off x="344" y="73"/>
              <a:ext cx="126" cy="246"/>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9" name="Oval 13"/>
            <p:cNvSpPr>
              <a:spLocks noChangeArrowheads="1"/>
            </p:cNvSpPr>
            <p:nvPr/>
          </p:nvSpPr>
          <p:spPr bwMode="auto">
            <a:xfrm rot="-2700000">
              <a:off x="206" y="0"/>
              <a:ext cx="112" cy="112"/>
            </a:xfrm>
            <a:prstGeom prst="ellipse">
              <a:avLst/>
            </a:prstGeom>
            <a:solidFill>
              <a:schemeClr val="tx1"/>
            </a:solidFill>
            <a:ln w="12700">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grpSp>
      <p:sp>
        <p:nvSpPr>
          <p:cNvPr id="10" name="Rectangle 14"/>
          <p:cNvSpPr>
            <a:spLocks noChangeArrowheads="1"/>
          </p:cNvSpPr>
          <p:nvPr userDrawn="1"/>
        </p:nvSpPr>
        <p:spPr bwMode="auto">
          <a:xfrm>
            <a:off x="1692275" y="333375"/>
            <a:ext cx="6938963" cy="200025"/>
          </a:xfrm>
          <a:prstGeom prst="rect">
            <a:avLst/>
          </a:prstGeom>
          <a:solidFill>
            <a:srgbClr val="4D4D4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6038" tIns="23812" rIns="46038" bIns="23812">
            <a:spAutoFit/>
          </a:bodyPr>
          <a:lstStyle>
            <a:lvl1pPr defTabSz="228600">
              <a:defRPr>
                <a:solidFill>
                  <a:schemeClr val="tx1"/>
                </a:solidFill>
                <a:latin typeface="Arial" panose="020B0604020202020204" pitchFamily="34" charset="0"/>
                <a:cs typeface="Arial" panose="020B0604020202020204" pitchFamily="34" charset="0"/>
              </a:defRPr>
            </a:lvl1pPr>
            <a:lvl2pPr marL="742950" indent="-285750" defTabSz="228600">
              <a:defRPr>
                <a:solidFill>
                  <a:schemeClr val="tx1"/>
                </a:solidFill>
                <a:latin typeface="Arial" panose="020B0604020202020204" pitchFamily="34" charset="0"/>
                <a:cs typeface="Arial" panose="020B0604020202020204" pitchFamily="34" charset="0"/>
              </a:defRPr>
            </a:lvl2pPr>
            <a:lvl3pPr marL="1143000" indent="-228600" defTabSz="228600">
              <a:defRPr>
                <a:solidFill>
                  <a:schemeClr val="tx1"/>
                </a:solidFill>
                <a:latin typeface="Arial" panose="020B0604020202020204" pitchFamily="34" charset="0"/>
                <a:cs typeface="Arial" panose="020B0604020202020204" pitchFamily="34" charset="0"/>
              </a:defRPr>
            </a:lvl3pPr>
            <a:lvl4pPr marL="1600200" indent="-228600" defTabSz="228600">
              <a:defRPr>
                <a:solidFill>
                  <a:schemeClr val="tx1"/>
                </a:solidFill>
                <a:latin typeface="Arial" panose="020B0604020202020204" pitchFamily="34" charset="0"/>
                <a:cs typeface="Arial" panose="020B0604020202020204" pitchFamily="34" charset="0"/>
              </a:defRPr>
            </a:lvl4pPr>
            <a:lvl5pPr marL="2057400" indent="-228600" defTabSz="228600">
              <a:defRPr>
                <a:solidFill>
                  <a:schemeClr val="tx1"/>
                </a:solidFill>
                <a:latin typeface="Arial" panose="020B0604020202020204" pitchFamily="34" charset="0"/>
                <a:cs typeface="Arial" panose="020B0604020202020204" pitchFamily="34" charset="0"/>
              </a:defRPr>
            </a:lvl5pPr>
            <a:lvl6pPr marL="25146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kumimoji="0" lang="it-IT" altLang="it-IT" sz="1000" b="1">
                <a:solidFill>
                  <a:srgbClr val="FFFF66"/>
                </a:solidFill>
                <a:latin typeface="Tahoma" panose="020B0604030504040204" pitchFamily="34" charset="0"/>
              </a:rPr>
              <a:t>COMITATO ELETTROTECNICO ITALIANO</a:t>
            </a:r>
            <a:endParaRPr kumimoji="0" lang="it-IT" altLang="it-IT" sz="1000">
              <a:solidFill>
                <a:srgbClr val="FFFF66"/>
              </a:solidFill>
              <a:latin typeface="Helvetica" panose="020B0604020202020204" pitchFamily="34" charset="0"/>
            </a:endParaRPr>
          </a:p>
        </p:txBody>
      </p:sp>
      <p:sp>
        <p:nvSpPr>
          <p:cNvPr id="2" name="Titolo 1"/>
          <p:cNvSpPr>
            <a:spLocks noGrp="1"/>
          </p:cNvSpPr>
          <p:nvPr>
            <p:ph type="title"/>
          </p:nvPr>
        </p:nvSpPr>
        <p:spPr/>
        <p:txBody>
          <a:bodyPr/>
          <a:lstStyle/>
          <a:p>
            <a:r>
              <a:rPr lang="it-IT" dirty="0"/>
              <a:t>Fare clic per modificare lo stile del titolo</a:t>
            </a:r>
          </a:p>
        </p:txBody>
      </p:sp>
      <p:sp>
        <p:nvSpPr>
          <p:cNvPr id="11" name="Segnaposto data 2"/>
          <p:cNvSpPr>
            <a:spLocks noGrp="1"/>
          </p:cNvSpPr>
          <p:nvPr>
            <p:ph type="dt" sz="half" idx="10"/>
          </p:nvPr>
        </p:nvSpPr>
        <p:spPr>
          <a:xfrm>
            <a:off x="457200" y="6245225"/>
            <a:ext cx="2133600" cy="476250"/>
          </a:xfrm>
          <a:prstGeom prst="rect">
            <a:avLst/>
          </a:prstGeom>
        </p:spPr>
        <p:txBody>
          <a:bodyPr/>
          <a:lstStyle>
            <a:lvl1pPr>
              <a:defRPr/>
            </a:lvl1pPr>
          </a:lstStyle>
          <a:p>
            <a:pPr>
              <a:defRPr/>
            </a:pPr>
            <a:fld id="{BA7029A6-EF8D-4B2C-8B88-BC0D857AA0E0}" type="datetime1">
              <a:rPr lang="it-IT" smtClean="0">
                <a:solidFill>
                  <a:srgbClr val="000000"/>
                </a:solidFill>
              </a:rPr>
              <a:t>25/11/2025</a:t>
            </a:fld>
            <a:endParaRPr lang="it-IT">
              <a:solidFill>
                <a:srgbClr val="000000"/>
              </a:solidFill>
            </a:endParaRPr>
          </a:p>
        </p:txBody>
      </p:sp>
      <p:sp>
        <p:nvSpPr>
          <p:cNvPr id="12" name="Segnaposto piè di pagina 3"/>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it-IT">
              <a:solidFill>
                <a:srgbClr val="000000"/>
              </a:solidFill>
            </a:endParaRPr>
          </a:p>
        </p:txBody>
      </p:sp>
      <p:sp>
        <p:nvSpPr>
          <p:cNvPr id="13" name="Segnaposto numero diapositiva 4"/>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D1F4ED68-9C0F-4166-93F8-3EA67F4FE3B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136433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9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77809345-A440-4E0B-858A-B952A39C4DB9}" type="datetime1">
              <a:rPr lang="it-IT" smtClean="0">
                <a:solidFill>
                  <a:srgbClr val="000000"/>
                </a:solidFill>
              </a:rPr>
              <a:t>25/11/2025</a:t>
            </a:fld>
            <a:endParaRPr lang="it-IT">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CC790D0-37A5-407F-8DC0-406C5CAD37C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7750134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0_Layout personalizzato">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68313" y="188913"/>
            <a:ext cx="534987" cy="776287"/>
            <a:chOff x="100" y="0"/>
            <a:chExt cx="370" cy="525"/>
          </a:xfrm>
        </p:grpSpPr>
        <p:sp>
          <p:nvSpPr>
            <p:cNvPr id="4" name="Rectangle 8"/>
            <p:cNvSpPr>
              <a:spLocks noChangeArrowheads="1"/>
            </p:cNvSpPr>
            <p:nvPr/>
          </p:nvSpPr>
          <p:spPr bwMode="auto">
            <a:xfrm rot="-2700000">
              <a:off x="114" y="141"/>
              <a:ext cx="111" cy="38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5" name="Rectangle 9"/>
            <p:cNvSpPr>
              <a:spLocks noChangeArrowheads="1"/>
            </p:cNvSpPr>
            <p:nvPr/>
          </p:nvSpPr>
          <p:spPr bwMode="auto">
            <a:xfrm rot="-2700000">
              <a:off x="287" y="282"/>
              <a:ext cx="133" cy="119"/>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6" name="Rectangle 10"/>
            <p:cNvSpPr>
              <a:spLocks noChangeArrowheads="1"/>
            </p:cNvSpPr>
            <p:nvPr/>
          </p:nvSpPr>
          <p:spPr bwMode="auto">
            <a:xfrm rot="-2700000">
              <a:off x="100" y="96"/>
              <a:ext cx="126" cy="120"/>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7" name="Rectangle 11"/>
            <p:cNvSpPr>
              <a:spLocks noChangeArrowheads="1"/>
            </p:cNvSpPr>
            <p:nvPr/>
          </p:nvSpPr>
          <p:spPr bwMode="auto">
            <a:xfrm rot="-2700000">
              <a:off x="210" y="189"/>
              <a:ext cx="109" cy="104"/>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8" name="Rectangle 12"/>
            <p:cNvSpPr>
              <a:spLocks noChangeArrowheads="1"/>
            </p:cNvSpPr>
            <p:nvPr/>
          </p:nvSpPr>
          <p:spPr bwMode="auto">
            <a:xfrm rot="-2700000">
              <a:off x="344" y="73"/>
              <a:ext cx="126" cy="246"/>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sp>
          <p:nvSpPr>
            <p:cNvPr id="9" name="Oval 13"/>
            <p:cNvSpPr>
              <a:spLocks noChangeArrowheads="1"/>
            </p:cNvSpPr>
            <p:nvPr/>
          </p:nvSpPr>
          <p:spPr bwMode="auto">
            <a:xfrm rot="-2700000">
              <a:off x="206" y="0"/>
              <a:ext cx="112" cy="112"/>
            </a:xfrm>
            <a:prstGeom prst="ellipse">
              <a:avLst/>
            </a:prstGeom>
            <a:solidFill>
              <a:schemeClr val="tx1"/>
            </a:solidFill>
            <a:ln w="12700">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kumimoji="0" lang="it-IT" altLang="it-IT" sz="2800">
                <a:solidFill>
                  <a:srgbClr val="000000"/>
                </a:solidFill>
                <a:latin typeface="Times New Roman" panose="02020603050405020304" pitchFamily="18" charset="0"/>
              </a:endParaRPr>
            </a:p>
          </p:txBody>
        </p:sp>
      </p:grpSp>
      <p:sp>
        <p:nvSpPr>
          <p:cNvPr id="10" name="Rectangle 14"/>
          <p:cNvSpPr>
            <a:spLocks noChangeArrowheads="1"/>
          </p:cNvSpPr>
          <p:nvPr userDrawn="1"/>
        </p:nvSpPr>
        <p:spPr bwMode="auto">
          <a:xfrm>
            <a:off x="1692275" y="333375"/>
            <a:ext cx="6938963" cy="200025"/>
          </a:xfrm>
          <a:prstGeom prst="rect">
            <a:avLst/>
          </a:prstGeom>
          <a:solidFill>
            <a:srgbClr val="4D4D4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6038" tIns="23812" rIns="46038" bIns="23812">
            <a:spAutoFit/>
          </a:bodyPr>
          <a:lstStyle>
            <a:lvl1pPr defTabSz="228600">
              <a:defRPr>
                <a:solidFill>
                  <a:schemeClr val="tx1"/>
                </a:solidFill>
                <a:latin typeface="Arial" panose="020B0604020202020204" pitchFamily="34" charset="0"/>
                <a:cs typeface="Arial" panose="020B0604020202020204" pitchFamily="34" charset="0"/>
              </a:defRPr>
            </a:lvl1pPr>
            <a:lvl2pPr marL="742950" indent="-285750" defTabSz="228600">
              <a:defRPr>
                <a:solidFill>
                  <a:schemeClr val="tx1"/>
                </a:solidFill>
                <a:latin typeface="Arial" panose="020B0604020202020204" pitchFamily="34" charset="0"/>
                <a:cs typeface="Arial" panose="020B0604020202020204" pitchFamily="34" charset="0"/>
              </a:defRPr>
            </a:lvl2pPr>
            <a:lvl3pPr marL="1143000" indent="-228600" defTabSz="228600">
              <a:defRPr>
                <a:solidFill>
                  <a:schemeClr val="tx1"/>
                </a:solidFill>
                <a:latin typeface="Arial" panose="020B0604020202020204" pitchFamily="34" charset="0"/>
                <a:cs typeface="Arial" panose="020B0604020202020204" pitchFamily="34" charset="0"/>
              </a:defRPr>
            </a:lvl3pPr>
            <a:lvl4pPr marL="1600200" indent="-228600" defTabSz="228600">
              <a:defRPr>
                <a:solidFill>
                  <a:schemeClr val="tx1"/>
                </a:solidFill>
                <a:latin typeface="Arial" panose="020B0604020202020204" pitchFamily="34" charset="0"/>
                <a:cs typeface="Arial" panose="020B0604020202020204" pitchFamily="34" charset="0"/>
              </a:defRPr>
            </a:lvl4pPr>
            <a:lvl5pPr marL="2057400" indent="-228600" defTabSz="228600">
              <a:defRPr>
                <a:solidFill>
                  <a:schemeClr val="tx1"/>
                </a:solidFill>
                <a:latin typeface="Arial" panose="020B0604020202020204" pitchFamily="34" charset="0"/>
                <a:cs typeface="Arial" panose="020B0604020202020204" pitchFamily="34" charset="0"/>
              </a:defRPr>
            </a:lvl5pPr>
            <a:lvl6pPr marL="25146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kumimoji="0" lang="it-IT" altLang="it-IT" sz="1000" b="1">
                <a:solidFill>
                  <a:srgbClr val="FFFF66"/>
                </a:solidFill>
                <a:latin typeface="Tahoma" panose="020B0604030504040204" pitchFamily="34" charset="0"/>
              </a:rPr>
              <a:t>COMITATO ELETTROTECNICO ITALIANO</a:t>
            </a:r>
            <a:endParaRPr kumimoji="0" lang="it-IT" altLang="it-IT" sz="1000">
              <a:solidFill>
                <a:srgbClr val="FFFF66"/>
              </a:solidFill>
              <a:latin typeface="Helvetica" panose="020B0604020202020204" pitchFamily="34" charset="0"/>
            </a:endParaRPr>
          </a:p>
        </p:txBody>
      </p:sp>
      <p:sp>
        <p:nvSpPr>
          <p:cNvPr id="2" name="Titolo 1"/>
          <p:cNvSpPr>
            <a:spLocks noGrp="1"/>
          </p:cNvSpPr>
          <p:nvPr>
            <p:ph type="title"/>
          </p:nvPr>
        </p:nvSpPr>
        <p:spPr/>
        <p:txBody>
          <a:bodyPr/>
          <a:lstStyle/>
          <a:p>
            <a:r>
              <a:rPr lang="it-IT" dirty="0"/>
              <a:t>Fare clic per modificare lo stile del titolo</a:t>
            </a:r>
          </a:p>
        </p:txBody>
      </p:sp>
      <p:sp>
        <p:nvSpPr>
          <p:cNvPr id="11" name="Segnaposto data 2"/>
          <p:cNvSpPr>
            <a:spLocks noGrp="1"/>
          </p:cNvSpPr>
          <p:nvPr>
            <p:ph type="dt" sz="half" idx="10"/>
          </p:nvPr>
        </p:nvSpPr>
        <p:spPr>
          <a:xfrm>
            <a:off x="457200" y="6245225"/>
            <a:ext cx="2133600" cy="476250"/>
          </a:xfrm>
          <a:prstGeom prst="rect">
            <a:avLst/>
          </a:prstGeom>
        </p:spPr>
        <p:txBody>
          <a:bodyPr/>
          <a:lstStyle>
            <a:lvl1pPr>
              <a:defRPr/>
            </a:lvl1pPr>
          </a:lstStyle>
          <a:p>
            <a:pPr>
              <a:defRPr/>
            </a:pPr>
            <a:fld id="{99952E6C-F8E8-408F-8B26-71F7266C6E19}" type="datetime1">
              <a:rPr lang="it-IT" smtClean="0">
                <a:solidFill>
                  <a:srgbClr val="000000"/>
                </a:solidFill>
              </a:rPr>
              <a:t>25/11/2025</a:t>
            </a:fld>
            <a:endParaRPr lang="it-IT">
              <a:solidFill>
                <a:srgbClr val="000000"/>
              </a:solidFill>
            </a:endParaRPr>
          </a:p>
        </p:txBody>
      </p:sp>
      <p:sp>
        <p:nvSpPr>
          <p:cNvPr id="12" name="Segnaposto piè di pagina 3"/>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it-IT">
              <a:solidFill>
                <a:srgbClr val="000000"/>
              </a:solidFill>
            </a:endParaRPr>
          </a:p>
        </p:txBody>
      </p:sp>
      <p:sp>
        <p:nvSpPr>
          <p:cNvPr id="13" name="Segnaposto numero diapositiva 4"/>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D1F4ED68-9C0F-4166-93F8-3EA67F4FE3B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2441499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1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B45FB504-1336-4043-874A-68E404447B08}" type="datetime1">
              <a:rPr lang="it-IT" smtClean="0">
                <a:solidFill>
                  <a:srgbClr val="000000"/>
                </a:solidFill>
              </a:rPr>
              <a:t>25/11/2025</a:t>
            </a:fld>
            <a:endParaRPr lang="it-IT">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CC790D0-37A5-407F-8DC0-406C5CAD37C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8269942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C394DAF6-7CEE-4C8E-A72F-69B576023653}" type="datetime1">
              <a:rPr lang="it-IT" smtClean="0"/>
              <a:t>25/11/2025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BE182BA-E818-4DA8-9D29-4BB378782811}" type="slidenum">
              <a:rPr lang="it-IT" smtClean="0"/>
              <a:t>‹N›</a:t>
            </a:fld>
            <a:endParaRPr lang="it-IT"/>
          </a:p>
        </p:txBody>
      </p:sp>
    </p:spTree>
    <p:extLst>
      <p:ext uri="{BB962C8B-B14F-4D97-AF65-F5344CB8AC3E}">
        <p14:creationId xmlns:p14="http://schemas.microsoft.com/office/powerpoint/2010/main" val="18296417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63760BFF-86AE-4625-BEDF-656318E3B56B}" type="datetime1">
              <a:rPr lang="it-IT" smtClean="0"/>
              <a:t>25/11/2025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BE182BA-E818-4DA8-9D29-4BB378782811}" type="slidenum">
              <a:rPr lang="it-IT" smtClean="0"/>
              <a:t>‹N›</a:t>
            </a:fld>
            <a:endParaRPr lang="it-IT"/>
          </a:p>
        </p:txBody>
      </p:sp>
    </p:spTree>
    <p:extLst>
      <p:ext uri="{BB962C8B-B14F-4D97-AF65-F5344CB8AC3E}">
        <p14:creationId xmlns:p14="http://schemas.microsoft.com/office/powerpoint/2010/main" val="11295080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2AFED8A-1F51-4A42-81A5-2DF0090D1AB3}" type="datetime1">
              <a:rPr lang="it-IT" smtClean="0"/>
              <a:t>25/11/2025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BE182BA-E818-4DA8-9D29-4BB378782811}" type="slidenum">
              <a:rPr lang="it-IT" smtClean="0"/>
              <a:t>‹N›</a:t>
            </a:fld>
            <a:endParaRPr lang="it-IT"/>
          </a:p>
        </p:txBody>
      </p:sp>
    </p:spTree>
    <p:extLst>
      <p:ext uri="{BB962C8B-B14F-4D97-AF65-F5344CB8AC3E}">
        <p14:creationId xmlns:p14="http://schemas.microsoft.com/office/powerpoint/2010/main" val="1872442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77A753F6-8916-41F9-BA1D-5DB675EB5CCA}" type="datetime1">
              <a:rPr lang="it-IT" smtClean="0"/>
              <a:t>25/11/2025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BE182BA-E818-4DA8-9D29-4BB378782811}" type="slidenum">
              <a:rPr lang="it-IT" smtClean="0"/>
              <a:t>‹N›</a:t>
            </a:fld>
            <a:endParaRPr lang="it-IT"/>
          </a:p>
        </p:txBody>
      </p:sp>
    </p:spTree>
    <p:extLst>
      <p:ext uri="{BB962C8B-B14F-4D97-AF65-F5344CB8AC3E}">
        <p14:creationId xmlns:p14="http://schemas.microsoft.com/office/powerpoint/2010/main" val="38706241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AB3451BB-4472-451C-B529-1F34A39460E8}" type="datetime1">
              <a:rPr lang="it-IT" smtClean="0"/>
              <a:t>25/11/2025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4BE182BA-E818-4DA8-9D29-4BB378782811}" type="slidenum">
              <a:rPr lang="it-IT" smtClean="0"/>
              <a:t>‹N›</a:t>
            </a:fld>
            <a:endParaRPr lang="it-IT"/>
          </a:p>
        </p:txBody>
      </p:sp>
    </p:spTree>
    <p:extLst>
      <p:ext uri="{BB962C8B-B14F-4D97-AF65-F5344CB8AC3E}">
        <p14:creationId xmlns:p14="http://schemas.microsoft.com/office/powerpoint/2010/main" val="345179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568409-53ED-4DB9-B424-1EDDC3E8C02B}"/>
              </a:ext>
            </a:extLst>
          </p:cNvPr>
          <p:cNvSpPr>
            <a:spLocks noGrp="1"/>
          </p:cNvSpPr>
          <p:nvPr>
            <p:ph type="title"/>
          </p:nvPr>
        </p:nvSpPr>
        <p:spPr>
          <a:xfrm>
            <a:off x="629841" y="365126"/>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7FA4D61-E83C-4273-AB23-055D8041183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EBDA1F1-4F07-43B5-B58A-FCC2C72D901E}"/>
              </a:ext>
            </a:extLst>
          </p:cNvPr>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12A085E-8E3D-4E30-8726-F5BBF3D03EE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128FC58-3FCA-4100-9CAE-D6A70C822D52}"/>
              </a:ext>
            </a:extLst>
          </p:cNvPr>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9C8EFF7-45D8-45F1-9B8E-E399F04202A6}"/>
              </a:ext>
            </a:extLst>
          </p:cNvPr>
          <p:cNvSpPr>
            <a:spLocks noGrp="1"/>
          </p:cNvSpPr>
          <p:nvPr>
            <p:ph type="dt" sz="half" idx="10"/>
          </p:nvPr>
        </p:nvSpPr>
        <p:spPr/>
        <p:txBody>
          <a:bodyPr/>
          <a:lstStyle/>
          <a:p>
            <a:fld id="{49B83E38-F930-422A-8E2E-83CE6B25D5F7}" type="datetime1">
              <a:rPr lang="it-IT" smtClean="0"/>
              <a:t>25/11/2025</a:t>
            </a:fld>
            <a:endParaRPr lang="it-IT"/>
          </a:p>
        </p:txBody>
      </p:sp>
      <p:sp>
        <p:nvSpPr>
          <p:cNvPr id="8" name="Segnaposto piè di pagina 7">
            <a:extLst>
              <a:ext uri="{FF2B5EF4-FFF2-40B4-BE49-F238E27FC236}">
                <a16:creationId xmlns:a16="http://schemas.microsoft.com/office/drawing/2014/main" id="{71DE5969-6242-4D69-B704-A7B8C4F1B320}"/>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937CC2D-E6C4-4568-87BD-A6723141FB60}"/>
              </a:ext>
            </a:extLst>
          </p:cNvPr>
          <p:cNvSpPr>
            <a:spLocks noGrp="1"/>
          </p:cNvSpPr>
          <p:nvPr>
            <p:ph type="sldNum" sz="quarter" idx="12"/>
          </p:nvPr>
        </p:nvSpPr>
        <p:spPr/>
        <p:txBody>
          <a:bodyPr/>
          <a:lstStyle/>
          <a:p>
            <a:fld id="{AB0F8D9A-AFD8-4A88-8415-4E6756A0FCA9}" type="slidenum">
              <a:rPr lang="it-IT" smtClean="0"/>
              <a:t>‹N›</a:t>
            </a:fld>
            <a:endParaRPr lang="it-IT"/>
          </a:p>
        </p:txBody>
      </p:sp>
    </p:spTree>
    <p:extLst>
      <p:ext uri="{BB962C8B-B14F-4D97-AF65-F5344CB8AC3E}">
        <p14:creationId xmlns:p14="http://schemas.microsoft.com/office/powerpoint/2010/main" val="17191634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FD369BE1-8EE3-444B-8E9D-D2EB8A75B8AB}" type="datetime1">
              <a:rPr lang="it-IT" smtClean="0"/>
              <a:t>25/11/2025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4BE182BA-E818-4DA8-9D29-4BB378782811}" type="slidenum">
              <a:rPr lang="it-IT" smtClean="0"/>
              <a:t>‹N›</a:t>
            </a:fld>
            <a:endParaRPr lang="it-IT"/>
          </a:p>
        </p:txBody>
      </p:sp>
    </p:spTree>
    <p:extLst>
      <p:ext uri="{BB962C8B-B14F-4D97-AF65-F5344CB8AC3E}">
        <p14:creationId xmlns:p14="http://schemas.microsoft.com/office/powerpoint/2010/main" val="23523230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D31BD3-B0FE-4243-9C40-663029863CB9}" type="datetime1">
              <a:rPr lang="it-IT" smtClean="0"/>
              <a:t>25/11/2025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4BE182BA-E818-4DA8-9D29-4BB378782811}" type="slidenum">
              <a:rPr lang="it-IT" smtClean="0"/>
              <a:t>‹N›</a:t>
            </a:fld>
            <a:endParaRPr lang="it-IT"/>
          </a:p>
        </p:txBody>
      </p:sp>
    </p:spTree>
    <p:extLst>
      <p:ext uri="{BB962C8B-B14F-4D97-AF65-F5344CB8AC3E}">
        <p14:creationId xmlns:p14="http://schemas.microsoft.com/office/powerpoint/2010/main" val="22750856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B927996-A97C-4F3B-9F82-E0003185F02E}" type="datetime1">
              <a:rPr lang="it-IT" smtClean="0"/>
              <a:t>25/11/2025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BE182BA-E818-4DA8-9D29-4BB378782811}" type="slidenum">
              <a:rPr lang="it-IT" smtClean="0"/>
              <a:t>‹N›</a:t>
            </a:fld>
            <a:endParaRPr lang="it-IT"/>
          </a:p>
        </p:txBody>
      </p:sp>
    </p:spTree>
    <p:extLst>
      <p:ext uri="{BB962C8B-B14F-4D97-AF65-F5344CB8AC3E}">
        <p14:creationId xmlns:p14="http://schemas.microsoft.com/office/powerpoint/2010/main" val="1392508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EF4CAACD-D417-4DB9-90B4-945ED916868C}" type="datetime1">
              <a:rPr lang="it-IT" smtClean="0"/>
              <a:t>25/11/2025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BE182BA-E818-4DA8-9D29-4BB378782811}" type="slidenum">
              <a:rPr lang="it-IT" smtClean="0"/>
              <a:t>‹N›</a:t>
            </a:fld>
            <a:endParaRPr lang="it-IT"/>
          </a:p>
        </p:txBody>
      </p:sp>
    </p:spTree>
    <p:extLst>
      <p:ext uri="{BB962C8B-B14F-4D97-AF65-F5344CB8AC3E}">
        <p14:creationId xmlns:p14="http://schemas.microsoft.com/office/powerpoint/2010/main" val="6562293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68379861-8686-4A8C-A28F-2B529F06516F}" type="datetime1">
              <a:rPr lang="it-IT" smtClean="0"/>
              <a:t>25/11/2025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BE182BA-E818-4DA8-9D29-4BB378782811}" type="slidenum">
              <a:rPr lang="it-IT" smtClean="0"/>
              <a:t>‹N›</a:t>
            </a:fld>
            <a:endParaRPr lang="it-IT"/>
          </a:p>
        </p:txBody>
      </p:sp>
    </p:spTree>
    <p:extLst>
      <p:ext uri="{BB962C8B-B14F-4D97-AF65-F5344CB8AC3E}">
        <p14:creationId xmlns:p14="http://schemas.microsoft.com/office/powerpoint/2010/main" val="29104382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21FA537-710B-4267-A5E3-3D4B6F9CF118}" type="datetime1">
              <a:rPr lang="it-IT" smtClean="0"/>
              <a:t>25/11/2025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BE182BA-E818-4DA8-9D29-4BB378782811}" type="slidenum">
              <a:rPr lang="it-IT" smtClean="0"/>
              <a:t>‹N›</a:t>
            </a:fld>
            <a:endParaRPr lang="it-IT"/>
          </a:p>
        </p:txBody>
      </p:sp>
    </p:spTree>
    <p:extLst>
      <p:ext uri="{BB962C8B-B14F-4D97-AF65-F5344CB8AC3E}">
        <p14:creationId xmlns:p14="http://schemas.microsoft.com/office/powerpoint/2010/main" val="3795364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4A7E88-31AE-4F37-B2C8-58703C43B47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B34AAEB-0926-4CA7-ACDD-72BA936A33E1}"/>
              </a:ext>
            </a:extLst>
          </p:cNvPr>
          <p:cNvSpPr>
            <a:spLocks noGrp="1"/>
          </p:cNvSpPr>
          <p:nvPr>
            <p:ph type="dt" sz="half" idx="10"/>
          </p:nvPr>
        </p:nvSpPr>
        <p:spPr/>
        <p:txBody>
          <a:bodyPr/>
          <a:lstStyle/>
          <a:p>
            <a:fld id="{18DC17B3-703F-4C15-918B-71FA0D1A193C}" type="datetime1">
              <a:rPr lang="it-IT" smtClean="0"/>
              <a:t>25/11/2025</a:t>
            </a:fld>
            <a:endParaRPr lang="it-IT"/>
          </a:p>
        </p:txBody>
      </p:sp>
      <p:sp>
        <p:nvSpPr>
          <p:cNvPr id="4" name="Segnaposto piè di pagina 3">
            <a:extLst>
              <a:ext uri="{FF2B5EF4-FFF2-40B4-BE49-F238E27FC236}">
                <a16:creationId xmlns:a16="http://schemas.microsoft.com/office/drawing/2014/main" id="{D819BAD9-1069-4D4D-8943-F8A93DBB2CEF}"/>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BE095886-2110-4F88-82C1-F1E6A9B47DA0}"/>
              </a:ext>
            </a:extLst>
          </p:cNvPr>
          <p:cNvSpPr>
            <a:spLocks noGrp="1"/>
          </p:cNvSpPr>
          <p:nvPr>
            <p:ph type="sldNum" sz="quarter" idx="12"/>
          </p:nvPr>
        </p:nvSpPr>
        <p:spPr/>
        <p:txBody>
          <a:bodyPr/>
          <a:lstStyle/>
          <a:p>
            <a:fld id="{AB0F8D9A-AFD8-4A88-8415-4E6756A0FCA9}" type="slidenum">
              <a:rPr lang="it-IT" smtClean="0"/>
              <a:t>‹N›</a:t>
            </a:fld>
            <a:endParaRPr lang="it-IT"/>
          </a:p>
        </p:txBody>
      </p:sp>
    </p:spTree>
    <p:extLst>
      <p:ext uri="{BB962C8B-B14F-4D97-AF65-F5344CB8AC3E}">
        <p14:creationId xmlns:p14="http://schemas.microsoft.com/office/powerpoint/2010/main" val="1458714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C8BC085-B27E-4AE8-AC69-704AF8BA1D77}"/>
              </a:ext>
            </a:extLst>
          </p:cNvPr>
          <p:cNvSpPr>
            <a:spLocks noGrp="1"/>
          </p:cNvSpPr>
          <p:nvPr>
            <p:ph type="dt" sz="half" idx="10"/>
          </p:nvPr>
        </p:nvSpPr>
        <p:spPr/>
        <p:txBody>
          <a:bodyPr/>
          <a:lstStyle/>
          <a:p>
            <a:fld id="{6E5AC5F6-F1DF-4039-8485-34F241AF53D7}" type="datetime1">
              <a:rPr lang="it-IT" smtClean="0"/>
              <a:t>25/11/2025</a:t>
            </a:fld>
            <a:endParaRPr lang="it-IT"/>
          </a:p>
        </p:txBody>
      </p:sp>
      <p:sp>
        <p:nvSpPr>
          <p:cNvPr id="3" name="Segnaposto piè di pagina 2">
            <a:extLst>
              <a:ext uri="{FF2B5EF4-FFF2-40B4-BE49-F238E27FC236}">
                <a16:creationId xmlns:a16="http://schemas.microsoft.com/office/drawing/2014/main" id="{2EF381F7-4519-462A-9837-83074D1A1C6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379A41F-3F45-49A4-80D6-B1B0EB6A2857}"/>
              </a:ext>
            </a:extLst>
          </p:cNvPr>
          <p:cNvSpPr>
            <a:spLocks noGrp="1"/>
          </p:cNvSpPr>
          <p:nvPr>
            <p:ph type="sldNum" sz="quarter" idx="12"/>
          </p:nvPr>
        </p:nvSpPr>
        <p:spPr/>
        <p:txBody>
          <a:bodyPr/>
          <a:lstStyle/>
          <a:p>
            <a:fld id="{AB0F8D9A-AFD8-4A88-8415-4E6756A0FCA9}" type="slidenum">
              <a:rPr lang="it-IT" smtClean="0"/>
              <a:t>‹N›</a:t>
            </a:fld>
            <a:endParaRPr lang="it-IT"/>
          </a:p>
        </p:txBody>
      </p:sp>
    </p:spTree>
    <p:extLst>
      <p:ext uri="{BB962C8B-B14F-4D97-AF65-F5344CB8AC3E}">
        <p14:creationId xmlns:p14="http://schemas.microsoft.com/office/powerpoint/2010/main" val="4196120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59C0B8-D64D-4707-9217-825E4AECAB88}"/>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57BAB2A-99DC-4A6A-B7A8-F3AFB1A44BF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AE0272D-956A-46B2-8F9A-F0ACAAA8FF4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8FFB238-DF1F-4988-A822-9B24765CA290}"/>
              </a:ext>
            </a:extLst>
          </p:cNvPr>
          <p:cNvSpPr>
            <a:spLocks noGrp="1"/>
          </p:cNvSpPr>
          <p:nvPr>
            <p:ph type="dt" sz="half" idx="10"/>
          </p:nvPr>
        </p:nvSpPr>
        <p:spPr/>
        <p:txBody>
          <a:bodyPr/>
          <a:lstStyle/>
          <a:p>
            <a:fld id="{A4C0D6E8-7E8C-4F4A-A7B2-DE4B25B0FD0E}" type="datetime1">
              <a:rPr lang="it-IT" smtClean="0"/>
              <a:t>25/11/2025</a:t>
            </a:fld>
            <a:endParaRPr lang="it-IT"/>
          </a:p>
        </p:txBody>
      </p:sp>
      <p:sp>
        <p:nvSpPr>
          <p:cNvPr id="6" name="Segnaposto piè di pagina 5">
            <a:extLst>
              <a:ext uri="{FF2B5EF4-FFF2-40B4-BE49-F238E27FC236}">
                <a16:creationId xmlns:a16="http://schemas.microsoft.com/office/drawing/2014/main" id="{2C0F5C7B-A7DD-4A43-931E-571466518B9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A73DCBF-872B-48B8-B320-CB23B1D6B539}"/>
              </a:ext>
            </a:extLst>
          </p:cNvPr>
          <p:cNvSpPr>
            <a:spLocks noGrp="1"/>
          </p:cNvSpPr>
          <p:nvPr>
            <p:ph type="sldNum" sz="quarter" idx="12"/>
          </p:nvPr>
        </p:nvSpPr>
        <p:spPr/>
        <p:txBody>
          <a:bodyPr/>
          <a:lstStyle/>
          <a:p>
            <a:fld id="{AB0F8D9A-AFD8-4A88-8415-4E6756A0FCA9}" type="slidenum">
              <a:rPr lang="it-IT" smtClean="0"/>
              <a:t>‹N›</a:t>
            </a:fld>
            <a:endParaRPr lang="it-IT"/>
          </a:p>
        </p:txBody>
      </p:sp>
    </p:spTree>
    <p:extLst>
      <p:ext uri="{BB962C8B-B14F-4D97-AF65-F5344CB8AC3E}">
        <p14:creationId xmlns:p14="http://schemas.microsoft.com/office/powerpoint/2010/main" val="2116924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AF53D5-A68D-4254-849A-6E945594A67C}"/>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DCFB5C5-F85E-4DEF-B000-CE810654E75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a:extLst>
              <a:ext uri="{FF2B5EF4-FFF2-40B4-BE49-F238E27FC236}">
                <a16:creationId xmlns:a16="http://schemas.microsoft.com/office/drawing/2014/main" id="{9F06E1AE-5CA4-43B1-8B76-73B60F2D518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74ED763-E7FE-465E-84CF-90481C279AA2}"/>
              </a:ext>
            </a:extLst>
          </p:cNvPr>
          <p:cNvSpPr>
            <a:spLocks noGrp="1"/>
          </p:cNvSpPr>
          <p:nvPr>
            <p:ph type="dt" sz="half" idx="10"/>
          </p:nvPr>
        </p:nvSpPr>
        <p:spPr/>
        <p:txBody>
          <a:bodyPr/>
          <a:lstStyle/>
          <a:p>
            <a:fld id="{F0848F31-F0DA-4273-91A5-B257D9D43C05}" type="datetime1">
              <a:rPr lang="it-IT" smtClean="0"/>
              <a:t>25/11/2025</a:t>
            </a:fld>
            <a:endParaRPr lang="it-IT"/>
          </a:p>
        </p:txBody>
      </p:sp>
      <p:sp>
        <p:nvSpPr>
          <p:cNvPr id="6" name="Segnaposto piè di pagina 5">
            <a:extLst>
              <a:ext uri="{FF2B5EF4-FFF2-40B4-BE49-F238E27FC236}">
                <a16:creationId xmlns:a16="http://schemas.microsoft.com/office/drawing/2014/main" id="{B14DB475-99F2-4AC5-9CAD-4D3F5AA46B0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14416FF-1E93-4CC3-85A3-82FC172411E1}"/>
              </a:ext>
            </a:extLst>
          </p:cNvPr>
          <p:cNvSpPr>
            <a:spLocks noGrp="1"/>
          </p:cNvSpPr>
          <p:nvPr>
            <p:ph type="sldNum" sz="quarter" idx="12"/>
          </p:nvPr>
        </p:nvSpPr>
        <p:spPr/>
        <p:txBody>
          <a:bodyPr/>
          <a:lstStyle/>
          <a:p>
            <a:fld id="{AB0F8D9A-AFD8-4A88-8415-4E6756A0FCA9}" type="slidenum">
              <a:rPr lang="it-IT" smtClean="0"/>
              <a:t>‹N›</a:t>
            </a:fld>
            <a:endParaRPr lang="it-IT"/>
          </a:p>
        </p:txBody>
      </p:sp>
    </p:spTree>
    <p:extLst>
      <p:ext uri="{BB962C8B-B14F-4D97-AF65-F5344CB8AC3E}">
        <p14:creationId xmlns:p14="http://schemas.microsoft.com/office/powerpoint/2010/main" val="1644211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2.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9F87C7E-912B-4A1E-BFBF-C8199B9FF30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78D1873-2C0F-47CF-92FF-40F09A92610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24D71CE-B88B-48CB-86D3-5C047107992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369A5ED-5B3B-4CDB-B784-4717F3234250}" type="datetime1">
              <a:rPr lang="it-IT" smtClean="0"/>
              <a:t>25/11/2025</a:t>
            </a:fld>
            <a:endParaRPr lang="it-IT"/>
          </a:p>
        </p:txBody>
      </p:sp>
      <p:sp>
        <p:nvSpPr>
          <p:cNvPr id="5" name="Segnaposto piè di pagina 4">
            <a:extLst>
              <a:ext uri="{FF2B5EF4-FFF2-40B4-BE49-F238E27FC236}">
                <a16:creationId xmlns:a16="http://schemas.microsoft.com/office/drawing/2014/main" id="{C6328A78-20C6-49E0-A66F-79F5E4FD111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E32D756-DCEE-45C7-A11A-88C910C9FE3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B0F8D9A-AFD8-4A88-8415-4E6756A0FCA9}" type="slidenum">
              <a:rPr lang="it-IT" smtClean="0"/>
              <a:t>‹N›</a:t>
            </a:fld>
            <a:endParaRPr lang="it-IT"/>
          </a:p>
        </p:txBody>
      </p:sp>
    </p:spTree>
    <p:extLst>
      <p:ext uri="{BB962C8B-B14F-4D97-AF65-F5344CB8AC3E}">
        <p14:creationId xmlns:p14="http://schemas.microsoft.com/office/powerpoint/2010/main" val="1983528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 id="2147483675" r:id="rId13"/>
    <p:sldLayoutId id="2147483690" r:id="rId14"/>
    <p:sldLayoutId id="2147483691" r:id="rId15"/>
    <p:sldLayoutId id="2147483718" r:id="rId16"/>
    <p:sldLayoutId id="2147483719" r:id="rId17"/>
    <p:sldLayoutId id="2147483734" r:id="rId18"/>
    <p:sldLayoutId id="2147483735" r:id="rId19"/>
    <p:sldLayoutId id="2147483750" r:id="rId20"/>
    <p:sldLayoutId id="2147483751" r:id="rId21"/>
    <p:sldLayoutId id="2147483766" r:id="rId22"/>
    <p:sldLayoutId id="2147483767" r:id="rId23"/>
    <p:sldLayoutId id="2147483782" r:id="rId24"/>
    <p:sldLayoutId id="2147483783" r:id="rId25"/>
    <p:sldLayoutId id="2147483798" r:id="rId26"/>
    <p:sldLayoutId id="2147483799" r:id="rId27"/>
    <p:sldLayoutId id="2147483830" r:id="rId28"/>
    <p:sldLayoutId id="2147483814" r:id="rId29"/>
    <p:sldLayoutId id="2147483815" r:id="rId30"/>
    <p:sldLayoutId id="2147483845" r:id="rId31"/>
    <p:sldLayoutId id="2147483846" r:id="rId32"/>
    <p:sldLayoutId id="2147483861" r:id="rId33"/>
    <p:sldLayoutId id="2147483862" r:id="rId34"/>
    <p:sldLayoutId id="2147483877" r:id="rId35"/>
    <p:sldLayoutId id="2147483878" r:id="rId36"/>
    <p:sldLayoutId id="2147483893" r:id="rId37"/>
    <p:sldLayoutId id="2147483894" r:id="rId38"/>
    <p:sldLayoutId id="2147483909" r:id="rId39"/>
    <p:sldLayoutId id="2147483910" r:id="rId40"/>
    <p:sldLayoutId id="2147483925" r:id="rId41"/>
    <p:sldLayoutId id="2147483926" r:id="rId42"/>
    <p:sldLayoutId id="2147483953" r:id="rId43"/>
    <p:sldLayoutId id="2147483954" r:id="rId4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2B1EC7-883C-4E2E-A4B0-6C3AEDA9F6D0}" type="datetime1">
              <a:rPr lang="it-IT" smtClean="0"/>
              <a:t>25/11/2025</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182BA-E818-4DA8-9D29-4BB378782811}" type="slidenum">
              <a:rPr lang="it-IT" smtClean="0"/>
              <a:t>‹N›</a:t>
            </a:fld>
            <a:endParaRPr lang="it-IT"/>
          </a:p>
        </p:txBody>
      </p:sp>
    </p:spTree>
    <p:extLst>
      <p:ext uri="{BB962C8B-B14F-4D97-AF65-F5344CB8AC3E}">
        <p14:creationId xmlns:p14="http://schemas.microsoft.com/office/powerpoint/2010/main" val="3451519650"/>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1.xml"/></Relationships>
</file>

<file path=ppt/slides/_rels/slide11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4.wmf"/><Relationship Id="rId4" Type="http://schemas.openxmlformats.org/officeDocument/2006/relationships/image" Target="../media/image23.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oleObject" Target="../embeddings/oleObject2.bin"/><Relationship Id="rId4" Type="http://schemas.openxmlformats.org/officeDocument/2006/relationships/image" Target="../media/image25.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oleObject" Target="../embeddings/oleObject2.bin"/><Relationship Id="rId4" Type="http://schemas.openxmlformats.org/officeDocument/2006/relationships/image" Target="../media/image25.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oleObject" Target="../embeddings/oleObject2.bin"/><Relationship Id="rId4" Type="http://schemas.openxmlformats.org/officeDocument/2006/relationships/image" Target="../media/image25.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oleObject" Target="../embeddings/oleObject2.bin"/><Relationship Id="rId4" Type="http://schemas.openxmlformats.org/officeDocument/2006/relationships/image" Target="../media/image25.wm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oleObject" Target="../embeddings/oleObject2.bin"/><Relationship Id="rId4" Type="http://schemas.openxmlformats.org/officeDocument/2006/relationships/image" Target="../media/image25.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oleObject" Target="../embeddings/oleObject2.bin"/><Relationship Id="rId4" Type="http://schemas.openxmlformats.org/officeDocument/2006/relationships/image" Target="../media/image25.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oleObject" Target="../embeddings/oleObject2.bin"/><Relationship Id="rId4" Type="http://schemas.openxmlformats.org/officeDocument/2006/relationships/image" Target="../media/image25.wmf"/><Relationship Id="rId9" Type="http://schemas.openxmlformats.org/officeDocument/2006/relationships/image" Target="../media/image35.png"/></Relationships>
</file>

<file path=ppt/slides/_rels/slide4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oleObject" Target="../embeddings/oleObject1.bin"/><Relationship Id="rId7"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oleObject" Target="../embeddings/oleObject2.bin"/><Relationship Id="rId4" Type="http://schemas.openxmlformats.org/officeDocument/2006/relationships/image" Target="../media/image25.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oleObject" Target="../embeddings/oleObject2.bin"/><Relationship Id="rId4" Type="http://schemas.openxmlformats.org/officeDocument/2006/relationships/image" Target="../media/image25.wmf"/></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oleObject" Target="../embeddings/oleObject2.bin"/><Relationship Id="rId4" Type="http://schemas.openxmlformats.org/officeDocument/2006/relationships/image" Target="../media/image25.w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oleObject" Target="../embeddings/oleObject2.bin"/><Relationship Id="rId4" Type="http://schemas.openxmlformats.org/officeDocument/2006/relationships/image" Target="../media/image25.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oleObject" Target="../embeddings/oleObject2.bin"/><Relationship Id="rId4" Type="http://schemas.openxmlformats.org/officeDocument/2006/relationships/image" Target="../media/image25.wmf"/></Relationships>
</file>

<file path=ppt/slides/_rels/slide5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oleObject" Target="../embeddings/oleObject2.bin"/><Relationship Id="rId4" Type="http://schemas.openxmlformats.org/officeDocument/2006/relationships/image" Target="../media/image25.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oleObject" Target="../embeddings/oleObject2.bin"/><Relationship Id="rId4" Type="http://schemas.openxmlformats.org/officeDocument/2006/relationships/image" Target="../media/image25.wmf"/></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oleObject" Target="../embeddings/oleObject2.bin"/><Relationship Id="rId4" Type="http://schemas.openxmlformats.org/officeDocument/2006/relationships/image" Target="../media/image25.w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4.wmf"/><Relationship Id="rId5" Type="http://schemas.openxmlformats.org/officeDocument/2006/relationships/oleObject" Target="../embeddings/oleObject2.bin"/><Relationship Id="rId4" Type="http://schemas.openxmlformats.org/officeDocument/2006/relationships/image" Target="../media/image25.w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oleObject" Target="../embeddings/oleObject2.bin"/><Relationship Id="rId4" Type="http://schemas.openxmlformats.org/officeDocument/2006/relationships/image" Target="../media/image25.wmf"/></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47.jpeg"/><Relationship Id="rId1" Type="http://schemas.openxmlformats.org/officeDocument/2006/relationships/slideLayout" Target="../slideLayouts/slideLayout28.xml"/><Relationship Id="rId4" Type="http://schemas.openxmlformats.org/officeDocument/2006/relationships/image" Target="../media/image48.w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oleObject" Target="../embeddings/oleObject2.bin"/><Relationship Id="rId4" Type="http://schemas.openxmlformats.org/officeDocument/2006/relationships/image" Target="../media/image25.wmf"/></Relationships>
</file>

<file path=ppt/slides/_rels/slide6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oleObject" Target="../embeddings/oleObject2.bin"/><Relationship Id="rId4" Type="http://schemas.openxmlformats.org/officeDocument/2006/relationships/image" Target="../media/image25.w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oleObject" Target="../embeddings/oleObject2.bin"/><Relationship Id="rId4" Type="http://schemas.openxmlformats.org/officeDocument/2006/relationships/image" Target="../media/image25.wmf"/></Relationships>
</file>

<file path=ppt/slides/_rels/slide6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oleObject" Target="../embeddings/oleObject2.bin"/><Relationship Id="rId4" Type="http://schemas.openxmlformats.org/officeDocument/2006/relationships/image" Target="../media/image25.wmf"/></Relationships>
</file>

<file path=ppt/slides/_rels/slide6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oleObject" Target="../embeddings/oleObject2.bin"/><Relationship Id="rId4" Type="http://schemas.openxmlformats.org/officeDocument/2006/relationships/image" Target="../media/image25.wmf"/></Relationships>
</file>

<file path=ppt/slides/_rels/slide7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oleObject" Target="../embeddings/oleObject2.bin"/><Relationship Id="rId4" Type="http://schemas.openxmlformats.org/officeDocument/2006/relationships/image" Target="../media/image25.wmf"/></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oleObject" Target="../embeddings/oleObject2.bin"/><Relationship Id="rId4" Type="http://schemas.openxmlformats.org/officeDocument/2006/relationships/image" Target="../media/image25.wmf"/></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oleObject" Target="../embeddings/oleObject2.bin"/><Relationship Id="rId4" Type="http://schemas.openxmlformats.org/officeDocument/2006/relationships/image" Target="../media/image25.w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oleObject" Target="../embeddings/oleObject2.bin"/><Relationship Id="rId4" Type="http://schemas.openxmlformats.org/officeDocument/2006/relationships/image" Target="../media/image25.w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oleObject" Target="../embeddings/oleObject2.bin"/><Relationship Id="rId4" Type="http://schemas.openxmlformats.org/officeDocument/2006/relationships/image" Target="../media/image25.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63.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oleObject" Target="../embeddings/oleObject2.bin"/><Relationship Id="rId4" Type="http://schemas.openxmlformats.org/officeDocument/2006/relationships/image" Target="../media/image25.w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5FB9C1A-2B1E-4DE4-911E-87A257ED3989}"/>
              </a:ext>
            </a:extLst>
          </p:cNvPr>
          <p:cNvSpPr txBox="1"/>
          <p:nvPr/>
        </p:nvSpPr>
        <p:spPr>
          <a:xfrm>
            <a:off x="535700" y="2041085"/>
            <a:ext cx="8072599" cy="3313086"/>
          </a:xfrm>
          <a:prstGeom prst="rect">
            <a:avLst/>
          </a:prstGeom>
          <a:noFill/>
        </p:spPr>
        <p:txBody>
          <a:bodyPr wrap="square" rtlCol="0">
            <a:spAutoFit/>
          </a:bodyPr>
          <a:lstStyle/>
          <a:p>
            <a:pPr algn="ctr">
              <a:lnSpc>
                <a:spcPct val="150000"/>
              </a:lnSpc>
            </a:pPr>
            <a:r>
              <a:rPr lang="it-IT" sz="3600" b="1" dirty="0">
                <a:latin typeface="Segoe UI" panose="020B0502040204020203" pitchFamily="34" charset="0"/>
                <a:cs typeface="Segoe UI" panose="020B0502040204020203" pitchFamily="34" charset="0"/>
              </a:rPr>
              <a:t>CABINE ELETTRICE MT/BT:</a:t>
            </a:r>
          </a:p>
          <a:p>
            <a:pPr algn="ctr">
              <a:lnSpc>
                <a:spcPct val="150000"/>
              </a:lnSpc>
            </a:pPr>
            <a:r>
              <a:rPr lang="it-IT" sz="3600" b="1" dirty="0">
                <a:latin typeface="Segoe UI" panose="020B0502040204020203" pitchFamily="34" charset="0"/>
                <a:cs typeface="Segoe UI" panose="020B0502040204020203" pitchFamily="34" charset="0"/>
              </a:rPr>
              <a:t>aspetti costruttivi, apparecchiature di cabina e manutenzione come da Norma CEI 78-17</a:t>
            </a:r>
            <a:endParaRPr lang="it-IT" sz="3200" b="1" dirty="0">
              <a:latin typeface="Segoe UI" panose="020B0502040204020203" pitchFamily="34" charset="0"/>
              <a:cs typeface="Segoe UI" panose="020B0502040204020203" pitchFamily="34" charset="0"/>
            </a:endParaRPr>
          </a:p>
        </p:txBody>
      </p:sp>
      <p:sp>
        <p:nvSpPr>
          <p:cNvPr id="7" name="Segnaposto numero diapositiva 6">
            <a:extLst>
              <a:ext uri="{FF2B5EF4-FFF2-40B4-BE49-F238E27FC236}">
                <a16:creationId xmlns:a16="http://schemas.microsoft.com/office/drawing/2014/main" id="{B5CA27CE-FD45-4813-A6FE-4058C01ACE77}"/>
              </a:ext>
            </a:extLst>
          </p:cNvPr>
          <p:cNvSpPr>
            <a:spLocks noGrp="1"/>
          </p:cNvSpPr>
          <p:nvPr>
            <p:ph type="sldNum" sz="quarter" idx="12"/>
          </p:nvPr>
        </p:nvSpPr>
        <p:spPr/>
        <p:txBody>
          <a:bodyPr/>
          <a:lstStyle/>
          <a:p>
            <a:fld id="{B5B46659-3890-4C13-83D1-04E58CA28234}" type="slidenum">
              <a:rPr lang="it-IT" smtClean="0"/>
              <a:t>1</a:t>
            </a:fld>
            <a:endParaRPr lang="it-IT"/>
          </a:p>
        </p:txBody>
      </p:sp>
      <p:pic>
        <p:nvPicPr>
          <p:cNvPr id="8" name="Segnaposto contenuto 4">
            <a:extLst>
              <a:ext uri="{FF2B5EF4-FFF2-40B4-BE49-F238E27FC236}">
                <a16:creationId xmlns:a16="http://schemas.microsoft.com/office/drawing/2014/main" id="{C8850091-B8C7-430C-9587-E8BADCFD43B9}"/>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243086" y="314344"/>
            <a:ext cx="4154066" cy="1534483"/>
          </a:xfrm>
          <a:prstGeom prst="rect">
            <a:avLst/>
          </a:prstGeom>
        </p:spPr>
      </p:pic>
      <p:sp>
        <p:nvSpPr>
          <p:cNvPr id="2" name="CasellaDiTesto 1">
            <a:extLst>
              <a:ext uri="{FF2B5EF4-FFF2-40B4-BE49-F238E27FC236}">
                <a16:creationId xmlns:a16="http://schemas.microsoft.com/office/drawing/2014/main" id="{D4648647-F539-C96B-300F-482370569BC6}"/>
              </a:ext>
            </a:extLst>
          </p:cNvPr>
          <p:cNvSpPr txBox="1"/>
          <p:nvPr/>
        </p:nvSpPr>
        <p:spPr>
          <a:xfrm>
            <a:off x="6867739" y="6020673"/>
            <a:ext cx="2256503" cy="369332"/>
          </a:xfrm>
          <a:prstGeom prst="rect">
            <a:avLst/>
          </a:prstGeom>
          <a:noFill/>
        </p:spPr>
        <p:txBody>
          <a:bodyPr wrap="square" rtlCol="0">
            <a:spAutoFit/>
          </a:bodyPr>
          <a:lstStyle/>
          <a:p>
            <a:r>
              <a:rPr lang="it-IT" dirty="0">
                <a:latin typeface="Segoe UI" panose="020B0502040204020203" pitchFamily="34" charset="0"/>
                <a:cs typeface="Segoe UI" panose="020B0502040204020203" pitchFamily="34" charset="0"/>
              </a:rPr>
              <a:t>Lecco 28/11/2025</a:t>
            </a:r>
          </a:p>
        </p:txBody>
      </p:sp>
      <p:sp>
        <p:nvSpPr>
          <p:cNvPr id="3" name="CasellaDiTesto 2">
            <a:extLst>
              <a:ext uri="{FF2B5EF4-FFF2-40B4-BE49-F238E27FC236}">
                <a16:creationId xmlns:a16="http://schemas.microsoft.com/office/drawing/2014/main" id="{3825CC3A-2702-FC95-9378-9EF61EAE50CC}"/>
              </a:ext>
            </a:extLst>
          </p:cNvPr>
          <p:cNvSpPr txBox="1"/>
          <p:nvPr/>
        </p:nvSpPr>
        <p:spPr>
          <a:xfrm>
            <a:off x="554945" y="6020673"/>
            <a:ext cx="4802666" cy="369332"/>
          </a:xfrm>
          <a:prstGeom prst="rect">
            <a:avLst/>
          </a:prstGeom>
          <a:noFill/>
        </p:spPr>
        <p:txBody>
          <a:bodyPr wrap="square" rtlCol="0">
            <a:spAutoFit/>
          </a:bodyPr>
          <a:lstStyle/>
          <a:p>
            <a:r>
              <a:rPr lang="it-IT" dirty="0">
                <a:latin typeface="Segoe UI" panose="020B0502040204020203" pitchFamily="34" charset="0"/>
                <a:cs typeface="Segoe UI" panose="020B0502040204020203" pitchFamily="34" charset="0"/>
              </a:rPr>
              <a:t>Relatore: ing. Antonio Porro</a:t>
            </a:r>
          </a:p>
        </p:txBody>
      </p:sp>
    </p:spTree>
    <p:extLst>
      <p:ext uri="{BB962C8B-B14F-4D97-AF65-F5344CB8AC3E}">
        <p14:creationId xmlns:p14="http://schemas.microsoft.com/office/powerpoint/2010/main" val="1100494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DCC35D6-9D56-4A3A-B5C0-C22C7C748DBF}" type="slidenum">
              <a:rPr kumimoji="1" lang="it-IT" sz="1400" b="0" i="0" u="none" strike="noStrike" kern="1200" cap="none" spc="0" normalizeH="0" baseline="0" noProof="0" smtClean="0">
                <a:ln>
                  <a:noFill/>
                </a:ln>
                <a:solidFill>
                  <a:srgbClr val="FF9966"/>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1" lang="it-IT" sz="1400" b="0" i="0" u="none" strike="noStrike" kern="1200" cap="none" spc="0" normalizeH="0" baseline="0" noProof="0">
              <a:ln>
                <a:noFill/>
              </a:ln>
              <a:solidFill>
                <a:srgbClr val="FF9966"/>
              </a:solidFill>
              <a:effectLst/>
              <a:uLnTx/>
              <a:uFillTx/>
              <a:latin typeface="Arial" pitchFamily="34" charset="0"/>
              <a:ea typeface="+mn-ea"/>
              <a:cs typeface="+mn-cs"/>
            </a:endParaRPr>
          </a:p>
        </p:txBody>
      </p:sp>
      <p:sp>
        <p:nvSpPr>
          <p:cNvPr id="4" name="Rectangle 4"/>
          <p:cNvSpPr>
            <a:spLocks noChangeArrowheads="1"/>
          </p:cNvSpPr>
          <p:nvPr/>
        </p:nvSpPr>
        <p:spPr bwMode="auto">
          <a:xfrm>
            <a:off x="644090" y="718073"/>
            <a:ext cx="7986712" cy="47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71438" rIns="92075" bIns="71438"/>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22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UBICAZIONE DELLA CABINA</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 typeface="Monotype Sorts" pitchFamily="2" charset="2"/>
              <a:buNone/>
              <a:tabLst/>
              <a:defRPr/>
            </a:pPr>
            <a:r>
              <a:rPr kumimoji="0" lang="it-IT" altLang="it-IT" sz="22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L’ubicazione della cabina di trasformazione deve essere oggetto di:</a:t>
            </a:r>
          </a:p>
          <a:p>
            <a:pPr marL="342900" marR="0" lvl="0" indent="-342900" algn="just"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it-IT" altLang="it-IT" sz="22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esame dei centri di carico e loro definitiva ubicazione;</a:t>
            </a:r>
          </a:p>
          <a:p>
            <a:pPr marL="342900" marR="0" lvl="0" indent="-342900" algn="just"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it-IT" altLang="it-IT" sz="22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analisi dei campi magnetici (i riferimenti legislativi sono: Legge 22 febbraio 2001, n°36; Decreto del Presidente del Consiglio dei Ministri 8 luglio 2003; Decreto Legislativo 6 novembre 2007 n°194; vedasi anche Guida CEI 11-35);</a:t>
            </a:r>
          </a:p>
          <a:p>
            <a:pPr marL="342900" marR="0" lvl="0" indent="-342900" algn="just"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it-IT" altLang="it-IT" sz="22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esame dei possibili tipi di posa dei cavi, limitando la posa interrata (minore portata) a favore della posa in aria.</a:t>
            </a:r>
          </a:p>
          <a:p>
            <a:pPr marL="0" marR="0" lvl="0" indent="0" algn="just" defTabSz="914400" rtl="0" eaLnBrk="1" fontAlgn="base" latinLnBrk="0" hangingPunct="1">
              <a:lnSpc>
                <a:spcPct val="100000"/>
              </a:lnSpc>
              <a:spcBef>
                <a:spcPct val="0"/>
              </a:spcBef>
              <a:spcAft>
                <a:spcPct val="0"/>
              </a:spcAft>
              <a:buClrTx/>
              <a:buSzTx/>
              <a:buFont typeface="Monotype Sorts" pitchFamily="2" charset="2"/>
              <a:buNone/>
              <a:tabLst/>
              <a:defRPr/>
            </a:pPr>
            <a:r>
              <a:rPr kumimoji="0" lang="it-IT" altLang="it-IT" sz="22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La costruzione di una cabina di trasformazione il più vicino possibile ai carichi elevati e, in ogni caso, baricentrica, consente la scelta ottimale delle sezioni e delle lunghezze delle linee, riducendo le cadute di tensione e le perdite per effetto Joule.</a:t>
            </a:r>
          </a:p>
        </p:txBody>
      </p:sp>
    </p:spTree>
    <p:extLst>
      <p:ext uri="{BB962C8B-B14F-4D97-AF65-F5344CB8AC3E}">
        <p14:creationId xmlns:p14="http://schemas.microsoft.com/office/powerpoint/2010/main" val="9248263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olo 1"/>
          <p:cNvSpPr>
            <a:spLocks noGrp="1"/>
          </p:cNvSpPr>
          <p:nvPr>
            <p:ph type="title"/>
          </p:nvPr>
        </p:nvSpPr>
        <p:spPr>
          <a:xfrm>
            <a:off x="499341" y="532142"/>
            <a:ext cx="3509241" cy="567747"/>
          </a:xfrm>
        </p:spPr>
        <p:txBody>
          <a:bodyPr/>
          <a:lstStyle/>
          <a:p>
            <a:r>
              <a:rPr lang="it-IT" altLang="it-IT" b="1" dirty="0">
                <a:solidFill>
                  <a:schemeClr val="accent1"/>
                </a:solidFill>
                <a:latin typeface="+mn-lt"/>
              </a:rPr>
              <a:t>Norma CEI 78-17</a:t>
            </a:r>
          </a:p>
        </p:txBody>
      </p:sp>
      <p:sp>
        <p:nvSpPr>
          <p:cNvPr id="324611" name="Segnaposto contenuto 2"/>
          <p:cNvSpPr>
            <a:spLocks noGrp="1"/>
          </p:cNvSpPr>
          <p:nvPr>
            <p:ph idx="1"/>
          </p:nvPr>
        </p:nvSpPr>
        <p:spPr>
          <a:xfrm>
            <a:off x="357166" y="1207840"/>
            <a:ext cx="8568506" cy="5040560"/>
          </a:xfrm>
        </p:spPr>
        <p:txBody>
          <a:bodyPr>
            <a:normAutofit fontScale="77500" lnSpcReduction="20000"/>
          </a:bodyPr>
          <a:lstStyle/>
          <a:p>
            <a:pPr>
              <a:buFont typeface="Monotype Sorts"/>
              <a:buChar char="n"/>
              <a:defRPr/>
            </a:pPr>
            <a:endParaRPr lang="it-IT" sz="2200" b="1" dirty="0">
              <a:solidFill>
                <a:srgbClr val="009999"/>
              </a:solidFill>
            </a:endParaRPr>
          </a:p>
          <a:p>
            <a:pPr marL="0" indent="0" algn="just">
              <a:buNone/>
              <a:defRPr/>
            </a:pPr>
            <a:r>
              <a:rPr lang="it-IT" sz="2800" b="1" dirty="0">
                <a:solidFill>
                  <a:srgbClr val="009999"/>
                </a:solidFill>
              </a:rPr>
              <a:t>3.6 Persona esperta in ambito elettrico (PES)</a:t>
            </a:r>
            <a:endParaRPr lang="it-IT" sz="2800" dirty="0">
              <a:solidFill>
                <a:srgbClr val="009999"/>
              </a:solidFill>
            </a:endParaRPr>
          </a:p>
          <a:p>
            <a:pPr marL="0" indent="0" algn="just">
              <a:buNone/>
              <a:defRPr/>
            </a:pPr>
            <a:r>
              <a:rPr lang="it-IT" sz="2800" dirty="0">
                <a:solidFill>
                  <a:srgbClr val="009999"/>
                </a:solidFill>
              </a:rPr>
              <a:t>Persona con istruzione, conoscenza ed esperienza rilevanti tali da consentirle di analizzare i rischi e di evitare i pericoli che l’elettricità può creare.</a:t>
            </a:r>
          </a:p>
          <a:p>
            <a:pPr marL="0" indent="0" algn="just">
              <a:buFont typeface="Monotype Sorts"/>
              <a:buNone/>
              <a:defRPr/>
            </a:pPr>
            <a:endParaRPr lang="it-IT" sz="2800" dirty="0">
              <a:solidFill>
                <a:srgbClr val="009999"/>
              </a:solidFill>
            </a:endParaRPr>
          </a:p>
          <a:p>
            <a:pPr marL="0" indent="0" algn="just">
              <a:buNone/>
              <a:defRPr/>
            </a:pPr>
            <a:r>
              <a:rPr lang="it-IT" sz="2800" b="1" dirty="0">
                <a:solidFill>
                  <a:srgbClr val="009999"/>
                </a:solidFill>
              </a:rPr>
              <a:t>3.7 Persona avvertita in ambito elettrico (PAV)</a:t>
            </a:r>
            <a:endParaRPr lang="it-IT" sz="2800" dirty="0">
              <a:solidFill>
                <a:srgbClr val="009999"/>
              </a:solidFill>
            </a:endParaRPr>
          </a:p>
          <a:p>
            <a:pPr marL="0" indent="0" algn="just">
              <a:buNone/>
              <a:defRPr/>
            </a:pPr>
            <a:r>
              <a:rPr lang="it-IT" sz="2800" dirty="0">
                <a:solidFill>
                  <a:srgbClr val="009999"/>
                </a:solidFill>
              </a:rPr>
              <a:t>Persona adeguatamente avvisata da persone esperte per metterla in grado di evitare i pericoli che l’elettricità può creare.</a:t>
            </a:r>
          </a:p>
          <a:p>
            <a:pPr marL="0" indent="0" algn="just">
              <a:buFont typeface="Monotype Sorts"/>
              <a:buNone/>
              <a:defRPr/>
            </a:pPr>
            <a:endParaRPr lang="it-IT" sz="2800" b="1" dirty="0">
              <a:solidFill>
                <a:srgbClr val="009999"/>
              </a:solidFill>
            </a:endParaRPr>
          </a:p>
          <a:p>
            <a:pPr marL="0" indent="0" algn="just">
              <a:buNone/>
              <a:defRPr/>
            </a:pPr>
            <a:r>
              <a:rPr lang="it-IT" sz="2800" b="1" dirty="0">
                <a:solidFill>
                  <a:srgbClr val="009999"/>
                </a:solidFill>
              </a:rPr>
              <a:t>3.8 Persona comune (PEC)</a:t>
            </a:r>
          </a:p>
          <a:p>
            <a:pPr marL="0" indent="0" algn="just">
              <a:buNone/>
              <a:defRPr/>
            </a:pPr>
            <a:r>
              <a:rPr lang="it-IT" sz="2800" dirty="0">
                <a:solidFill>
                  <a:srgbClr val="009999"/>
                </a:solidFill>
              </a:rPr>
              <a:t>Persona non esperta e non avvertita in ambito elettrico.</a:t>
            </a:r>
          </a:p>
          <a:p>
            <a:pPr algn="just">
              <a:buFont typeface="Monotype Sorts"/>
              <a:buChar char="n"/>
              <a:defRPr/>
            </a:pPr>
            <a:endParaRPr lang="it-IT" sz="2800" dirty="0">
              <a:solidFill>
                <a:srgbClr val="009999"/>
              </a:solidFill>
            </a:endParaRPr>
          </a:p>
          <a:p>
            <a:pPr marL="0" indent="0" algn="just">
              <a:buNone/>
              <a:defRPr/>
            </a:pPr>
            <a:r>
              <a:rPr lang="it-IT" sz="2800" b="1" dirty="0">
                <a:solidFill>
                  <a:srgbClr val="009999"/>
                </a:solidFill>
              </a:rPr>
              <a:t>3.9 Persona idonea</a:t>
            </a:r>
          </a:p>
          <a:p>
            <a:pPr marL="0" indent="0" algn="just">
              <a:buNone/>
              <a:defRPr/>
            </a:pPr>
            <a:r>
              <a:rPr lang="it-IT" sz="2800" dirty="0">
                <a:solidFill>
                  <a:srgbClr val="009999"/>
                </a:solidFill>
              </a:rPr>
              <a:t>Persona esperta o avvertita che è autorizzata ad eseguire manutenzioni sotto tensione in BT.</a:t>
            </a:r>
          </a:p>
          <a:p>
            <a:pPr marL="0" indent="0">
              <a:buFont typeface="Monotype Sorts"/>
              <a:buNone/>
              <a:defRPr/>
            </a:pPr>
            <a:endParaRPr lang="it-IT" sz="2800" dirty="0">
              <a:solidFill>
                <a:srgbClr val="009999"/>
              </a:solidFill>
            </a:endParaRPr>
          </a:p>
          <a:p>
            <a:pPr marL="0" indent="0">
              <a:buFont typeface="Monotype Sorts"/>
              <a:buNone/>
              <a:defRPr/>
            </a:pPr>
            <a:endParaRPr lang="it-IT" sz="2200" b="1" dirty="0">
              <a:solidFill>
                <a:srgbClr val="009999"/>
              </a:solidFill>
            </a:endParaRPr>
          </a:p>
        </p:txBody>
      </p:sp>
      <p:sp>
        <p:nvSpPr>
          <p:cNvPr id="2" name="Segnaposto numero diapositiva 1">
            <a:extLst>
              <a:ext uri="{FF2B5EF4-FFF2-40B4-BE49-F238E27FC236}">
                <a16:creationId xmlns:a16="http://schemas.microsoft.com/office/drawing/2014/main" id="{601F7481-3DBA-259A-645A-39EBAB5D903A}"/>
              </a:ext>
            </a:extLst>
          </p:cNvPr>
          <p:cNvSpPr>
            <a:spLocks noGrp="1"/>
          </p:cNvSpPr>
          <p:nvPr>
            <p:ph type="sldNum" sz="quarter" idx="12"/>
          </p:nvPr>
        </p:nvSpPr>
        <p:spPr/>
        <p:txBody>
          <a:bodyPr/>
          <a:lstStyle/>
          <a:p>
            <a:fld id="{AB0F8D9A-AFD8-4A88-8415-4E6756A0FCA9}" type="slidenum">
              <a:rPr lang="it-IT" smtClean="0"/>
              <a:t>100</a:t>
            </a:fld>
            <a:endParaRPr lang="it-IT"/>
          </a:p>
        </p:txBody>
      </p:sp>
    </p:spTree>
    <p:extLst>
      <p:ext uri="{BB962C8B-B14F-4D97-AF65-F5344CB8AC3E}">
        <p14:creationId xmlns:p14="http://schemas.microsoft.com/office/powerpoint/2010/main" val="32207110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olo 1"/>
          <p:cNvSpPr>
            <a:spLocks noGrp="1"/>
          </p:cNvSpPr>
          <p:nvPr>
            <p:ph type="title"/>
          </p:nvPr>
        </p:nvSpPr>
        <p:spPr>
          <a:xfrm>
            <a:off x="508577" y="420544"/>
            <a:ext cx="4719205" cy="429201"/>
          </a:xfrm>
        </p:spPr>
        <p:txBody>
          <a:bodyPr>
            <a:normAutofit fontScale="90000"/>
          </a:bodyPr>
          <a:lstStyle/>
          <a:p>
            <a:r>
              <a:rPr lang="it-IT" altLang="it-IT" b="1" dirty="0">
                <a:solidFill>
                  <a:schemeClr val="accent1"/>
                </a:solidFill>
                <a:latin typeface="+mn-lt"/>
              </a:rPr>
              <a:t>Norma CEI 78-17</a:t>
            </a:r>
          </a:p>
        </p:txBody>
      </p:sp>
      <p:sp>
        <p:nvSpPr>
          <p:cNvPr id="324611" name="Segnaposto contenuto 2"/>
          <p:cNvSpPr>
            <a:spLocks noGrp="1"/>
          </p:cNvSpPr>
          <p:nvPr>
            <p:ph idx="1"/>
          </p:nvPr>
        </p:nvSpPr>
        <p:spPr>
          <a:xfrm>
            <a:off x="211316" y="1016000"/>
            <a:ext cx="8928100" cy="5616575"/>
          </a:xfrm>
        </p:spPr>
        <p:txBody>
          <a:bodyPr/>
          <a:lstStyle/>
          <a:p>
            <a:pPr marL="0" indent="0" algn="just">
              <a:buNone/>
              <a:defRPr/>
            </a:pPr>
            <a:r>
              <a:rPr lang="it-IT" sz="2200" b="1" dirty="0">
                <a:solidFill>
                  <a:srgbClr val="009999"/>
                </a:solidFill>
              </a:rPr>
              <a:t>3.10 Persona abilitata</a:t>
            </a:r>
          </a:p>
          <a:p>
            <a:pPr marL="0" indent="0" algn="just">
              <a:buNone/>
              <a:defRPr/>
            </a:pPr>
            <a:r>
              <a:rPr lang="it-IT" sz="2200" dirty="0">
                <a:solidFill>
                  <a:srgbClr val="009999"/>
                </a:solidFill>
              </a:rPr>
              <a:t>Persona che può eseguire lavori sotto tensione su impianti a tensione superiore a 1 </a:t>
            </a:r>
            <a:r>
              <a:rPr lang="it-IT" sz="2200" dirty="0" err="1">
                <a:solidFill>
                  <a:srgbClr val="009999"/>
                </a:solidFill>
              </a:rPr>
              <a:t>kV</a:t>
            </a:r>
            <a:r>
              <a:rPr lang="it-IT" sz="2200" dirty="0">
                <a:solidFill>
                  <a:srgbClr val="009999"/>
                </a:solidFill>
              </a:rPr>
              <a:t> in corrente alternata.</a:t>
            </a:r>
          </a:p>
          <a:p>
            <a:pPr algn="just">
              <a:buFont typeface="Monotype Sorts"/>
              <a:buChar char="n"/>
              <a:defRPr/>
            </a:pPr>
            <a:endParaRPr lang="it-IT" sz="2200" b="1" dirty="0">
              <a:solidFill>
                <a:srgbClr val="009999"/>
              </a:solidFill>
            </a:endParaRPr>
          </a:p>
          <a:p>
            <a:pPr marL="0" indent="0" algn="just">
              <a:buNone/>
              <a:defRPr/>
            </a:pPr>
            <a:r>
              <a:rPr lang="it-IT" sz="2200" b="1" dirty="0">
                <a:solidFill>
                  <a:srgbClr val="009999"/>
                </a:solidFill>
              </a:rPr>
              <a:t>3.11 Componente (elettrico)</a:t>
            </a:r>
          </a:p>
          <a:p>
            <a:pPr marL="0" indent="0" algn="just">
              <a:buNone/>
              <a:defRPr/>
            </a:pPr>
            <a:r>
              <a:rPr lang="it-IT" sz="2200" dirty="0">
                <a:solidFill>
                  <a:srgbClr val="009999"/>
                </a:solidFill>
              </a:rPr>
              <a:t>Elemento utilizzato per produzione, trasformazione, trasmissione, utilizzazione o distribuzione dell’energia elettrica, quali: macchine, trasformatori, apparecchiature di comando e controllo, strumenti di misura, dispositivi di protezione, condutture ed apparecchi utilizzatori, soggetto a manutenzione.</a:t>
            </a:r>
          </a:p>
          <a:p>
            <a:pPr marL="0" indent="0" algn="just">
              <a:buFont typeface="Monotype Sorts"/>
              <a:buNone/>
              <a:defRPr/>
            </a:pPr>
            <a:endParaRPr lang="it-IT" sz="2200" dirty="0">
              <a:solidFill>
                <a:srgbClr val="009999"/>
              </a:solidFill>
            </a:endParaRPr>
          </a:p>
          <a:p>
            <a:pPr marL="0" indent="0" algn="just">
              <a:buNone/>
              <a:defRPr/>
            </a:pPr>
            <a:r>
              <a:rPr lang="it-IT" sz="2200" b="1" dirty="0">
                <a:solidFill>
                  <a:srgbClr val="009999"/>
                </a:solidFill>
              </a:rPr>
              <a:t>3.12 Addetti alla manutenzione</a:t>
            </a:r>
            <a:endParaRPr lang="it-IT" sz="2200" dirty="0">
              <a:solidFill>
                <a:srgbClr val="009999"/>
              </a:solidFill>
            </a:endParaRPr>
          </a:p>
          <a:p>
            <a:pPr marL="0" indent="0" algn="just">
              <a:buNone/>
              <a:defRPr/>
            </a:pPr>
            <a:r>
              <a:rPr lang="it-IT" sz="2200" dirty="0">
                <a:solidFill>
                  <a:srgbClr val="009999"/>
                </a:solidFill>
              </a:rPr>
              <a:t>Persone alle dipendenze (o incaricate) del (dal) manutentore che eseguono le operazioni manutentive, manuali e/o strumentali, degli impianti di cabine MT/MT e/o MT/BT.</a:t>
            </a:r>
            <a:endParaRPr lang="it-IT" sz="2200" b="1" dirty="0">
              <a:solidFill>
                <a:srgbClr val="009999"/>
              </a:solidFill>
            </a:endParaRPr>
          </a:p>
        </p:txBody>
      </p:sp>
      <p:sp>
        <p:nvSpPr>
          <p:cNvPr id="2" name="Segnaposto numero diapositiva 1">
            <a:extLst>
              <a:ext uri="{FF2B5EF4-FFF2-40B4-BE49-F238E27FC236}">
                <a16:creationId xmlns:a16="http://schemas.microsoft.com/office/drawing/2014/main" id="{F9FCDF17-2A86-F48D-F2DA-87203631E108}"/>
              </a:ext>
            </a:extLst>
          </p:cNvPr>
          <p:cNvSpPr>
            <a:spLocks noGrp="1"/>
          </p:cNvSpPr>
          <p:nvPr>
            <p:ph type="sldNum" sz="quarter" idx="12"/>
          </p:nvPr>
        </p:nvSpPr>
        <p:spPr/>
        <p:txBody>
          <a:bodyPr/>
          <a:lstStyle/>
          <a:p>
            <a:fld id="{AB0F8D9A-AFD8-4A88-8415-4E6756A0FCA9}" type="slidenum">
              <a:rPr lang="it-IT" smtClean="0"/>
              <a:t>101</a:t>
            </a:fld>
            <a:endParaRPr lang="it-IT"/>
          </a:p>
        </p:txBody>
      </p:sp>
    </p:spTree>
    <p:extLst>
      <p:ext uri="{BB962C8B-B14F-4D97-AF65-F5344CB8AC3E}">
        <p14:creationId xmlns:p14="http://schemas.microsoft.com/office/powerpoint/2010/main" val="18742590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olo 1"/>
          <p:cNvSpPr>
            <a:spLocks noGrp="1"/>
          </p:cNvSpPr>
          <p:nvPr>
            <p:ph type="title"/>
          </p:nvPr>
        </p:nvSpPr>
        <p:spPr>
          <a:xfrm>
            <a:off x="706560" y="725344"/>
            <a:ext cx="3453823" cy="586219"/>
          </a:xfrm>
        </p:spPr>
        <p:txBody>
          <a:bodyPr/>
          <a:lstStyle/>
          <a:p>
            <a:r>
              <a:rPr lang="it-IT" altLang="it-IT" b="1" dirty="0">
                <a:solidFill>
                  <a:schemeClr val="accent1"/>
                </a:solidFill>
                <a:latin typeface="+mn-lt"/>
              </a:rPr>
              <a:t>Norma CEI 78-17</a:t>
            </a:r>
          </a:p>
        </p:txBody>
      </p:sp>
      <p:sp>
        <p:nvSpPr>
          <p:cNvPr id="324611" name="Segnaposto contenuto 2"/>
          <p:cNvSpPr>
            <a:spLocks noGrp="1"/>
          </p:cNvSpPr>
          <p:nvPr>
            <p:ph idx="1"/>
          </p:nvPr>
        </p:nvSpPr>
        <p:spPr>
          <a:xfrm>
            <a:off x="706560" y="1690689"/>
            <a:ext cx="7932950" cy="2874601"/>
          </a:xfrm>
        </p:spPr>
        <p:txBody>
          <a:bodyPr/>
          <a:lstStyle/>
          <a:p>
            <a:pPr marL="0" indent="0" algn="just">
              <a:buNone/>
              <a:defRPr/>
            </a:pPr>
            <a:r>
              <a:rPr lang="it-IT" b="1" dirty="0">
                <a:solidFill>
                  <a:srgbClr val="009999"/>
                </a:solidFill>
              </a:rPr>
              <a:t>6 Documentazione per gli interventi manutentivi</a:t>
            </a:r>
          </a:p>
          <a:p>
            <a:pPr marL="0" indent="0" algn="just">
              <a:buFont typeface="Monotype Sorts"/>
              <a:buNone/>
              <a:defRPr/>
            </a:pPr>
            <a:endParaRPr lang="it-IT" b="1" dirty="0">
              <a:solidFill>
                <a:srgbClr val="009999"/>
              </a:solidFill>
            </a:endParaRPr>
          </a:p>
          <a:p>
            <a:pPr marL="0" indent="0" algn="just">
              <a:buNone/>
              <a:defRPr/>
            </a:pPr>
            <a:r>
              <a:rPr lang="it-IT" b="1" dirty="0">
                <a:solidFill>
                  <a:srgbClr val="009999"/>
                </a:solidFill>
              </a:rPr>
              <a:t>6.1 Generalità</a:t>
            </a:r>
          </a:p>
          <a:p>
            <a:pPr marL="0" indent="0" algn="just">
              <a:buNone/>
              <a:defRPr/>
            </a:pPr>
            <a:r>
              <a:rPr lang="it-IT" dirty="0">
                <a:solidFill>
                  <a:srgbClr val="009999"/>
                </a:solidFill>
              </a:rPr>
              <a:t>La documentazione relativa a tutti gli specifici interventi di manutenzione può consistere, ad esempio, nella predisposizione di un “fascicolo di manutenzione” comprendente gli schemi elettrici degli impianti oggetto della manutenzione e di una raccolta di schede tecniche come specificato nel seguito.</a:t>
            </a:r>
            <a:endParaRPr lang="it-IT" b="1" dirty="0">
              <a:solidFill>
                <a:srgbClr val="009999"/>
              </a:solidFill>
            </a:endParaRPr>
          </a:p>
        </p:txBody>
      </p:sp>
      <p:sp>
        <p:nvSpPr>
          <p:cNvPr id="2" name="Segnaposto numero diapositiva 1">
            <a:extLst>
              <a:ext uri="{FF2B5EF4-FFF2-40B4-BE49-F238E27FC236}">
                <a16:creationId xmlns:a16="http://schemas.microsoft.com/office/drawing/2014/main" id="{9DFC0922-1842-4F12-080F-53BB6EF806EA}"/>
              </a:ext>
            </a:extLst>
          </p:cNvPr>
          <p:cNvSpPr>
            <a:spLocks noGrp="1"/>
          </p:cNvSpPr>
          <p:nvPr>
            <p:ph type="sldNum" sz="quarter" idx="12"/>
          </p:nvPr>
        </p:nvSpPr>
        <p:spPr/>
        <p:txBody>
          <a:bodyPr/>
          <a:lstStyle/>
          <a:p>
            <a:fld id="{AB0F8D9A-AFD8-4A88-8415-4E6756A0FCA9}" type="slidenum">
              <a:rPr lang="it-IT" smtClean="0"/>
              <a:t>102</a:t>
            </a:fld>
            <a:endParaRPr lang="it-IT"/>
          </a:p>
        </p:txBody>
      </p:sp>
    </p:spTree>
    <p:extLst>
      <p:ext uri="{BB962C8B-B14F-4D97-AF65-F5344CB8AC3E}">
        <p14:creationId xmlns:p14="http://schemas.microsoft.com/office/powerpoint/2010/main" val="15610922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olo 1"/>
          <p:cNvSpPr>
            <a:spLocks noGrp="1"/>
          </p:cNvSpPr>
          <p:nvPr>
            <p:ph type="title"/>
          </p:nvPr>
        </p:nvSpPr>
        <p:spPr>
          <a:xfrm>
            <a:off x="628650" y="365126"/>
            <a:ext cx="4793095" cy="770947"/>
          </a:xfrm>
        </p:spPr>
        <p:txBody>
          <a:bodyPr/>
          <a:lstStyle/>
          <a:p>
            <a:r>
              <a:rPr lang="it-IT" altLang="it-IT" b="1" dirty="0">
                <a:solidFill>
                  <a:schemeClr val="accent1"/>
                </a:solidFill>
                <a:latin typeface="+mn-lt"/>
              </a:rPr>
              <a:t>Norma CEI 78-17</a:t>
            </a:r>
          </a:p>
        </p:txBody>
      </p:sp>
      <p:sp>
        <p:nvSpPr>
          <p:cNvPr id="324611" name="Segnaposto contenuto 2"/>
          <p:cNvSpPr>
            <a:spLocks noGrp="1"/>
          </p:cNvSpPr>
          <p:nvPr>
            <p:ph idx="1"/>
          </p:nvPr>
        </p:nvSpPr>
        <p:spPr>
          <a:xfrm>
            <a:off x="628650" y="1580414"/>
            <a:ext cx="7697584" cy="3697171"/>
          </a:xfrm>
        </p:spPr>
        <p:txBody>
          <a:bodyPr/>
          <a:lstStyle/>
          <a:p>
            <a:pPr marL="0" indent="0" algn="just">
              <a:buNone/>
              <a:defRPr/>
            </a:pPr>
            <a:r>
              <a:rPr lang="it-IT" b="1" dirty="0">
                <a:solidFill>
                  <a:srgbClr val="009999"/>
                </a:solidFill>
              </a:rPr>
              <a:t>6.1.1 Predisposizione delle schede di manutenzione</a:t>
            </a:r>
          </a:p>
          <a:p>
            <a:pPr marL="0" indent="0" algn="just">
              <a:buFont typeface="Monotype Sorts"/>
              <a:buNone/>
              <a:defRPr/>
            </a:pPr>
            <a:endParaRPr lang="it-IT" b="1" dirty="0">
              <a:solidFill>
                <a:srgbClr val="009999"/>
              </a:solidFill>
            </a:endParaRPr>
          </a:p>
          <a:p>
            <a:pPr marL="0" indent="0" algn="just">
              <a:buNone/>
              <a:defRPr/>
            </a:pPr>
            <a:r>
              <a:rPr lang="it-IT" dirty="0">
                <a:solidFill>
                  <a:srgbClr val="009999"/>
                </a:solidFill>
              </a:rPr>
              <a:t>Le schede di manutenzione, destinate alla formazione del fascicolo di manutenzione, devono essere predisposte a cura dell’unità o della persona che ha la titolarità dell’impianto elettrico da manutenere.</a:t>
            </a:r>
          </a:p>
          <a:p>
            <a:pPr marL="0" indent="0" algn="just">
              <a:buFont typeface="Monotype Sorts"/>
              <a:buNone/>
              <a:defRPr/>
            </a:pPr>
            <a:endParaRPr lang="it-IT" dirty="0">
              <a:solidFill>
                <a:srgbClr val="009999"/>
              </a:solidFill>
            </a:endParaRPr>
          </a:p>
          <a:p>
            <a:pPr marL="0" indent="0" algn="just">
              <a:buNone/>
              <a:defRPr/>
            </a:pPr>
            <a:r>
              <a:rPr lang="it-IT" dirty="0">
                <a:solidFill>
                  <a:srgbClr val="009999"/>
                </a:solidFill>
              </a:rPr>
              <a:t>In primo luogo, per la predisposizione delle schede, si deve far riferimento ai manuali tecnici e/o schede di manutenzione dei costruttori con cui questi ultimi accompagnano la fornitura di apparecchiature, componenti e servizi.</a:t>
            </a:r>
            <a:endParaRPr lang="it-IT" b="1" dirty="0">
              <a:solidFill>
                <a:srgbClr val="009999"/>
              </a:solidFill>
            </a:endParaRPr>
          </a:p>
        </p:txBody>
      </p:sp>
      <p:sp>
        <p:nvSpPr>
          <p:cNvPr id="2" name="Segnaposto numero diapositiva 1">
            <a:extLst>
              <a:ext uri="{FF2B5EF4-FFF2-40B4-BE49-F238E27FC236}">
                <a16:creationId xmlns:a16="http://schemas.microsoft.com/office/drawing/2014/main" id="{B85CF877-9F4A-7B7E-A043-B87B07C76ACF}"/>
              </a:ext>
            </a:extLst>
          </p:cNvPr>
          <p:cNvSpPr>
            <a:spLocks noGrp="1"/>
          </p:cNvSpPr>
          <p:nvPr>
            <p:ph type="sldNum" sz="quarter" idx="12"/>
          </p:nvPr>
        </p:nvSpPr>
        <p:spPr/>
        <p:txBody>
          <a:bodyPr/>
          <a:lstStyle/>
          <a:p>
            <a:fld id="{AB0F8D9A-AFD8-4A88-8415-4E6756A0FCA9}" type="slidenum">
              <a:rPr lang="it-IT" smtClean="0"/>
              <a:t>103</a:t>
            </a:fld>
            <a:endParaRPr lang="it-IT"/>
          </a:p>
        </p:txBody>
      </p:sp>
    </p:spTree>
    <p:extLst>
      <p:ext uri="{BB962C8B-B14F-4D97-AF65-F5344CB8AC3E}">
        <p14:creationId xmlns:p14="http://schemas.microsoft.com/office/powerpoint/2010/main" val="30160568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olo 1"/>
          <p:cNvSpPr>
            <a:spLocks noGrp="1"/>
          </p:cNvSpPr>
          <p:nvPr>
            <p:ph type="title"/>
          </p:nvPr>
        </p:nvSpPr>
        <p:spPr>
          <a:xfrm>
            <a:off x="628650" y="365126"/>
            <a:ext cx="4128077" cy="715529"/>
          </a:xfrm>
        </p:spPr>
        <p:txBody>
          <a:bodyPr/>
          <a:lstStyle/>
          <a:p>
            <a:r>
              <a:rPr lang="it-IT" altLang="it-IT" b="1" dirty="0">
                <a:solidFill>
                  <a:schemeClr val="accent1"/>
                </a:solidFill>
                <a:latin typeface="+mn-lt"/>
              </a:rPr>
              <a:t>Norma CEI 78-17</a:t>
            </a:r>
          </a:p>
        </p:txBody>
      </p:sp>
      <p:sp>
        <p:nvSpPr>
          <p:cNvPr id="324611" name="Segnaposto contenuto 2"/>
          <p:cNvSpPr>
            <a:spLocks noGrp="1"/>
          </p:cNvSpPr>
          <p:nvPr>
            <p:ph idx="1"/>
          </p:nvPr>
        </p:nvSpPr>
        <p:spPr>
          <a:xfrm>
            <a:off x="520502" y="1418425"/>
            <a:ext cx="7886700" cy="4520557"/>
          </a:xfrm>
        </p:spPr>
        <p:txBody>
          <a:bodyPr>
            <a:normAutofit/>
          </a:bodyPr>
          <a:lstStyle/>
          <a:p>
            <a:pPr marL="0" indent="0" algn="just">
              <a:buNone/>
              <a:defRPr/>
            </a:pPr>
            <a:r>
              <a:rPr lang="it-IT" sz="2400" dirty="0">
                <a:solidFill>
                  <a:srgbClr val="009999"/>
                </a:solidFill>
              </a:rPr>
              <a:t>Le schede devono contenere solo gli elementi da manutenere realmente installati nell’impianto e, comunque, almeno i seguenti dati:</a:t>
            </a:r>
          </a:p>
          <a:p>
            <a:pPr marL="0" indent="0" algn="just">
              <a:buFont typeface="Monotype Sorts"/>
              <a:buNone/>
              <a:defRPr/>
            </a:pPr>
            <a:endParaRPr lang="it-IT" sz="1600" dirty="0">
              <a:solidFill>
                <a:srgbClr val="009999"/>
              </a:solidFill>
            </a:endParaRPr>
          </a:p>
          <a:p>
            <a:pPr marL="914400" lvl="1" indent="-457200" algn="just">
              <a:buSzPct val="90000"/>
              <a:buFont typeface="+mj-lt"/>
              <a:buAutoNum type="alphaLcParenR"/>
              <a:defRPr/>
            </a:pPr>
            <a:r>
              <a:rPr lang="it-IT" sz="2400" dirty="0">
                <a:solidFill>
                  <a:srgbClr val="009999"/>
                </a:solidFill>
              </a:rPr>
              <a:t>identificativo della cabina MT/MT e/o MT/BT cui si riferisce la scheda;</a:t>
            </a:r>
          </a:p>
          <a:p>
            <a:pPr marL="914400" lvl="1" indent="-457200" algn="just">
              <a:buSzPct val="90000"/>
              <a:buFont typeface="+mj-lt"/>
              <a:buAutoNum type="alphaLcParenR"/>
              <a:defRPr/>
            </a:pPr>
            <a:endParaRPr lang="it-IT" sz="2400" dirty="0">
              <a:solidFill>
                <a:srgbClr val="009999"/>
              </a:solidFill>
            </a:endParaRPr>
          </a:p>
          <a:p>
            <a:pPr marL="914400" lvl="1" indent="-457200" algn="just">
              <a:buSzPct val="90000"/>
              <a:buFont typeface="+mj-lt"/>
              <a:buAutoNum type="alphaLcParenR"/>
              <a:defRPr/>
            </a:pPr>
            <a:r>
              <a:rPr lang="it-IT" sz="2400" dirty="0">
                <a:solidFill>
                  <a:srgbClr val="009999"/>
                </a:solidFill>
              </a:rPr>
              <a:t>codifica o n° progressivo della scheda;</a:t>
            </a:r>
          </a:p>
          <a:p>
            <a:pPr marL="914400" lvl="1" indent="-457200" algn="just">
              <a:buSzPct val="90000"/>
              <a:buFont typeface="+mj-lt"/>
              <a:buAutoNum type="alphaLcParenR"/>
              <a:defRPr/>
            </a:pPr>
            <a:endParaRPr lang="it-IT" sz="2400" dirty="0">
              <a:solidFill>
                <a:srgbClr val="009999"/>
              </a:solidFill>
            </a:endParaRPr>
          </a:p>
          <a:p>
            <a:pPr marL="914400" lvl="1" indent="-457200" algn="just">
              <a:buSzPct val="90000"/>
              <a:buFont typeface="+mj-lt"/>
              <a:buAutoNum type="alphaLcParenR"/>
              <a:defRPr/>
            </a:pPr>
            <a:r>
              <a:rPr lang="it-IT" sz="2400" dirty="0">
                <a:solidFill>
                  <a:srgbClr val="009999"/>
                </a:solidFill>
              </a:rPr>
              <a:t>denominazione del circuito funzionale e/o dell’elemento(i) da esaminare ai fini della manutenzione;</a:t>
            </a:r>
          </a:p>
          <a:p>
            <a:pPr marL="914400" lvl="1" indent="-457200">
              <a:buSzPct val="90000"/>
              <a:buFont typeface="+mj-lt"/>
              <a:buAutoNum type="alphaLcParenR"/>
              <a:defRPr/>
            </a:pPr>
            <a:endParaRPr lang="it-IT" sz="2400" dirty="0">
              <a:solidFill>
                <a:srgbClr val="009999"/>
              </a:solidFill>
            </a:endParaRPr>
          </a:p>
        </p:txBody>
      </p:sp>
      <p:sp>
        <p:nvSpPr>
          <p:cNvPr id="2" name="Segnaposto numero diapositiva 1">
            <a:extLst>
              <a:ext uri="{FF2B5EF4-FFF2-40B4-BE49-F238E27FC236}">
                <a16:creationId xmlns:a16="http://schemas.microsoft.com/office/drawing/2014/main" id="{C8667EFB-7BE6-8C6B-60F1-E35A1355534D}"/>
              </a:ext>
            </a:extLst>
          </p:cNvPr>
          <p:cNvSpPr>
            <a:spLocks noGrp="1"/>
          </p:cNvSpPr>
          <p:nvPr>
            <p:ph type="sldNum" sz="quarter" idx="12"/>
          </p:nvPr>
        </p:nvSpPr>
        <p:spPr/>
        <p:txBody>
          <a:bodyPr/>
          <a:lstStyle/>
          <a:p>
            <a:fld id="{AB0F8D9A-AFD8-4A88-8415-4E6756A0FCA9}" type="slidenum">
              <a:rPr lang="it-IT" smtClean="0"/>
              <a:t>104</a:t>
            </a:fld>
            <a:endParaRPr lang="it-IT"/>
          </a:p>
        </p:txBody>
      </p:sp>
    </p:spTree>
    <p:extLst>
      <p:ext uri="{BB962C8B-B14F-4D97-AF65-F5344CB8AC3E}">
        <p14:creationId xmlns:p14="http://schemas.microsoft.com/office/powerpoint/2010/main" val="9466749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olo 1"/>
          <p:cNvSpPr>
            <a:spLocks noGrp="1"/>
          </p:cNvSpPr>
          <p:nvPr>
            <p:ph type="title"/>
          </p:nvPr>
        </p:nvSpPr>
        <p:spPr>
          <a:xfrm>
            <a:off x="628650" y="365126"/>
            <a:ext cx="4220441" cy="872547"/>
          </a:xfrm>
        </p:spPr>
        <p:txBody>
          <a:bodyPr/>
          <a:lstStyle/>
          <a:p>
            <a:r>
              <a:rPr lang="it-IT" altLang="it-IT" b="1" dirty="0">
                <a:solidFill>
                  <a:schemeClr val="accent1"/>
                </a:solidFill>
                <a:latin typeface="+mn-lt"/>
              </a:rPr>
              <a:t>Norma CEI 78-17</a:t>
            </a:r>
          </a:p>
        </p:txBody>
      </p:sp>
      <p:sp>
        <p:nvSpPr>
          <p:cNvPr id="122883" name="Segnaposto contenuto 2"/>
          <p:cNvSpPr>
            <a:spLocks noGrp="1"/>
          </p:cNvSpPr>
          <p:nvPr>
            <p:ph idx="1"/>
          </p:nvPr>
        </p:nvSpPr>
        <p:spPr>
          <a:xfrm>
            <a:off x="431763" y="1540381"/>
            <a:ext cx="8280474" cy="4666456"/>
          </a:xfrm>
        </p:spPr>
        <p:txBody>
          <a:bodyPr/>
          <a:lstStyle/>
          <a:p>
            <a:pPr marL="914400" lvl="1" indent="-457200" algn="just">
              <a:buSzPct val="90000"/>
              <a:buFont typeface="Arial Narrow" panose="020B0606020202030204" pitchFamily="34" charset="0"/>
              <a:buAutoNum type="alphaLcParenR" startAt="4"/>
            </a:pPr>
            <a:r>
              <a:rPr lang="it-IT" altLang="it-IT" sz="2400" dirty="0">
                <a:solidFill>
                  <a:srgbClr val="009999"/>
                </a:solidFill>
              </a:rPr>
              <a:t>verifiche/interventi: descrizione sintetica delle verifiche o degli interventi da eseguire sul(i) componente (i);</a:t>
            </a:r>
          </a:p>
          <a:p>
            <a:pPr marL="914400" lvl="1" indent="-457200" algn="just">
              <a:buSzPct val="90000"/>
              <a:buFont typeface="Arial Narrow" panose="020B0606020202030204" pitchFamily="34" charset="0"/>
              <a:buAutoNum type="alphaLcParenR" startAt="4"/>
            </a:pPr>
            <a:endParaRPr lang="it-IT" altLang="it-IT" sz="2400" dirty="0">
              <a:solidFill>
                <a:srgbClr val="009999"/>
              </a:solidFill>
            </a:endParaRPr>
          </a:p>
          <a:p>
            <a:pPr marL="914400" lvl="1" indent="-457200" algn="just">
              <a:buSzPct val="90000"/>
              <a:buFont typeface="Arial Narrow" panose="020B0606020202030204" pitchFamily="34" charset="0"/>
              <a:buAutoNum type="alphaLcParenR" startAt="4"/>
            </a:pPr>
            <a:r>
              <a:rPr lang="it-IT" altLang="it-IT" sz="2400" dirty="0">
                <a:solidFill>
                  <a:srgbClr val="009999"/>
                </a:solidFill>
              </a:rPr>
              <a:t>periodicità massima: intervallo temporale massimo tra un intervento manutentivo e il successivo;</a:t>
            </a:r>
          </a:p>
          <a:p>
            <a:pPr marL="914400" lvl="1" indent="-457200" algn="just">
              <a:buSzPct val="90000"/>
              <a:buFont typeface="Arial Narrow" panose="020B0606020202030204" pitchFamily="34" charset="0"/>
              <a:buAutoNum type="alphaLcParenR" startAt="4"/>
            </a:pPr>
            <a:endParaRPr lang="it-IT" altLang="it-IT" sz="2400" dirty="0">
              <a:solidFill>
                <a:srgbClr val="009999"/>
              </a:solidFill>
            </a:endParaRPr>
          </a:p>
          <a:p>
            <a:pPr marL="914400" lvl="1" indent="-457200" algn="just">
              <a:buSzPct val="90000"/>
              <a:buFont typeface="Arial Narrow" panose="020B0606020202030204" pitchFamily="34" charset="0"/>
              <a:buAutoNum type="alphaLcParenR" startAt="4"/>
            </a:pPr>
            <a:r>
              <a:rPr lang="it-IT" altLang="it-IT" sz="2400" dirty="0">
                <a:solidFill>
                  <a:srgbClr val="009999"/>
                </a:solidFill>
              </a:rPr>
              <a:t>provvedimento(i) assunto(i): interventi particolari che l’addetto alla manutenzione (o il manutentore), ha effettuato o non ha potuto effettuare per mancanza di attrezzature/materiali o per impossibilità tecniche;</a:t>
            </a:r>
          </a:p>
          <a:p>
            <a:pPr marL="914400" lvl="1" indent="-457200" algn="just">
              <a:buSzPct val="90000"/>
              <a:buFont typeface="Arial Narrow" panose="020B0606020202030204" pitchFamily="34" charset="0"/>
              <a:buAutoNum type="alphaLcParenR" startAt="4"/>
            </a:pPr>
            <a:endParaRPr lang="it-IT" altLang="it-IT" sz="2400" dirty="0">
              <a:solidFill>
                <a:srgbClr val="009999"/>
              </a:solidFill>
            </a:endParaRPr>
          </a:p>
          <a:p>
            <a:pPr marL="914400" lvl="1" indent="-457200" algn="just">
              <a:buSzPct val="90000"/>
              <a:buFont typeface="Arial Narrow" panose="020B0606020202030204" pitchFamily="34" charset="0"/>
              <a:buAutoNum type="alphaLcParenR" startAt="4"/>
            </a:pPr>
            <a:r>
              <a:rPr lang="it-IT" altLang="it-IT" sz="2400" dirty="0">
                <a:solidFill>
                  <a:srgbClr val="009999"/>
                </a:solidFill>
              </a:rPr>
              <a:t>sigla dell’addetto alla manutenzione;</a:t>
            </a:r>
          </a:p>
        </p:txBody>
      </p:sp>
      <p:sp>
        <p:nvSpPr>
          <p:cNvPr id="2" name="Segnaposto numero diapositiva 1">
            <a:extLst>
              <a:ext uri="{FF2B5EF4-FFF2-40B4-BE49-F238E27FC236}">
                <a16:creationId xmlns:a16="http://schemas.microsoft.com/office/drawing/2014/main" id="{D61E78BB-CB7D-A236-4C1D-7E543D6CD6A1}"/>
              </a:ext>
            </a:extLst>
          </p:cNvPr>
          <p:cNvSpPr>
            <a:spLocks noGrp="1"/>
          </p:cNvSpPr>
          <p:nvPr>
            <p:ph type="sldNum" sz="quarter" idx="12"/>
          </p:nvPr>
        </p:nvSpPr>
        <p:spPr/>
        <p:txBody>
          <a:bodyPr/>
          <a:lstStyle/>
          <a:p>
            <a:fld id="{AB0F8D9A-AFD8-4A88-8415-4E6756A0FCA9}" type="slidenum">
              <a:rPr lang="it-IT" smtClean="0"/>
              <a:t>105</a:t>
            </a:fld>
            <a:endParaRPr lang="it-IT"/>
          </a:p>
        </p:txBody>
      </p:sp>
    </p:spTree>
    <p:extLst>
      <p:ext uri="{BB962C8B-B14F-4D97-AF65-F5344CB8AC3E}">
        <p14:creationId xmlns:p14="http://schemas.microsoft.com/office/powerpoint/2010/main" val="25985860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olo 1"/>
          <p:cNvSpPr>
            <a:spLocks noGrp="1"/>
          </p:cNvSpPr>
          <p:nvPr>
            <p:ph type="title"/>
          </p:nvPr>
        </p:nvSpPr>
        <p:spPr>
          <a:xfrm>
            <a:off x="628650" y="365127"/>
            <a:ext cx="3943350" cy="900256"/>
          </a:xfrm>
        </p:spPr>
        <p:txBody>
          <a:bodyPr/>
          <a:lstStyle/>
          <a:p>
            <a:r>
              <a:rPr lang="it-IT" altLang="it-IT" b="1" dirty="0">
                <a:solidFill>
                  <a:schemeClr val="accent1"/>
                </a:solidFill>
                <a:latin typeface="+mn-lt"/>
              </a:rPr>
              <a:t>Norma CEI 78-17</a:t>
            </a:r>
          </a:p>
        </p:txBody>
      </p:sp>
      <p:sp>
        <p:nvSpPr>
          <p:cNvPr id="324611" name="Segnaposto contenuto 2"/>
          <p:cNvSpPr>
            <a:spLocks noGrp="1"/>
          </p:cNvSpPr>
          <p:nvPr>
            <p:ph idx="1"/>
          </p:nvPr>
        </p:nvSpPr>
        <p:spPr>
          <a:xfrm>
            <a:off x="628650" y="1440874"/>
            <a:ext cx="8136458" cy="4479636"/>
          </a:xfrm>
        </p:spPr>
        <p:txBody>
          <a:bodyPr/>
          <a:lstStyle/>
          <a:p>
            <a:pPr marL="914400" lvl="1" indent="-457200" algn="just">
              <a:buSzPct val="90000"/>
              <a:buFont typeface="+mj-lt"/>
              <a:buAutoNum type="alphaLcParenR" startAt="8"/>
              <a:defRPr/>
            </a:pPr>
            <a:r>
              <a:rPr lang="it-IT" sz="2400" dirty="0">
                <a:solidFill>
                  <a:srgbClr val="009999"/>
                </a:solidFill>
              </a:rPr>
              <a:t>data di esecuzione dell’intervento manutentivo;</a:t>
            </a:r>
          </a:p>
          <a:p>
            <a:pPr marL="914400" lvl="1" indent="-457200" algn="just">
              <a:buSzPct val="90000"/>
              <a:buFont typeface="+mj-lt"/>
              <a:buAutoNum type="alphaLcParenR" startAt="8"/>
              <a:defRPr/>
            </a:pPr>
            <a:endParaRPr lang="it-IT" sz="2400" dirty="0">
              <a:solidFill>
                <a:srgbClr val="009999"/>
              </a:solidFill>
            </a:endParaRPr>
          </a:p>
          <a:p>
            <a:pPr marL="914400" lvl="1" indent="-457200" algn="just">
              <a:buSzPct val="90000"/>
              <a:buFont typeface="+mj-lt"/>
              <a:buAutoNum type="alphaLcParenR" startAt="8"/>
              <a:defRPr/>
            </a:pPr>
            <a:r>
              <a:rPr lang="it-IT" sz="2400" dirty="0">
                <a:solidFill>
                  <a:srgbClr val="009999"/>
                </a:solidFill>
              </a:rPr>
              <a:t>esito dell’intervento;</a:t>
            </a:r>
          </a:p>
          <a:p>
            <a:pPr marL="914400" lvl="1" indent="-457200" algn="just">
              <a:buSzPct val="90000"/>
              <a:buFont typeface="+mj-lt"/>
              <a:buAutoNum type="alphaLcParenR" startAt="8"/>
              <a:defRPr/>
            </a:pPr>
            <a:endParaRPr lang="it-IT" sz="2400" dirty="0">
              <a:solidFill>
                <a:srgbClr val="009999"/>
              </a:solidFill>
            </a:endParaRPr>
          </a:p>
          <a:p>
            <a:pPr marL="914400" lvl="1" indent="-457200" algn="just">
              <a:buSzPct val="90000"/>
              <a:buFont typeface="+mj-lt"/>
              <a:buAutoNum type="alphaLcParenR" startAt="8"/>
              <a:defRPr/>
            </a:pPr>
            <a:r>
              <a:rPr lang="it-IT" sz="2400" dirty="0">
                <a:solidFill>
                  <a:srgbClr val="009999"/>
                </a:solidFill>
              </a:rPr>
              <a:t>firme dei manutentori;</a:t>
            </a:r>
          </a:p>
          <a:p>
            <a:pPr marL="914400" lvl="1" indent="-457200" algn="just">
              <a:buSzPct val="90000"/>
              <a:buFont typeface="+mj-lt"/>
              <a:buAutoNum type="alphaLcParenR" startAt="8"/>
              <a:defRPr/>
            </a:pPr>
            <a:endParaRPr lang="it-IT" sz="2400" dirty="0">
              <a:solidFill>
                <a:srgbClr val="009999"/>
              </a:solidFill>
            </a:endParaRPr>
          </a:p>
          <a:p>
            <a:pPr marL="914400" lvl="1" indent="-457200" algn="just">
              <a:buSzPct val="90000"/>
              <a:buFont typeface="+mj-lt"/>
              <a:buAutoNum type="alphaLcParenR" startAt="8"/>
              <a:defRPr/>
            </a:pPr>
            <a:r>
              <a:rPr lang="it-IT" sz="2400" dirty="0">
                <a:solidFill>
                  <a:srgbClr val="009999"/>
                </a:solidFill>
              </a:rPr>
              <a:t>Note, se necessario.</a:t>
            </a:r>
          </a:p>
          <a:p>
            <a:pPr marL="914400" lvl="1" indent="-457200" algn="just">
              <a:buSzPct val="90000"/>
              <a:buFont typeface="+mj-lt"/>
              <a:buAutoNum type="alphaLcParenR" startAt="8"/>
              <a:defRPr/>
            </a:pPr>
            <a:endParaRPr lang="it-IT" sz="2400" dirty="0">
              <a:solidFill>
                <a:srgbClr val="009999"/>
              </a:solidFill>
            </a:endParaRPr>
          </a:p>
          <a:p>
            <a:pPr marL="0" indent="0" algn="just">
              <a:buNone/>
              <a:defRPr/>
            </a:pPr>
            <a:r>
              <a:rPr lang="it-IT" dirty="0">
                <a:solidFill>
                  <a:srgbClr val="009999"/>
                </a:solidFill>
              </a:rPr>
              <a:t>L’Allegato A riporta in particolare, le modalità di formazione del pacchetto di schede manutentive e come sono organizzate per consentire una valutazione complessiva e anche particolare dello stato manutentivo dell’impianto considerato.</a:t>
            </a:r>
            <a:endParaRPr lang="it-IT" sz="6000" dirty="0">
              <a:solidFill>
                <a:srgbClr val="009999"/>
              </a:solidFill>
            </a:endParaRPr>
          </a:p>
          <a:p>
            <a:pPr marL="457200" lvl="1" indent="0" algn="just">
              <a:buSzPct val="90000"/>
              <a:buFont typeface="Monotype Sorts"/>
              <a:buNone/>
              <a:defRPr/>
            </a:pPr>
            <a:endParaRPr lang="it-IT" sz="2400" dirty="0">
              <a:solidFill>
                <a:srgbClr val="009999"/>
              </a:solidFill>
            </a:endParaRPr>
          </a:p>
        </p:txBody>
      </p:sp>
      <p:sp>
        <p:nvSpPr>
          <p:cNvPr id="2" name="Segnaposto numero diapositiva 1">
            <a:extLst>
              <a:ext uri="{FF2B5EF4-FFF2-40B4-BE49-F238E27FC236}">
                <a16:creationId xmlns:a16="http://schemas.microsoft.com/office/drawing/2014/main" id="{B0870E17-8946-E8C7-6F8F-4726D59CE5E2}"/>
              </a:ext>
            </a:extLst>
          </p:cNvPr>
          <p:cNvSpPr>
            <a:spLocks noGrp="1"/>
          </p:cNvSpPr>
          <p:nvPr>
            <p:ph type="sldNum" sz="quarter" idx="12"/>
          </p:nvPr>
        </p:nvSpPr>
        <p:spPr/>
        <p:txBody>
          <a:bodyPr/>
          <a:lstStyle/>
          <a:p>
            <a:fld id="{AB0F8D9A-AFD8-4A88-8415-4E6756A0FCA9}" type="slidenum">
              <a:rPr lang="it-IT" smtClean="0"/>
              <a:t>106</a:t>
            </a:fld>
            <a:endParaRPr lang="it-IT"/>
          </a:p>
        </p:txBody>
      </p:sp>
    </p:spTree>
    <p:extLst>
      <p:ext uri="{BB962C8B-B14F-4D97-AF65-F5344CB8AC3E}">
        <p14:creationId xmlns:p14="http://schemas.microsoft.com/office/powerpoint/2010/main" val="24252364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Titolo 1"/>
          <p:cNvSpPr>
            <a:spLocks noGrp="1"/>
          </p:cNvSpPr>
          <p:nvPr>
            <p:ph type="title"/>
          </p:nvPr>
        </p:nvSpPr>
        <p:spPr>
          <a:xfrm>
            <a:off x="947738" y="336839"/>
            <a:ext cx="7924800" cy="792163"/>
          </a:xfrm>
        </p:spPr>
        <p:txBody>
          <a:bodyPr>
            <a:normAutofit fontScale="90000"/>
          </a:bodyPr>
          <a:lstStyle/>
          <a:p>
            <a:r>
              <a:rPr lang="it-IT" altLang="it-IT" b="1" dirty="0">
                <a:solidFill>
                  <a:schemeClr val="accent1"/>
                </a:solidFill>
                <a:latin typeface="+mn-lt"/>
              </a:rPr>
              <a:t>Norma CEI 78-17 Allegato B esempio di schede manutentive</a:t>
            </a:r>
          </a:p>
        </p:txBody>
      </p:sp>
      <p:pic>
        <p:nvPicPr>
          <p:cNvPr id="146434" name="Segnaposto contenuto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47738" y="1129002"/>
            <a:ext cx="7588250" cy="5648325"/>
          </a:xfrm>
        </p:spPr>
      </p:pic>
      <p:sp>
        <p:nvSpPr>
          <p:cNvPr id="2" name="Segnaposto numero diapositiva 1">
            <a:extLst>
              <a:ext uri="{FF2B5EF4-FFF2-40B4-BE49-F238E27FC236}">
                <a16:creationId xmlns:a16="http://schemas.microsoft.com/office/drawing/2014/main" id="{2526651F-016C-ADAC-B85D-9DD3978A5854}"/>
              </a:ext>
            </a:extLst>
          </p:cNvPr>
          <p:cNvSpPr>
            <a:spLocks noGrp="1"/>
          </p:cNvSpPr>
          <p:nvPr>
            <p:ph type="sldNum" sz="quarter" idx="12"/>
          </p:nvPr>
        </p:nvSpPr>
        <p:spPr/>
        <p:txBody>
          <a:bodyPr/>
          <a:lstStyle/>
          <a:p>
            <a:fld id="{AB0F8D9A-AFD8-4A88-8415-4E6756A0FCA9}" type="slidenum">
              <a:rPr lang="it-IT" smtClean="0"/>
              <a:t>107</a:t>
            </a:fld>
            <a:endParaRPr lang="it-IT"/>
          </a:p>
        </p:txBody>
      </p:sp>
    </p:spTree>
    <p:extLst>
      <p:ext uri="{BB962C8B-B14F-4D97-AF65-F5344CB8AC3E}">
        <p14:creationId xmlns:p14="http://schemas.microsoft.com/office/powerpoint/2010/main" val="27098900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olo 1"/>
          <p:cNvSpPr>
            <a:spLocks noGrp="1"/>
          </p:cNvSpPr>
          <p:nvPr>
            <p:ph type="title"/>
          </p:nvPr>
        </p:nvSpPr>
        <p:spPr>
          <a:xfrm>
            <a:off x="787400" y="346075"/>
            <a:ext cx="7924800" cy="792163"/>
          </a:xfrm>
        </p:spPr>
        <p:txBody>
          <a:bodyPr>
            <a:normAutofit fontScale="90000"/>
          </a:bodyPr>
          <a:lstStyle/>
          <a:p>
            <a:r>
              <a:rPr lang="it-IT" altLang="it-IT" b="1" dirty="0">
                <a:solidFill>
                  <a:schemeClr val="accent1"/>
                </a:solidFill>
                <a:latin typeface="+mn-lt"/>
              </a:rPr>
              <a:t>Norma CEI 78-17 Allegato B esempio di schede manutentive</a:t>
            </a:r>
          </a:p>
        </p:txBody>
      </p:sp>
      <p:pic>
        <p:nvPicPr>
          <p:cNvPr id="156675"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138238"/>
            <a:ext cx="7518400" cy="5499100"/>
          </a:xfrm>
        </p:spPr>
      </p:pic>
      <p:sp>
        <p:nvSpPr>
          <p:cNvPr id="2" name="Segnaposto numero diapositiva 1">
            <a:extLst>
              <a:ext uri="{FF2B5EF4-FFF2-40B4-BE49-F238E27FC236}">
                <a16:creationId xmlns:a16="http://schemas.microsoft.com/office/drawing/2014/main" id="{DB98F31E-E799-6000-F82A-B6150AFDDFCA}"/>
              </a:ext>
            </a:extLst>
          </p:cNvPr>
          <p:cNvSpPr>
            <a:spLocks noGrp="1"/>
          </p:cNvSpPr>
          <p:nvPr>
            <p:ph type="sldNum" sz="quarter" idx="12"/>
          </p:nvPr>
        </p:nvSpPr>
        <p:spPr/>
        <p:txBody>
          <a:bodyPr/>
          <a:lstStyle/>
          <a:p>
            <a:fld id="{AB0F8D9A-AFD8-4A88-8415-4E6756A0FCA9}" type="slidenum">
              <a:rPr lang="it-IT" smtClean="0"/>
              <a:t>108</a:t>
            </a:fld>
            <a:endParaRPr lang="it-IT"/>
          </a:p>
        </p:txBody>
      </p:sp>
    </p:spTree>
    <p:extLst>
      <p:ext uri="{BB962C8B-B14F-4D97-AF65-F5344CB8AC3E}">
        <p14:creationId xmlns:p14="http://schemas.microsoft.com/office/powerpoint/2010/main" val="3117626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23E9F4-E75D-4F5F-9979-51E76850DB66}"/>
              </a:ext>
            </a:extLst>
          </p:cNvPr>
          <p:cNvSpPr txBox="1">
            <a:spLocks/>
          </p:cNvSpPr>
          <p:nvPr/>
        </p:nvSpPr>
        <p:spPr>
          <a:xfrm>
            <a:off x="990599" y="278382"/>
            <a:ext cx="7924800" cy="9777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altLang="it-IT" sz="3000" b="1" i="0" u="none" strike="noStrike" kern="1200" cap="none" spc="0" normalizeH="0" baseline="0" noProof="0" dirty="0">
                <a:ln>
                  <a:noFill/>
                </a:ln>
                <a:solidFill>
                  <a:schemeClr val="accent1"/>
                </a:solidFill>
                <a:effectLst/>
                <a:uLnTx/>
                <a:uFillTx/>
                <a:latin typeface="Calibri" panose="020F0502020204030204"/>
                <a:ea typeface="+mj-ea"/>
                <a:cs typeface="+mj-cs"/>
              </a:rPr>
              <a:t>Norma CEI 78-17 Allegato B esempio di schede manutentive</a:t>
            </a:r>
          </a:p>
        </p:txBody>
      </p:sp>
      <p:pic>
        <p:nvPicPr>
          <p:cNvPr id="3" name="Immagine 2">
            <a:extLst>
              <a:ext uri="{FF2B5EF4-FFF2-40B4-BE49-F238E27FC236}">
                <a16:creationId xmlns:a16="http://schemas.microsoft.com/office/drawing/2014/main" id="{2E55E7E5-93D7-472B-BA5E-93D8ADB3FA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987" y="1343591"/>
            <a:ext cx="7338025" cy="5364000"/>
          </a:xfrm>
          <a:prstGeom prst="rect">
            <a:avLst/>
          </a:prstGeom>
        </p:spPr>
      </p:pic>
      <p:sp>
        <p:nvSpPr>
          <p:cNvPr id="4" name="Segnaposto numero diapositiva 3">
            <a:extLst>
              <a:ext uri="{FF2B5EF4-FFF2-40B4-BE49-F238E27FC236}">
                <a16:creationId xmlns:a16="http://schemas.microsoft.com/office/drawing/2014/main" id="{55C754CA-0ADE-3D06-3488-278B6210521B}"/>
              </a:ext>
            </a:extLst>
          </p:cNvPr>
          <p:cNvSpPr>
            <a:spLocks noGrp="1"/>
          </p:cNvSpPr>
          <p:nvPr>
            <p:ph type="sldNum" sz="quarter" idx="12"/>
          </p:nvPr>
        </p:nvSpPr>
        <p:spPr/>
        <p:txBody>
          <a:bodyPr/>
          <a:lstStyle/>
          <a:p>
            <a:fld id="{4BE182BA-E818-4DA8-9D29-4BB378782811}" type="slidenum">
              <a:rPr lang="it-IT" smtClean="0"/>
              <a:t>109</a:t>
            </a:fld>
            <a:endParaRPr lang="it-IT"/>
          </a:p>
        </p:txBody>
      </p:sp>
    </p:spTree>
    <p:extLst>
      <p:ext uri="{BB962C8B-B14F-4D97-AF65-F5344CB8AC3E}">
        <p14:creationId xmlns:p14="http://schemas.microsoft.com/office/powerpoint/2010/main" val="940734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DCC35D6-9D56-4A3A-B5C0-C22C7C748DBF}" type="slidenum">
              <a:rPr kumimoji="1" lang="it-IT" sz="1400" b="0" i="0" u="none" strike="noStrike" kern="1200" cap="none" spc="0" normalizeH="0" baseline="0" noProof="0" smtClean="0">
                <a:ln>
                  <a:noFill/>
                </a:ln>
                <a:solidFill>
                  <a:srgbClr val="FF9966"/>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1" lang="it-IT" sz="1400" b="0" i="0" u="none" strike="noStrike" kern="1200" cap="none" spc="0" normalizeH="0" baseline="0" noProof="0">
              <a:ln>
                <a:noFill/>
              </a:ln>
              <a:solidFill>
                <a:srgbClr val="FF9966"/>
              </a:solidFill>
              <a:effectLst/>
              <a:uLnTx/>
              <a:uFillTx/>
              <a:latin typeface="Arial" pitchFamily="34" charset="0"/>
              <a:ea typeface="+mn-ea"/>
              <a:cs typeface="+mn-cs"/>
            </a:endParaRPr>
          </a:p>
        </p:txBody>
      </p:sp>
      <p:sp>
        <p:nvSpPr>
          <p:cNvPr id="3" name="CasellaDiTesto 2"/>
          <p:cNvSpPr txBox="1">
            <a:spLocks noChangeArrowheads="1"/>
          </p:cNvSpPr>
          <p:nvPr/>
        </p:nvSpPr>
        <p:spPr bwMode="auto">
          <a:xfrm>
            <a:off x="766158" y="704460"/>
            <a:ext cx="6318591" cy="461665"/>
          </a:xfrm>
          <a:prstGeom prst="rect">
            <a:avLst/>
          </a:prstGeom>
          <a:noFill/>
          <a:ln w="9525">
            <a:noFill/>
            <a:miter lim="800000"/>
            <a:headEnd/>
            <a:tailEnd/>
          </a:ln>
        </p:spPr>
        <p:txBody>
          <a:bodyPr wrap="square">
            <a:spAutoFit/>
          </a:bodyPr>
          <a:lstStyle/>
          <a:p>
            <a:pPr marL="0" marR="0" lvl="0" indent="0"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sz="2400" b="1" i="0" u="none" strike="noStrike" kern="1200" cap="none" spc="0" normalizeH="0" baseline="0" noProof="0" dirty="0">
                <a:ln>
                  <a:noFill/>
                </a:ln>
                <a:solidFill>
                  <a:schemeClr val="accent1"/>
                </a:solidFill>
                <a:effectLst/>
                <a:uLnTx/>
                <a:uFillTx/>
                <a:latin typeface="Arial" pitchFamily="34" charset="0"/>
                <a:ea typeface="+mn-ea"/>
                <a:cs typeface="+mn-cs"/>
              </a:rPr>
              <a:t>UBICAZIONE DELLA CABINA</a:t>
            </a:r>
          </a:p>
        </p:txBody>
      </p:sp>
      <mc:AlternateContent xmlns:mc="http://schemas.openxmlformats.org/markup-compatibility/2006" xmlns:a14="http://schemas.microsoft.com/office/drawing/2010/main">
        <mc:Choice Requires="a14">
          <p:sp>
            <p:nvSpPr>
              <p:cNvPr id="4" name="Rectangle 4"/>
              <p:cNvSpPr>
                <a:spLocks noChangeArrowheads="1"/>
              </p:cNvSpPr>
              <p:nvPr/>
            </p:nvSpPr>
            <p:spPr bwMode="auto">
              <a:xfrm>
                <a:off x="114560" y="1856167"/>
                <a:ext cx="5295639" cy="352266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2075" tIns="71438" rIns="92075" bIns="71438"/>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22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Cabina MT/BT</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 typeface="Monotype Sorts" pitchFamily="2" charset="2"/>
                  <a:buNone/>
                  <a:tabLst/>
                  <a:defRPr/>
                </a:pPr>
                <a:r>
                  <a:rPr kumimoji="0" lang="it-IT" altLang="it-IT" sz="16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Esempio:</a:t>
                </a:r>
              </a:p>
              <a:p>
                <a:pPr marL="0" marR="0" lvl="0" indent="0" algn="just" defTabSz="914400" rtl="0" eaLnBrk="1" fontAlgn="base" latinLnBrk="0" hangingPunct="1">
                  <a:lnSpc>
                    <a:spcPct val="100000"/>
                  </a:lnSpc>
                  <a:spcBef>
                    <a:spcPct val="0"/>
                  </a:spcBef>
                  <a:spcAft>
                    <a:spcPct val="0"/>
                  </a:spcAft>
                  <a:buClrTx/>
                  <a:buSzTx/>
                  <a:buFont typeface="Monotype Sorts" pitchFamily="2" charset="2"/>
                  <a:buNone/>
                  <a:tabLst/>
                  <a:defRPr/>
                </a:pPr>
                <a:r>
                  <a:rPr kumimoji="0" lang="it-IT" altLang="it-IT" sz="16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carico 1: </a:t>
                </a:r>
                <a:r>
                  <a:rPr kumimoji="0" lang="it-IT" altLang="it-IT" sz="16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pos</a:t>
                </a:r>
                <a:r>
                  <a:rPr kumimoji="0" lang="it-IT" altLang="it-IT" sz="16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(1;1); consumo 80 kWh</a:t>
                </a:r>
              </a:p>
              <a:p>
                <a:pPr marL="0" marR="0" lvl="0" indent="0" algn="just" defTabSz="914400" rtl="0" eaLnBrk="1" fontAlgn="base" latinLnBrk="0" hangingPunct="1">
                  <a:lnSpc>
                    <a:spcPct val="100000"/>
                  </a:lnSpc>
                  <a:spcBef>
                    <a:spcPct val="0"/>
                  </a:spcBef>
                  <a:spcAft>
                    <a:spcPct val="0"/>
                  </a:spcAft>
                  <a:buClrTx/>
                  <a:buSzTx/>
                  <a:buFont typeface="Monotype Sorts" pitchFamily="2" charset="2"/>
                  <a:buNone/>
                  <a:tabLst/>
                  <a:defRPr/>
                </a:pPr>
                <a:r>
                  <a:rPr kumimoji="0" lang="it-IT" altLang="it-IT" sz="16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carico 2: </a:t>
                </a:r>
                <a:r>
                  <a:rPr kumimoji="0" lang="it-IT" altLang="it-IT" sz="16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pos</a:t>
                </a:r>
                <a:r>
                  <a:rPr kumimoji="0" lang="it-IT" altLang="it-IT" sz="16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(9;9); consumo 80 kWh</a:t>
                </a:r>
              </a:p>
              <a:p>
                <a:pPr marL="0" marR="0" lvl="0" indent="0" algn="just" defTabSz="914400" rtl="0" eaLnBrk="1" fontAlgn="base" latinLnBrk="0" hangingPunct="1">
                  <a:lnSpc>
                    <a:spcPct val="100000"/>
                  </a:lnSpc>
                  <a:spcBef>
                    <a:spcPct val="0"/>
                  </a:spcBef>
                  <a:spcAft>
                    <a:spcPct val="0"/>
                  </a:spcAft>
                  <a:buClrTx/>
                  <a:buSzTx/>
                  <a:buFont typeface="Monotype Sorts" pitchFamily="2" charset="2"/>
                  <a:buNone/>
                  <a:tabLst/>
                  <a:defRPr/>
                </a:pPr>
                <a:r>
                  <a:rPr kumimoji="0" lang="it-IT" altLang="it-IT" sz="16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carico 3: </a:t>
                </a:r>
                <a:r>
                  <a:rPr kumimoji="0" lang="it-IT" altLang="it-IT" sz="16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pos</a:t>
                </a:r>
                <a:r>
                  <a:rPr kumimoji="0" lang="it-IT" altLang="it-IT" sz="16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(20;5); consumo 320 kWh</a:t>
                </a:r>
              </a:p>
              <a:p>
                <a:pPr marL="0" marR="0" lvl="0" indent="0" algn="just" defTabSz="914400" rtl="0" eaLnBrk="1" fontAlgn="base" latinLnBrk="0" hangingPunct="1">
                  <a:lnSpc>
                    <a:spcPct val="100000"/>
                  </a:lnSpc>
                  <a:spcBef>
                    <a:spcPct val="0"/>
                  </a:spcBef>
                  <a:spcAft>
                    <a:spcPct val="0"/>
                  </a:spcAft>
                  <a:buClrTx/>
                  <a:buSzTx/>
                  <a:buFont typeface="Monotype Sorts" pitchFamily="2" charset="2"/>
                  <a:buNone/>
                  <a:tabLst/>
                  <a:defRPr/>
                </a:pPr>
                <a:endParaRPr kumimoji="0" lang="it-IT" altLang="it-IT" sz="22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 typeface="Monotype Sorts" pitchFamily="2" charset="2"/>
                  <a:buNone/>
                  <a:tabLst/>
                  <a:defRPr/>
                </a:pPr>
                <a:endParaRPr kumimoji="0" lang="it-IT" altLang="it-IT" sz="22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 typeface="Monotype Sorts" pitchFamily="2" charset="2"/>
                  <a:buNone/>
                  <a:tabLst/>
                  <a:defRPr/>
                </a:pPr>
                <a:endParaRPr kumimoji="0" lang="it-IT" altLang="it-IT" sz="22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 typeface="Monotype Sorts" pitchFamily="2" charset="2"/>
                  <a:buNone/>
                  <a:tabLst/>
                  <a:defRPr/>
                </a:pPr>
                <a:endParaRPr kumimoji="0" lang="it-IT" altLang="it-IT" sz="22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 typeface="Monotype Sorts" pitchFamily="2" charset="2"/>
                  <a:buNone/>
                  <a:tabLst/>
                  <a:defRPr/>
                </a:pPr>
                <a:endParaRPr kumimoji="0" lang="it-IT" altLang="it-IT" sz="22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 typeface="Monotype Sorts" pitchFamily="2" charset="2"/>
                  <a:buNone/>
                  <a:tabLst/>
                  <a:defRPr/>
                </a:pPr>
                <a14:m>
                  <m:oMathPara xmlns:m="http://schemas.openxmlformats.org/officeDocument/2006/math">
                    <m:oMathParaPr>
                      <m:jc m:val="center"/>
                    </m:oMathParaPr>
                    <m:oMath xmlns:m="http://schemas.openxmlformats.org/officeDocument/2006/math">
                      <m:sSub>
                        <m:sSubPr>
                          <m:ctrlPr>
                            <a:rPr kumimoji="0" lang="it-IT" altLang="it-IT" sz="18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ctrlPr>
                        </m:sSubPr>
                        <m:e>
                          <m:r>
                            <a:rPr kumimoji="0" lang="it-IT" altLang="it-IT" sz="18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𝑥</m:t>
                          </m:r>
                        </m:e>
                        <m:sub>
                          <m:r>
                            <a:rPr kumimoji="0" lang="it-IT" altLang="it-IT" sz="18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𝐵</m:t>
                          </m:r>
                        </m:sub>
                      </m:sSub>
                      <m:r>
                        <a:rPr kumimoji="0" lang="it-IT" altLang="it-IT" sz="18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m:t>
                      </m:r>
                      <m:sSub>
                        <m:sSubPr>
                          <m:ctrlPr>
                            <a:rPr kumimoji="0" lang="it-IT" altLang="it-IT" sz="18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ctrlPr>
                        </m:sSubPr>
                        <m:e>
                          <m:r>
                            <a:rPr kumimoji="0" lang="it-IT" altLang="it-IT" sz="18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𝑦</m:t>
                          </m:r>
                        </m:e>
                        <m:sub>
                          <m:r>
                            <a:rPr kumimoji="0" lang="it-IT" altLang="it-IT" sz="18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𝐵</m:t>
                          </m:r>
                        </m:sub>
                      </m:sSub>
                      <m:r>
                        <a:rPr kumimoji="0" lang="it-IT" altLang="it-IT" sz="18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m:t>
                      </m:r>
                      <m:f>
                        <m:fPr>
                          <m:ctrlPr>
                            <a:rPr kumimoji="0" lang="it-IT" altLang="it-IT" sz="18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ctrlPr>
                        </m:fPr>
                        <m:num>
                          <m:d>
                            <m:dPr>
                              <m:ctrlPr>
                                <a:rPr kumimoji="0" lang="it-IT" altLang="it-IT" sz="18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ctrlPr>
                            </m:dPr>
                            <m:e>
                              <m:r>
                                <a:rPr kumimoji="0" lang="it-IT" altLang="it-IT" sz="18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1;1</m:t>
                              </m:r>
                            </m:e>
                          </m:d>
                          <m:r>
                            <a:rPr kumimoji="0" lang="it-IT" altLang="it-IT" sz="18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80+</m:t>
                          </m:r>
                          <m:d>
                            <m:dPr>
                              <m:ctrlPr>
                                <a:rPr kumimoji="0" lang="it-IT" altLang="it-IT" sz="18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ctrlPr>
                            </m:dPr>
                            <m:e>
                              <m:r>
                                <a:rPr kumimoji="0" lang="it-IT" altLang="it-IT" sz="18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9;9</m:t>
                              </m:r>
                            </m:e>
                          </m:d>
                          <m:r>
                            <a:rPr kumimoji="0" lang="it-IT" altLang="it-IT" sz="18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80+</m:t>
                          </m:r>
                          <m:d>
                            <m:dPr>
                              <m:ctrlPr>
                                <a:rPr kumimoji="0" lang="it-IT" altLang="it-IT" sz="18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ctrlPr>
                            </m:dPr>
                            <m:e>
                              <m:r>
                                <a:rPr kumimoji="0" lang="it-IT" altLang="it-IT" sz="18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20;5</m:t>
                              </m:r>
                            </m:e>
                          </m:d>
                          <m:r>
                            <a:rPr kumimoji="0" lang="it-IT" altLang="it-IT" sz="18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320</m:t>
                          </m:r>
                        </m:num>
                        <m:den>
                          <m:r>
                            <a:rPr kumimoji="0" lang="it-IT" altLang="it-IT" sz="18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80+80+320</m:t>
                          </m:r>
                        </m:den>
                      </m:f>
                      <m:r>
                        <a:rPr kumimoji="0" lang="it-IT" altLang="it-IT" sz="18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=(15;5)</m:t>
                      </m:r>
                    </m:oMath>
                  </m:oMathPara>
                </a14:m>
                <a:endParaRPr kumimoji="0" lang="it-IT" altLang="it-IT" sz="18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 typeface="Monotype Sorts" pitchFamily="2" charset="2"/>
                  <a:buNone/>
                  <a:tabLst/>
                  <a:defRPr/>
                </a:pPr>
                <a:endParaRPr kumimoji="0" lang="it-IT" altLang="it-IT" sz="18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 typeface="Monotype Sorts" pitchFamily="2" charset="2"/>
                  <a:buNone/>
                  <a:tabLst/>
                  <a:defRPr/>
                </a:pPr>
                <a:endParaRPr kumimoji="0" lang="it-IT" altLang="it-IT" sz="22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 typeface="Monotype Sorts" pitchFamily="2" charset="2"/>
                  <a:buNone/>
                  <a:tabLst/>
                  <a:defRPr/>
                </a:pPr>
                <a:endParaRPr kumimoji="0" lang="it-IT" altLang="it-IT" sz="22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p:txBody>
          </p:sp>
        </mc:Choice>
        <mc:Fallback xmlns="">
          <p:sp>
            <p:nvSpPr>
              <p:cNvPr id="4" name="Rectangle 4"/>
              <p:cNvSpPr>
                <a:spLocks noRot="1" noChangeAspect="1" noMove="1" noResize="1" noEditPoints="1" noAdjustHandles="1" noChangeArrowheads="1" noChangeShapeType="1" noTextEdit="1"/>
              </p:cNvSpPr>
              <p:nvPr/>
            </p:nvSpPr>
            <p:spPr bwMode="auto">
              <a:xfrm>
                <a:off x="114560" y="1856167"/>
                <a:ext cx="5295639" cy="3522669"/>
              </a:xfrm>
              <a:prstGeom prst="rect">
                <a:avLst/>
              </a:prstGeom>
              <a:blipFill rotWithShape="0">
                <a:blip r:embed="rId2"/>
                <a:stretch>
                  <a:fillRect l="-1498" t="-173" b="-1003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noFill/>
                  </a:rPr>
                  <a:t> </a:t>
                </a:r>
              </a:p>
            </p:txBody>
          </p:sp>
        </mc:Fallback>
      </mc:AlternateContent>
      <p:pic>
        <p:nvPicPr>
          <p:cNvPr id="5" name="Immagine 4"/>
          <p:cNvPicPr>
            <a:picLocks noChangeAspect="1"/>
          </p:cNvPicPr>
          <p:nvPr/>
        </p:nvPicPr>
        <p:blipFill rotWithShape="1">
          <a:blip r:embed="rId3" cstate="print">
            <a:extLst>
              <a:ext uri="{28A0092B-C50C-407E-A947-70E740481C1C}">
                <a14:useLocalDpi xmlns:a14="http://schemas.microsoft.com/office/drawing/2010/main" val="0"/>
              </a:ext>
            </a:extLst>
          </a:blip>
          <a:srcRect l="4531" t="21642" r="8886" b="4517"/>
          <a:stretch/>
        </p:blipFill>
        <p:spPr>
          <a:xfrm>
            <a:off x="4140200" y="1856167"/>
            <a:ext cx="4775200" cy="2832627"/>
          </a:xfrm>
          <a:prstGeom prst="rect">
            <a:avLst/>
          </a:prstGeom>
        </p:spPr>
      </p:pic>
    </p:spTree>
    <p:extLst>
      <p:ext uri="{BB962C8B-B14F-4D97-AF65-F5344CB8AC3E}">
        <p14:creationId xmlns:p14="http://schemas.microsoft.com/office/powerpoint/2010/main" val="14058958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D809924-C831-4BEA-9BA2-67ACEBAE11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1268760"/>
            <a:ext cx="7400011" cy="5364000"/>
          </a:xfrm>
          <a:prstGeom prst="rect">
            <a:avLst/>
          </a:prstGeom>
        </p:spPr>
      </p:pic>
      <p:sp>
        <p:nvSpPr>
          <p:cNvPr id="3" name="Titolo 1">
            <a:extLst>
              <a:ext uri="{FF2B5EF4-FFF2-40B4-BE49-F238E27FC236}">
                <a16:creationId xmlns:a16="http://schemas.microsoft.com/office/drawing/2014/main" id="{58A7C353-0AA7-4FA0-9960-0C044F9A741F}"/>
              </a:ext>
            </a:extLst>
          </p:cNvPr>
          <p:cNvSpPr txBox="1">
            <a:spLocks/>
          </p:cNvSpPr>
          <p:nvPr/>
        </p:nvSpPr>
        <p:spPr>
          <a:xfrm>
            <a:off x="1115616" y="225240"/>
            <a:ext cx="7810488" cy="8375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altLang="it-IT" sz="3000" b="1" i="0" u="none" strike="noStrike" kern="1200" cap="none" spc="0" normalizeH="0" baseline="0" noProof="0" dirty="0">
                <a:ln>
                  <a:noFill/>
                </a:ln>
                <a:solidFill>
                  <a:schemeClr val="accent1"/>
                </a:solidFill>
                <a:effectLst/>
                <a:uLnTx/>
                <a:uFillTx/>
                <a:latin typeface="Calibri" panose="020F0502020204030204"/>
                <a:ea typeface="+mj-ea"/>
                <a:cs typeface="+mj-cs"/>
              </a:rPr>
              <a:t>Norma CEI 78-17 Allegato B esempio di schede manutentive</a:t>
            </a:r>
          </a:p>
        </p:txBody>
      </p:sp>
      <p:sp>
        <p:nvSpPr>
          <p:cNvPr id="4" name="Segnaposto numero diapositiva 3">
            <a:extLst>
              <a:ext uri="{FF2B5EF4-FFF2-40B4-BE49-F238E27FC236}">
                <a16:creationId xmlns:a16="http://schemas.microsoft.com/office/drawing/2014/main" id="{7D7ADEF6-A20A-AB7D-EE25-73301E2554B5}"/>
              </a:ext>
            </a:extLst>
          </p:cNvPr>
          <p:cNvSpPr>
            <a:spLocks noGrp="1"/>
          </p:cNvSpPr>
          <p:nvPr>
            <p:ph type="sldNum" sz="quarter" idx="12"/>
          </p:nvPr>
        </p:nvSpPr>
        <p:spPr/>
        <p:txBody>
          <a:bodyPr/>
          <a:lstStyle/>
          <a:p>
            <a:fld id="{4BE182BA-E818-4DA8-9D29-4BB378782811}" type="slidenum">
              <a:rPr lang="it-IT" smtClean="0"/>
              <a:t>110</a:t>
            </a:fld>
            <a:endParaRPr lang="it-IT"/>
          </a:p>
        </p:txBody>
      </p:sp>
    </p:spTree>
    <p:extLst>
      <p:ext uri="{BB962C8B-B14F-4D97-AF65-F5344CB8AC3E}">
        <p14:creationId xmlns:p14="http://schemas.microsoft.com/office/powerpoint/2010/main" val="34141262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23BDD89-808F-4527-B5C5-21F52B4FC3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992" y="673768"/>
            <a:ext cx="3591883" cy="5510463"/>
          </a:xfrm>
          <a:prstGeom prst="rect">
            <a:avLst/>
          </a:prstGeom>
        </p:spPr>
      </p:pic>
      <p:sp>
        <p:nvSpPr>
          <p:cNvPr id="2" name="CasellaDiTesto 1">
            <a:extLst>
              <a:ext uri="{FF2B5EF4-FFF2-40B4-BE49-F238E27FC236}">
                <a16:creationId xmlns:a16="http://schemas.microsoft.com/office/drawing/2014/main" id="{86C44430-9EE3-4FB3-BE2D-DDF3EA3EA2FC}"/>
              </a:ext>
            </a:extLst>
          </p:cNvPr>
          <p:cNvSpPr txBox="1"/>
          <p:nvPr/>
        </p:nvSpPr>
        <p:spPr>
          <a:xfrm>
            <a:off x="4347412" y="2009513"/>
            <a:ext cx="4352682"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 chi desidera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approfondire</a:t>
            </a:r>
          </a:p>
        </p:txBody>
      </p:sp>
      <p:sp>
        <p:nvSpPr>
          <p:cNvPr id="4" name="CasellaDiTesto 3">
            <a:extLst>
              <a:ext uri="{FF2B5EF4-FFF2-40B4-BE49-F238E27FC236}">
                <a16:creationId xmlns:a16="http://schemas.microsoft.com/office/drawing/2014/main" id="{ACDDFDD0-DA3A-4A43-9BDB-FDC3E68B3F26}"/>
              </a:ext>
            </a:extLst>
          </p:cNvPr>
          <p:cNvSpPr txBox="1"/>
          <p:nvPr/>
        </p:nvSpPr>
        <p:spPr>
          <a:xfrm>
            <a:off x="6015791" y="4043234"/>
            <a:ext cx="268430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Grazie dell’attenzione</a:t>
            </a:r>
          </a:p>
        </p:txBody>
      </p:sp>
      <p:sp>
        <p:nvSpPr>
          <p:cNvPr id="6" name="Segnaposto numero diapositiva 5">
            <a:extLst>
              <a:ext uri="{FF2B5EF4-FFF2-40B4-BE49-F238E27FC236}">
                <a16:creationId xmlns:a16="http://schemas.microsoft.com/office/drawing/2014/main" id="{C930BED9-2703-126B-8D61-A920F8A3E6D6}"/>
              </a:ext>
            </a:extLst>
          </p:cNvPr>
          <p:cNvSpPr>
            <a:spLocks noGrp="1"/>
          </p:cNvSpPr>
          <p:nvPr>
            <p:ph type="sldNum" sz="quarter" idx="12"/>
          </p:nvPr>
        </p:nvSpPr>
        <p:spPr/>
        <p:txBody>
          <a:bodyPr/>
          <a:lstStyle/>
          <a:p>
            <a:fld id="{4BE182BA-E818-4DA8-9D29-4BB378782811}" type="slidenum">
              <a:rPr lang="it-IT" smtClean="0"/>
              <a:t>111</a:t>
            </a:fld>
            <a:endParaRPr lang="it-IT"/>
          </a:p>
        </p:txBody>
      </p:sp>
    </p:spTree>
    <p:extLst>
      <p:ext uri="{BB962C8B-B14F-4D97-AF65-F5344CB8AC3E}">
        <p14:creationId xmlns:p14="http://schemas.microsoft.com/office/powerpoint/2010/main" val="2607323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76840" y="580447"/>
            <a:ext cx="5472112" cy="43021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200" b="1" i="0" u="none" strike="noStrike" kern="1200" cap="none" spc="0" normalizeH="0" baseline="0" noProof="0" dirty="0">
                <a:ln>
                  <a:noFill/>
                </a:ln>
                <a:solidFill>
                  <a:schemeClr val="accent1"/>
                </a:solidFill>
                <a:effectLst/>
                <a:uLnTx/>
                <a:uFillTx/>
                <a:latin typeface="Arial"/>
                <a:ea typeface="+mn-ea"/>
                <a:cs typeface="+mn-cs"/>
              </a:rPr>
              <a:t>ASPETTI COSTRUTTIVI</a:t>
            </a:r>
            <a:endParaRPr kumimoji="1" lang="it-IT" sz="2200" b="1" i="0" u="none" strike="noStrike" kern="1200" cap="none" spc="0" normalizeH="0" baseline="0" noProof="0" dirty="0">
              <a:ln>
                <a:noFill/>
              </a:ln>
              <a:solidFill>
                <a:schemeClr val="accent1"/>
              </a:solidFill>
              <a:effectLst/>
              <a:uLnTx/>
              <a:uFillTx/>
              <a:latin typeface="Arial"/>
              <a:ea typeface="+mn-ea"/>
              <a:cs typeface="+mn-cs"/>
            </a:endParaRPr>
          </a:p>
        </p:txBody>
      </p:sp>
      <p:sp>
        <p:nvSpPr>
          <p:cNvPr id="4" name="Text Box 38"/>
          <p:cNvSpPr txBox="1">
            <a:spLocks noChangeArrowheads="1"/>
          </p:cNvSpPr>
          <p:nvPr/>
        </p:nvSpPr>
        <p:spPr bwMode="auto">
          <a:xfrm>
            <a:off x="323850" y="1287463"/>
            <a:ext cx="8027988" cy="53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Black" panose="020B0A04020102020204" pitchFamily="34" charset="0"/>
              </a:defRPr>
            </a:lvl1pPr>
            <a:lvl2pPr marL="742950" indent="-285750">
              <a:defRPr kumimoji="1" sz="3200">
                <a:solidFill>
                  <a:schemeClr val="tx1"/>
                </a:solidFill>
                <a:latin typeface="Arial Black" panose="020B0A04020102020204" pitchFamily="34" charset="0"/>
              </a:defRPr>
            </a:lvl2pPr>
            <a:lvl3pPr marL="1143000" indent="-228600">
              <a:defRPr kumimoji="1" sz="3200">
                <a:solidFill>
                  <a:schemeClr val="tx1"/>
                </a:solidFill>
                <a:latin typeface="Arial Black" panose="020B0A04020102020204" pitchFamily="34" charset="0"/>
              </a:defRPr>
            </a:lvl3pPr>
            <a:lvl4pPr marL="1600200" indent="-228600">
              <a:defRPr kumimoji="1" sz="3200">
                <a:solidFill>
                  <a:schemeClr val="tx1"/>
                </a:solidFill>
                <a:latin typeface="Arial Black" panose="020B0A04020102020204" pitchFamily="34" charset="0"/>
              </a:defRPr>
            </a:lvl4pPr>
            <a:lvl5pPr marL="2057400" indent="-228600">
              <a:defRPr kumimoji="1" sz="3200">
                <a:solidFill>
                  <a:schemeClr val="tx1"/>
                </a:solidFill>
                <a:latin typeface="Arial Black" panose="020B0A04020102020204" pitchFamily="34" charset="0"/>
              </a:defRPr>
            </a:lvl5pPr>
            <a:lvl6pPr marL="2514600" indent="-228600" eaLnBrk="0" fontAlgn="base" hangingPunct="0">
              <a:spcBef>
                <a:spcPct val="0"/>
              </a:spcBef>
              <a:spcAft>
                <a:spcPct val="0"/>
              </a:spcAft>
              <a:defRPr kumimoji="1" sz="3200">
                <a:solidFill>
                  <a:schemeClr val="tx1"/>
                </a:solidFill>
                <a:latin typeface="Arial Black" panose="020B0A04020102020204" pitchFamily="34" charset="0"/>
              </a:defRPr>
            </a:lvl6pPr>
            <a:lvl7pPr marL="2971800" indent="-228600" eaLnBrk="0" fontAlgn="base" hangingPunct="0">
              <a:spcBef>
                <a:spcPct val="0"/>
              </a:spcBef>
              <a:spcAft>
                <a:spcPct val="0"/>
              </a:spcAft>
              <a:defRPr kumimoji="1" sz="3200">
                <a:solidFill>
                  <a:schemeClr val="tx1"/>
                </a:solidFill>
                <a:latin typeface="Arial Black" panose="020B0A04020102020204" pitchFamily="34" charset="0"/>
              </a:defRPr>
            </a:lvl7pPr>
            <a:lvl8pPr marL="3429000" indent="-228600" eaLnBrk="0" fontAlgn="base" hangingPunct="0">
              <a:spcBef>
                <a:spcPct val="0"/>
              </a:spcBef>
              <a:spcAft>
                <a:spcPct val="0"/>
              </a:spcAft>
              <a:defRPr kumimoji="1" sz="3200">
                <a:solidFill>
                  <a:schemeClr val="tx1"/>
                </a:solidFill>
                <a:latin typeface="Arial Black" panose="020B0A04020102020204" pitchFamily="34" charset="0"/>
              </a:defRPr>
            </a:lvl8pPr>
            <a:lvl9pPr marL="3886200" indent="-228600"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La cabina è considerata una costruzione e quindi è soggetta a concessione edilizia e come tale deve rispettare le distanze dai fabbricati, dai confini di altre proprietà, dalle strade, ecc.</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endPar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Il locale cabina può essere realizzato in:</a:t>
            </a:r>
          </a:p>
          <a:p>
            <a:pPr marL="182563" marR="0" lvl="0" indent="-182563"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mattoni pieni,</a:t>
            </a:r>
          </a:p>
          <a:p>
            <a:pPr marL="182563" marR="0" lvl="0" indent="-182563"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calcestruzzo armato (gettato in opera o prefabbricato).</a:t>
            </a:r>
          </a:p>
          <a:p>
            <a:pPr marL="0" marR="0" lvl="0" indent="0"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15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(Spesso le cabine isolate sono di tipo prefabbricato in calcestruzzo armato vibrato).</a:t>
            </a:r>
          </a:p>
          <a:p>
            <a:pPr marL="0" marR="0" lvl="0" indent="0" algn="just" defTabSz="914400" rtl="0" eaLnBrk="0" fontAlgn="base" latinLnBrk="0" hangingPunct="0">
              <a:lnSpc>
                <a:spcPct val="100000"/>
              </a:lnSpc>
              <a:spcBef>
                <a:spcPct val="20000"/>
              </a:spcBef>
              <a:spcAft>
                <a:spcPct val="0"/>
              </a:spcAft>
              <a:buClr>
                <a:srgbClr val="FF9966"/>
              </a:buClr>
              <a:buSzPct val="50000"/>
              <a:buFontTx/>
              <a:buNone/>
              <a:tabLst/>
              <a:defRPr/>
            </a:pPr>
            <a:endParaRPr kumimoji="1" lang="it-IT" altLang="it-IT" sz="1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Il pavimento e il solaio devono essere dimensionati per sopportare il carico previsto. </a:t>
            </a:r>
          </a:p>
          <a:p>
            <a:pPr marL="0" marR="0" lvl="0" indent="0"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Esempio: per un trasformatore da 1.000 </a:t>
            </a:r>
            <a:r>
              <a:rPr kumimoji="1" lang="it-IT" altLang="it-IT" sz="20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kVA</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o 1.600 </a:t>
            </a:r>
            <a:r>
              <a:rPr kumimoji="1" lang="it-IT" altLang="it-IT" sz="20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kVA</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è da prevedere  rispettivamente  un  carico  concentrato  di  40 </a:t>
            </a:r>
            <a:r>
              <a:rPr kumimoji="1" lang="it-IT" altLang="it-IT" sz="20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kN</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/m</a:t>
            </a:r>
            <a:r>
              <a:rPr kumimoji="1" lang="it-IT" altLang="it-IT" sz="2000" b="0" i="0" u="none" strike="noStrike" kern="1200" cap="none" spc="0" normalizeH="0" baseline="30000" noProof="0" dirty="0">
                <a:ln>
                  <a:noFill/>
                </a:ln>
                <a:solidFill>
                  <a:srgbClr val="009999"/>
                </a:solidFill>
                <a:effectLst/>
                <a:uLnTx/>
                <a:uFillTx/>
                <a:latin typeface="Arial" panose="020B0604020202020204" pitchFamily="34" charset="0"/>
                <a:ea typeface="+mn-ea"/>
                <a:cs typeface="+mn-cs"/>
              </a:rPr>
              <a:t>2 </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e  50 </a:t>
            </a:r>
            <a:r>
              <a:rPr kumimoji="1" lang="it-IT" altLang="it-IT" sz="20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kN</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/m</a:t>
            </a:r>
            <a:r>
              <a:rPr kumimoji="1" lang="it-IT" altLang="it-IT" sz="2000" b="0" i="0" u="none" strike="noStrike" kern="1200" cap="none" spc="0" normalizeH="0" baseline="30000" noProof="0" dirty="0">
                <a:ln>
                  <a:noFill/>
                </a:ln>
                <a:solidFill>
                  <a:srgbClr val="009999"/>
                </a:solidFill>
                <a:effectLst/>
                <a:uLnTx/>
                <a:uFillTx/>
                <a:latin typeface="Arial" panose="020B0604020202020204" pitchFamily="34" charset="0"/>
                <a:ea typeface="+mn-ea"/>
                <a:cs typeface="+mn-cs"/>
              </a:rPr>
              <a:t>2</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ed un carico uniformemente distribuito, in entrambi i casi, di 5 </a:t>
            </a:r>
            <a:r>
              <a:rPr kumimoji="1" lang="it-IT" altLang="it-IT" sz="20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kN</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/m</a:t>
            </a:r>
            <a:r>
              <a:rPr kumimoji="1" lang="it-IT" altLang="it-IT" sz="2000" b="0" i="0" u="none" strike="noStrike" kern="1200" cap="none" spc="0" normalizeH="0" baseline="30000" noProof="0" dirty="0">
                <a:ln>
                  <a:noFill/>
                </a:ln>
                <a:solidFill>
                  <a:srgbClr val="009999"/>
                </a:solidFill>
                <a:effectLst/>
                <a:uLnTx/>
                <a:uFillTx/>
                <a:latin typeface="Arial" panose="020B0604020202020204" pitchFamily="34" charset="0"/>
                <a:ea typeface="+mn-ea"/>
                <a:cs typeface="+mn-cs"/>
              </a:rPr>
              <a:t>2</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a:t>
            </a:r>
          </a:p>
          <a:p>
            <a:pPr marL="342900" marR="0" lvl="0" indent="-342900" algn="just" defTabSz="914400" rtl="0" eaLnBrk="0" fontAlgn="base" latinLnBrk="0" hangingPunct="0">
              <a:lnSpc>
                <a:spcPct val="100000"/>
              </a:lnSpc>
              <a:spcBef>
                <a:spcPct val="20000"/>
              </a:spcBef>
              <a:spcAft>
                <a:spcPct val="0"/>
              </a:spcAft>
              <a:buClr>
                <a:srgbClr val="FF9966"/>
              </a:buClr>
              <a:buSzPct val="50000"/>
              <a:buFontTx/>
              <a:buChar char="-"/>
              <a:tabLst/>
              <a:defRPr/>
            </a:pPr>
            <a:endParaRPr kumimoji="1" lang="it-IT" altLang="it-IT" sz="24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p:txBody>
      </p:sp>
      <p:sp>
        <p:nvSpPr>
          <p:cNvPr id="2" name="Segnaposto numero diapositiva 1">
            <a:extLst>
              <a:ext uri="{FF2B5EF4-FFF2-40B4-BE49-F238E27FC236}">
                <a16:creationId xmlns:a16="http://schemas.microsoft.com/office/drawing/2014/main" id="{B32FB7C3-CE29-A298-46A6-EFFCAE9EF2AD}"/>
              </a:ext>
            </a:extLst>
          </p:cNvPr>
          <p:cNvSpPr>
            <a:spLocks noGrp="1"/>
          </p:cNvSpPr>
          <p:nvPr>
            <p:ph type="sldNum" sz="quarter" idx="12"/>
          </p:nvPr>
        </p:nvSpPr>
        <p:spPr/>
        <p:txBody>
          <a:bodyPr/>
          <a:lstStyle/>
          <a:p>
            <a:fld id="{AB0F8D9A-AFD8-4A88-8415-4E6756A0FCA9}" type="slidenum">
              <a:rPr lang="it-IT" smtClean="0"/>
              <a:t>12</a:t>
            </a:fld>
            <a:endParaRPr lang="it-IT"/>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E3975-2F01-9BF1-3FAB-67C09A1989C8}"/>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A9778D5D-8BDC-48D9-37CC-D6BAA9DDFA74}"/>
              </a:ext>
            </a:extLst>
          </p:cNvPr>
          <p:cNvSpPr txBox="1"/>
          <p:nvPr/>
        </p:nvSpPr>
        <p:spPr>
          <a:xfrm>
            <a:off x="428537" y="481942"/>
            <a:ext cx="5472112" cy="43021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200" b="1" i="0" u="none" strike="noStrike" kern="1200" cap="none" spc="0" normalizeH="0" baseline="0" noProof="0" dirty="0">
                <a:ln>
                  <a:noFill/>
                </a:ln>
                <a:solidFill>
                  <a:schemeClr val="accent1"/>
                </a:solidFill>
                <a:effectLst/>
                <a:uLnTx/>
                <a:uFillTx/>
                <a:latin typeface="Arial"/>
                <a:ea typeface="+mn-ea"/>
                <a:cs typeface="+mn-cs"/>
              </a:rPr>
              <a:t>PRESCRIZIONI STRUTTURALI</a:t>
            </a:r>
            <a:endParaRPr kumimoji="1" lang="it-IT" sz="2200" b="1" i="0" u="none" strike="noStrike" kern="1200" cap="none" spc="0" normalizeH="0" baseline="0" noProof="0" dirty="0">
              <a:ln>
                <a:noFill/>
              </a:ln>
              <a:solidFill>
                <a:schemeClr val="accent1"/>
              </a:solidFill>
              <a:effectLst/>
              <a:uLnTx/>
              <a:uFillTx/>
              <a:latin typeface="Arial"/>
              <a:ea typeface="+mn-ea"/>
              <a:cs typeface="+mn-cs"/>
            </a:endParaRPr>
          </a:p>
        </p:txBody>
      </p:sp>
      <p:sp>
        <p:nvSpPr>
          <p:cNvPr id="4" name="Text Box 38">
            <a:extLst>
              <a:ext uri="{FF2B5EF4-FFF2-40B4-BE49-F238E27FC236}">
                <a16:creationId xmlns:a16="http://schemas.microsoft.com/office/drawing/2014/main" id="{EACF5848-D6A4-7240-D070-826A0DC7078D}"/>
              </a:ext>
            </a:extLst>
          </p:cNvPr>
          <p:cNvSpPr txBox="1">
            <a:spLocks noChangeArrowheads="1"/>
          </p:cNvSpPr>
          <p:nvPr/>
        </p:nvSpPr>
        <p:spPr bwMode="auto">
          <a:xfrm>
            <a:off x="251520" y="1071509"/>
            <a:ext cx="8640960" cy="501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Arial Black" panose="020B0A04020102020204" pitchFamily="34" charset="0"/>
              </a:defRPr>
            </a:lvl1pPr>
            <a:lvl2pPr marL="742950" indent="-285750">
              <a:defRPr kumimoji="1" sz="3200">
                <a:solidFill>
                  <a:schemeClr val="tx1"/>
                </a:solidFill>
                <a:latin typeface="Arial Black" panose="020B0A04020102020204" pitchFamily="34" charset="0"/>
              </a:defRPr>
            </a:lvl2pPr>
            <a:lvl3pPr marL="1143000" indent="-228600">
              <a:defRPr kumimoji="1" sz="3200">
                <a:solidFill>
                  <a:schemeClr val="tx1"/>
                </a:solidFill>
                <a:latin typeface="Arial Black" panose="020B0A04020102020204" pitchFamily="34" charset="0"/>
              </a:defRPr>
            </a:lvl3pPr>
            <a:lvl4pPr marL="1600200" indent="-228600">
              <a:defRPr kumimoji="1" sz="3200">
                <a:solidFill>
                  <a:schemeClr val="tx1"/>
                </a:solidFill>
                <a:latin typeface="Arial Black" panose="020B0A04020102020204" pitchFamily="34" charset="0"/>
              </a:defRPr>
            </a:lvl4pPr>
            <a:lvl5pPr marL="2057400" indent="-228600">
              <a:defRPr kumimoji="1" sz="3200">
                <a:solidFill>
                  <a:schemeClr val="tx1"/>
                </a:solidFill>
                <a:latin typeface="Arial Black" panose="020B0A04020102020204" pitchFamily="34" charset="0"/>
              </a:defRPr>
            </a:lvl5pPr>
            <a:lvl6pPr marL="2514600" indent="-228600" eaLnBrk="0" fontAlgn="base" hangingPunct="0">
              <a:spcBef>
                <a:spcPct val="0"/>
              </a:spcBef>
              <a:spcAft>
                <a:spcPct val="0"/>
              </a:spcAft>
              <a:defRPr kumimoji="1" sz="3200">
                <a:solidFill>
                  <a:schemeClr val="tx1"/>
                </a:solidFill>
                <a:latin typeface="Arial Black" panose="020B0A04020102020204" pitchFamily="34" charset="0"/>
              </a:defRPr>
            </a:lvl6pPr>
            <a:lvl7pPr marL="2971800" indent="-228600" eaLnBrk="0" fontAlgn="base" hangingPunct="0">
              <a:spcBef>
                <a:spcPct val="0"/>
              </a:spcBef>
              <a:spcAft>
                <a:spcPct val="0"/>
              </a:spcAft>
              <a:defRPr kumimoji="1" sz="3200">
                <a:solidFill>
                  <a:schemeClr val="tx1"/>
                </a:solidFill>
                <a:latin typeface="Arial Black" panose="020B0A04020102020204" pitchFamily="34" charset="0"/>
              </a:defRPr>
            </a:lvl7pPr>
            <a:lvl8pPr marL="3429000" indent="-228600" eaLnBrk="0" fontAlgn="base" hangingPunct="0">
              <a:spcBef>
                <a:spcPct val="0"/>
              </a:spcBef>
              <a:spcAft>
                <a:spcPct val="0"/>
              </a:spcAft>
              <a:defRPr kumimoji="1" sz="3200">
                <a:solidFill>
                  <a:schemeClr val="tx1"/>
                </a:solidFill>
                <a:latin typeface="Arial Black" panose="020B0A04020102020204" pitchFamily="34" charset="0"/>
              </a:defRPr>
            </a:lvl8pPr>
            <a:lvl9pPr marL="3886200" indent="-228600"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Per quanto riguarda la costruzione del manufatto edile e relativi accessori, si deve far riferimento al DM (infrastrutture) 14.01.2008 e </a:t>
            </a:r>
            <a:r>
              <a:rPr kumimoji="1" lang="it-IT" altLang="it-IT" sz="195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s.m.i.</a:t>
            </a: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"Approvazione delle nuove norme tecniche per le costruzioni" e al Regolamento (UE) 305/2011, entrato in vigore il 1° luglio 2013. Il Regolamento intende disciplinare l’immissione sul mercato europeo di tutti i prodotti (materiali, manufatti, sistemi, ecc.) che sono realizzati per diventare parte permanente di opere di costruzione (edifici ed opere di ingegneria civile). I requisiti da rispettare sono i seguenti:</a:t>
            </a:r>
          </a:p>
          <a:p>
            <a:pPr marL="342900" marR="0" lvl="0" indent="-342900" algn="just"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resistenza meccanica e stabilità</a:t>
            </a:r>
          </a:p>
          <a:p>
            <a:pPr marL="342900" marR="0" lvl="0" indent="-342900" algn="just"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sicurezza in caso di fuoco</a:t>
            </a:r>
          </a:p>
          <a:p>
            <a:pPr marL="342900" marR="0" lvl="0" indent="-342900" algn="just"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igiene, sicurezza e ambiente</a:t>
            </a:r>
          </a:p>
          <a:p>
            <a:pPr marL="342900" marR="0" lvl="0" indent="-342900" algn="just"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sicurezza in uso</a:t>
            </a:r>
          </a:p>
          <a:p>
            <a:pPr marL="342900" marR="0" lvl="0" indent="-342900" algn="just"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protezione contro il rumore</a:t>
            </a:r>
          </a:p>
          <a:p>
            <a:pPr marL="342900" marR="0" lvl="0" indent="-342900" algn="just"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risparmio energetico</a:t>
            </a:r>
          </a:p>
          <a:p>
            <a:pPr marL="342900" marR="0" lvl="0" indent="-342900" algn="just"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uso sostenibile delle risorse naturali per la realizzazione delle costruzioni.</a:t>
            </a:r>
          </a:p>
        </p:txBody>
      </p:sp>
      <p:sp>
        <p:nvSpPr>
          <p:cNvPr id="2" name="CasellaDiTesto 1">
            <a:extLst>
              <a:ext uri="{FF2B5EF4-FFF2-40B4-BE49-F238E27FC236}">
                <a16:creationId xmlns:a16="http://schemas.microsoft.com/office/drawing/2014/main" id="{14C1713D-0EFE-3A3A-7616-7CE1B0120163}"/>
              </a:ext>
            </a:extLst>
          </p:cNvPr>
          <p:cNvSpPr txBox="1"/>
          <p:nvPr/>
        </p:nvSpPr>
        <p:spPr>
          <a:xfrm>
            <a:off x="7668344" y="6244543"/>
            <a:ext cx="1152128"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1400" b="0" i="0" u="none" strike="noStrike" kern="1200" cap="none" spc="0" normalizeH="0" baseline="0" noProof="0" dirty="0">
                <a:ln>
                  <a:noFill/>
                </a:ln>
                <a:solidFill>
                  <a:srgbClr val="FF0000"/>
                </a:solidFill>
                <a:effectLst/>
                <a:uLnTx/>
                <a:uFillTx/>
                <a:latin typeface="Arial"/>
                <a:ea typeface="+mn-ea"/>
                <a:cs typeface="+mn-cs"/>
              </a:rPr>
              <a:t>segue</a:t>
            </a:r>
          </a:p>
        </p:txBody>
      </p:sp>
      <p:sp>
        <p:nvSpPr>
          <p:cNvPr id="5" name="Segnaposto numero diapositiva 4">
            <a:extLst>
              <a:ext uri="{FF2B5EF4-FFF2-40B4-BE49-F238E27FC236}">
                <a16:creationId xmlns:a16="http://schemas.microsoft.com/office/drawing/2014/main" id="{7287ADDF-78A1-22F2-E556-E33A59C9E961}"/>
              </a:ext>
            </a:extLst>
          </p:cNvPr>
          <p:cNvSpPr>
            <a:spLocks noGrp="1"/>
          </p:cNvSpPr>
          <p:nvPr>
            <p:ph type="sldNum" sz="quarter" idx="12"/>
          </p:nvPr>
        </p:nvSpPr>
        <p:spPr/>
        <p:txBody>
          <a:bodyPr/>
          <a:lstStyle/>
          <a:p>
            <a:fld id="{AB0F8D9A-AFD8-4A88-8415-4E6756A0FCA9}" type="slidenum">
              <a:rPr lang="it-IT" smtClean="0"/>
              <a:t>13</a:t>
            </a:fld>
            <a:endParaRPr lang="it-IT"/>
          </a:p>
        </p:txBody>
      </p:sp>
    </p:spTree>
    <p:extLst>
      <p:ext uri="{BB962C8B-B14F-4D97-AF65-F5344CB8AC3E}">
        <p14:creationId xmlns:p14="http://schemas.microsoft.com/office/powerpoint/2010/main" val="54211609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771B2-DD17-99FF-607A-1DBD3D34F67A}"/>
            </a:ext>
          </a:extLst>
        </p:cNvPr>
        <p:cNvGrpSpPr/>
        <p:nvPr/>
      </p:nvGrpSpPr>
      <p:grpSpPr>
        <a:xfrm>
          <a:off x="0" y="0"/>
          <a:ext cx="0" cy="0"/>
          <a:chOff x="0" y="0"/>
          <a:chExt cx="0" cy="0"/>
        </a:xfrm>
      </p:grpSpPr>
      <p:sp>
        <p:nvSpPr>
          <p:cNvPr id="4" name="Text Box 38">
            <a:extLst>
              <a:ext uri="{FF2B5EF4-FFF2-40B4-BE49-F238E27FC236}">
                <a16:creationId xmlns:a16="http://schemas.microsoft.com/office/drawing/2014/main" id="{E2D0B022-B700-92D3-4005-2C241BF41579}"/>
              </a:ext>
            </a:extLst>
          </p:cNvPr>
          <p:cNvSpPr txBox="1">
            <a:spLocks noChangeArrowheads="1"/>
          </p:cNvSpPr>
          <p:nvPr/>
        </p:nvSpPr>
        <p:spPr bwMode="auto">
          <a:xfrm>
            <a:off x="449542" y="1222242"/>
            <a:ext cx="8244916" cy="411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Arial Black" panose="020B0A04020102020204" pitchFamily="34" charset="0"/>
              </a:defRPr>
            </a:lvl1pPr>
            <a:lvl2pPr marL="742950" indent="-285750">
              <a:defRPr kumimoji="1" sz="3200">
                <a:solidFill>
                  <a:schemeClr val="tx1"/>
                </a:solidFill>
                <a:latin typeface="Arial Black" panose="020B0A04020102020204" pitchFamily="34" charset="0"/>
              </a:defRPr>
            </a:lvl2pPr>
            <a:lvl3pPr marL="1143000" indent="-228600">
              <a:defRPr kumimoji="1" sz="3200">
                <a:solidFill>
                  <a:schemeClr val="tx1"/>
                </a:solidFill>
                <a:latin typeface="Arial Black" panose="020B0A04020102020204" pitchFamily="34" charset="0"/>
              </a:defRPr>
            </a:lvl3pPr>
            <a:lvl4pPr marL="1600200" indent="-228600">
              <a:defRPr kumimoji="1" sz="3200">
                <a:solidFill>
                  <a:schemeClr val="tx1"/>
                </a:solidFill>
                <a:latin typeface="Arial Black" panose="020B0A04020102020204" pitchFamily="34" charset="0"/>
              </a:defRPr>
            </a:lvl4pPr>
            <a:lvl5pPr marL="2057400" indent="-228600">
              <a:defRPr kumimoji="1" sz="3200">
                <a:solidFill>
                  <a:schemeClr val="tx1"/>
                </a:solidFill>
                <a:latin typeface="Arial Black" panose="020B0A04020102020204" pitchFamily="34" charset="0"/>
              </a:defRPr>
            </a:lvl5pPr>
            <a:lvl6pPr marL="2514600" indent="-228600" eaLnBrk="0" fontAlgn="base" hangingPunct="0">
              <a:spcBef>
                <a:spcPct val="0"/>
              </a:spcBef>
              <a:spcAft>
                <a:spcPct val="0"/>
              </a:spcAft>
              <a:defRPr kumimoji="1" sz="3200">
                <a:solidFill>
                  <a:schemeClr val="tx1"/>
                </a:solidFill>
                <a:latin typeface="Arial Black" panose="020B0A04020102020204" pitchFamily="34" charset="0"/>
              </a:defRPr>
            </a:lvl6pPr>
            <a:lvl7pPr marL="2971800" indent="-228600" eaLnBrk="0" fontAlgn="base" hangingPunct="0">
              <a:spcBef>
                <a:spcPct val="0"/>
              </a:spcBef>
              <a:spcAft>
                <a:spcPct val="0"/>
              </a:spcAft>
              <a:defRPr kumimoji="1" sz="3200">
                <a:solidFill>
                  <a:schemeClr val="tx1"/>
                </a:solidFill>
                <a:latin typeface="Arial Black" panose="020B0A04020102020204" pitchFamily="34" charset="0"/>
              </a:defRPr>
            </a:lvl7pPr>
            <a:lvl8pPr marL="3429000" indent="-228600" eaLnBrk="0" fontAlgn="base" hangingPunct="0">
              <a:spcBef>
                <a:spcPct val="0"/>
              </a:spcBef>
              <a:spcAft>
                <a:spcPct val="0"/>
              </a:spcAft>
              <a:defRPr kumimoji="1" sz="3200">
                <a:solidFill>
                  <a:schemeClr val="tx1"/>
                </a:solidFill>
                <a:latin typeface="Arial Black" panose="020B0A04020102020204" pitchFamily="34" charset="0"/>
              </a:defRPr>
            </a:lvl8pPr>
            <a:lvl9pPr marL="3886200" indent="-228600"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La cabina deve possedere una robustezza meccanica sufficiente e comunque non inferiore ai requisiti minimi imposti dalla Legge e dalle Norme Tecniche. Occorre prendere in esame:</a:t>
            </a:r>
          </a:p>
          <a:p>
            <a:pPr marL="342900" marR="0" lvl="0" indent="-342900" algn="just"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carichi permanenti strutturali e non strutturali quali i pesi propri dei materiali;</a:t>
            </a:r>
          </a:p>
          <a:p>
            <a:pPr marL="342900" marR="0" lvl="0" indent="-342900" algn="just"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carichi variabili che comprendono i carichi legati alla destinazione d’uso dell’opera (persone, automezzi, ecc.);</a:t>
            </a:r>
          </a:p>
          <a:p>
            <a:pPr marL="342900" marR="0" lvl="0" indent="-342900" algn="just"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azione sismica e combinazioni con le altre azioni;</a:t>
            </a:r>
          </a:p>
          <a:p>
            <a:pPr marL="342900" marR="0" lvl="0" indent="-342900" algn="just"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azioni del vento;</a:t>
            </a:r>
          </a:p>
          <a:p>
            <a:pPr marL="342900" marR="0" lvl="0" indent="-342900" algn="just"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azioni della neve;</a:t>
            </a:r>
          </a:p>
          <a:p>
            <a:pPr marL="342900" marR="0" lvl="0" indent="-342900" algn="just"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azioni della temperatura;</a:t>
            </a:r>
          </a:p>
          <a:p>
            <a:pPr marL="342900" marR="0" lvl="0" indent="-342900" algn="just"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azioni eccezionali quali incendi, esplosioni, urti.</a:t>
            </a:r>
          </a:p>
        </p:txBody>
      </p:sp>
      <p:sp>
        <p:nvSpPr>
          <p:cNvPr id="2" name="Segnaposto numero diapositiva 1">
            <a:extLst>
              <a:ext uri="{FF2B5EF4-FFF2-40B4-BE49-F238E27FC236}">
                <a16:creationId xmlns:a16="http://schemas.microsoft.com/office/drawing/2014/main" id="{5F37C4D4-A922-D7EE-8032-A36D2D5D0350}"/>
              </a:ext>
            </a:extLst>
          </p:cNvPr>
          <p:cNvSpPr>
            <a:spLocks noGrp="1"/>
          </p:cNvSpPr>
          <p:nvPr>
            <p:ph type="sldNum" sz="quarter" idx="12"/>
          </p:nvPr>
        </p:nvSpPr>
        <p:spPr/>
        <p:txBody>
          <a:bodyPr/>
          <a:lstStyle/>
          <a:p>
            <a:fld id="{AB0F8D9A-AFD8-4A88-8415-4E6756A0FCA9}" type="slidenum">
              <a:rPr lang="it-IT" smtClean="0"/>
              <a:t>14</a:t>
            </a:fld>
            <a:endParaRPr lang="it-IT"/>
          </a:p>
        </p:txBody>
      </p:sp>
    </p:spTree>
    <p:extLst>
      <p:ext uri="{BB962C8B-B14F-4D97-AF65-F5344CB8AC3E}">
        <p14:creationId xmlns:p14="http://schemas.microsoft.com/office/powerpoint/2010/main" val="1907106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58006" y="949903"/>
            <a:ext cx="5472112" cy="43021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200" b="1" i="0" u="none" strike="noStrike" kern="1200" cap="none" spc="0" normalizeH="0" baseline="0" noProof="0" dirty="0">
                <a:ln>
                  <a:noFill/>
                </a:ln>
                <a:solidFill>
                  <a:schemeClr val="accent1"/>
                </a:solidFill>
                <a:effectLst/>
                <a:uLnTx/>
                <a:uFillTx/>
                <a:latin typeface="Arial"/>
                <a:ea typeface="+mn-ea"/>
                <a:cs typeface="+mn-cs"/>
              </a:rPr>
              <a:t>RESISTENZA AL FUOCO</a:t>
            </a:r>
            <a:endParaRPr kumimoji="1" lang="it-IT" sz="2200" b="1" i="0" u="none" strike="noStrike" kern="1200" cap="none" spc="0" normalizeH="0" baseline="0" noProof="0" dirty="0">
              <a:ln>
                <a:noFill/>
              </a:ln>
              <a:solidFill>
                <a:schemeClr val="accent1"/>
              </a:solidFill>
              <a:effectLst/>
              <a:uLnTx/>
              <a:uFillTx/>
              <a:latin typeface="Arial"/>
              <a:ea typeface="+mn-ea"/>
              <a:cs typeface="+mn-cs"/>
            </a:endParaRPr>
          </a:p>
        </p:txBody>
      </p:sp>
      <p:sp>
        <p:nvSpPr>
          <p:cNvPr id="4" name="Text Box 38"/>
          <p:cNvSpPr txBox="1">
            <a:spLocks noChangeArrowheads="1"/>
          </p:cNvSpPr>
          <p:nvPr/>
        </p:nvSpPr>
        <p:spPr bwMode="auto">
          <a:xfrm>
            <a:off x="558006" y="1728787"/>
            <a:ext cx="8027988"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Black" panose="020B0A04020102020204" pitchFamily="34" charset="0"/>
              </a:defRPr>
            </a:lvl1pPr>
            <a:lvl2pPr marL="742950" indent="-285750">
              <a:defRPr kumimoji="1" sz="3200">
                <a:solidFill>
                  <a:schemeClr val="tx1"/>
                </a:solidFill>
                <a:latin typeface="Arial Black" panose="020B0A04020102020204" pitchFamily="34" charset="0"/>
              </a:defRPr>
            </a:lvl2pPr>
            <a:lvl3pPr marL="1143000" indent="-228600">
              <a:defRPr kumimoji="1" sz="3200">
                <a:solidFill>
                  <a:schemeClr val="tx1"/>
                </a:solidFill>
                <a:latin typeface="Arial Black" panose="020B0A04020102020204" pitchFamily="34" charset="0"/>
              </a:defRPr>
            </a:lvl3pPr>
            <a:lvl4pPr marL="1600200" indent="-228600">
              <a:defRPr kumimoji="1" sz="3200">
                <a:solidFill>
                  <a:schemeClr val="tx1"/>
                </a:solidFill>
                <a:latin typeface="Arial Black" panose="020B0A04020102020204" pitchFamily="34" charset="0"/>
              </a:defRPr>
            </a:lvl4pPr>
            <a:lvl5pPr marL="2057400" indent="-228600">
              <a:defRPr kumimoji="1" sz="3200">
                <a:solidFill>
                  <a:schemeClr val="tx1"/>
                </a:solidFill>
                <a:latin typeface="Arial Black" panose="020B0A04020102020204" pitchFamily="34" charset="0"/>
              </a:defRPr>
            </a:lvl5pPr>
            <a:lvl6pPr marL="2514600" indent="-228600" eaLnBrk="0" fontAlgn="base" hangingPunct="0">
              <a:spcBef>
                <a:spcPct val="0"/>
              </a:spcBef>
              <a:spcAft>
                <a:spcPct val="0"/>
              </a:spcAft>
              <a:defRPr kumimoji="1" sz="3200">
                <a:solidFill>
                  <a:schemeClr val="tx1"/>
                </a:solidFill>
                <a:latin typeface="Arial Black" panose="020B0A04020102020204" pitchFamily="34" charset="0"/>
              </a:defRPr>
            </a:lvl6pPr>
            <a:lvl7pPr marL="2971800" indent="-228600" eaLnBrk="0" fontAlgn="base" hangingPunct="0">
              <a:spcBef>
                <a:spcPct val="0"/>
              </a:spcBef>
              <a:spcAft>
                <a:spcPct val="0"/>
              </a:spcAft>
              <a:defRPr kumimoji="1" sz="3200">
                <a:solidFill>
                  <a:schemeClr val="tx1"/>
                </a:solidFill>
                <a:latin typeface="Arial Black" panose="020B0A04020102020204" pitchFamily="34" charset="0"/>
              </a:defRPr>
            </a:lvl7pPr>
            <a:lvl8pPr marL="3429000" indent="-228600" eaLnBrk="0" fontAlgn="base" hangingPunct="0">
              <a:spcBef>
                <a:spcPct val="0"/>
              </a:spcBef>
              <a:spcAft>
                <a:spcPct val="0"/>
              </a:spcAft>
              <a:defRPr kumimoji="1" sz="3200">
                <a:solidFill>
                  <a:schemeClr val="tx1"/>
                </a:solidFill>
                <a:latin typeface="Arial Black" panose="020B0A04020102020204" pitchFamily="34" charset="0"/>
              </a:defRPr>
            </a:lvl8pPr>
            <a:lvl9pPr marL="3886200" indent="-228600"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Le pareti e i solai dove sono installati trasformatori devono avere una resistenza al fuoco, rispetto alle altre parti dell’edificio, pari ad almeno REI 60 se la quantità di liquido isolante è minore di 1 m</a:t>
            </a:r>
            <a:r>
              <a:rPr kumimoji="1" lang="it-IT" altLang="it-IT" sz="2000" b="0" i="0" u="none" strike="noStrike" kern="1200" cap="none" spc="0" normalizeH="0" baseline="30000" noProof="0" dirty="0">
                <a:ln>
                  <a:noFill/>
                </a:ln>
                <a:solidFill>
                  <a:srgbClr val="009999"/>
                </a:solidFill>
                <a:effectLst/>
                <a:uLnTx/>
                <a:uFillTx/>
                <a:latin typeface="Arial" panose="020B0604020202020204" pitchFamily="34" charset="0"/>
                <a:ea typeface="+mn-ea"/>
                <a:cs typeface="+mn-cs"/>
              </a:rPr>
              <a:t>3</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ed almeno REI 90 se maggiore di 1 m</a:t>
            </a:r>
            <a:r>
              <a:rPr kumimoji="1" lang="it-IT" altLang="it-IT" sz="2000" b="0" i="0" u="none" strike="noStrike" kern="1200" cap="none" spc="0" normalizeH="0" baseline="30000" noProof="0" dirty="0">
                <a:ln>
                  <a:noFill/>
                </a:ln>
                <a:solidFill>
                  <a:srgbClr val="009999"/>
                </a:solidFill>
                <a:effectLst/>
                <a:uLnTx/>
                <a:uFillTx/>
                <a:latin typeface="Arial" panose="020B0604020202020204" pitchFamily="34" charset="0"/>
                <a:ea typeface="+mn-ea"/>
                <a:cs typeface="+mn-cs"/>
              </a:rPr>
              <a:t>3</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a:t>
            </a:r>
          </a:p>
          <a:p>
            <a:pPr marL="536575" marR="0" lvl="0" indent="-536575"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15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Nota:	</a:t>
            </a:r>
            <a:r>
              <a:rPr kumimoji="1" lang="it-IT" altLang="it-IT" sz="15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fanno eccezione i locali cabina con trasformatori a secco la cui classe di comportamento al fuoco è F1.</a:t>
            </a:r>
          </a:p>
          <a:p>
            <a:pPr marL="536575" marR="0" lvl="0" indent="-536575"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endParaRPr kumimoji="1" lang="it-IT" altLang="it-IT" sz="15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Le porte che danno sull’esterno (all’aperto) non devono avere una particolare resistenza al fuoco; devono aprirsi verso l’esterno ed avere un’altezza non inferiore a 2 m ed una larghezza non inferiore a 0,80 m.</a:t>
            </a:r>
          </a:p>
        </p:txBody>
      </p:sp>
      <p:sp>
        <p:nvSpPr>
          <p:cNvPr id="2" name="Segnaposto numero diapositiva 1">
            <a:extLst>
              <a:ext uri="{FF2B5EF4-FFF2-40B4-BE49-F238E27FC236}">
                <a16:creationId xmlns:a16="http://schemas.microsoft.com/office/drawing/2014/main" id="{825B57B9-7301-5CF7-AFEA-B74030D985BB}"/>
              </a:ext>
            </a:extLst>
          </p:cNvPr>
          <p:cNvSpPr>
            <a:spLocks noGrp="1"/>
          </p:cNvSpPr>
          <p:nvPr>
            <p:ph type="sldNum" sz="quarter" idx="12"/>
          </p:nvPr>
        </p:nvSpPr>
        <p:spPr/>
        <p:txBody>
          <a:bodyPr/>
          <a:lstStyle/>
          <a:p>
            <a:fld id="{AB0F8D9A-AFD8-4A88-8415-4E6756A0FCA9}" type="slidenum">
              <a:rPr lang="it-IT" smtClean="0"/>
              <a:t>15</a:t>
            </a:fld>
            <a:endParaRPr lang="it-IT"/>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58006" y="1042266"/>
            <a:ext cx="5472112" cy="43021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200" b="1" i="0" u="none" strike="noStrike" kern="1200" cap="none" spc="0" normalizeH="0" baseline="0" noProof="0" dirty="0">
                <a:ln>
                  <a:noFill/>
                </a:ln>
                <a:solidFill>
                  <a:schemeClr val="accent1"/>
                </a:solidFill>
                <a:effectLst/>
                <a:uLnTx/>
                <a:uFillTx/>
                <a:latin typeface="Arial"/>
                <a:ea typeface="+mn-ea"/>
                <a:cs typeface="+mn-cs"/>
              </a:rPr>
              <a:t>PASSAGGI E VIE DI FUGA</a:t>
            </a:r>
            <a:endParaRPr kumimoji="1" lang="it-IT" sz="2200" b="1" i="0" u="none" strike="noStrike" kern="1200" cap="none" spc="0" normalizeH="0" baseline="0" noProof="0" dirty="0">
              <a:ln>
                <a:noFill/>
              </a:ln>
              <a:solidFill>
                <a:schemeClr val="accent1"/>
              </a:solidFill>
              <a:effectLst/>
              <a:uLnTx/>
              <a:uFillTx/>
              <a:latin typeface="Arial"/>
              <a:ea typeface="+mn-ea"/>
              <a:cs typeface="+mn-cs"/>
            </a:endParaRPr>
          </a:p>
        </p:txBody>
      </p:sp>
      <p:sp>
        <p:nvSpPr>
          <p:cNvPr id="103427" name="Text Box 38"/>
          <p:cNvSpPr txBox="1">
            <a:spLocks noChangeArrowheads="1"/>
          </p:cNvSpPr>
          <p:nvPr/>
        </p:nvSpPr>
        <p:spPr bwMode="auto">
          <a:xfrm>
            <a:off x="558006" y="1948584"/>
            <a:ext cx="802798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I passaggi per il transito delle persone devono avere una larghezza di almeno 80 cm (se il passaggio è previsto dietro un quadro chiuso la larghezza può essere ridotta a 50 cm).</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endPar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Le vie di fuga devono essere larghe almeno 50 cm quando le portelle dei quadri sono aperte; il percorso massimo prima di accedere all’esterno, non deve essere maggiore di 20 m (se maggiore di 10 m si deve poter uscire da entrambi i lati del percorso).</a:t>
            </a:r>
          </a:p>
        </p:txBody>
      </p:sp>
      <p:sp>
        <p:nvSpPr>
          <p:cNvPr id="2" name="Segnaposto numero diapositiva 1">
            <a:extLst>
              <a:ext uri="{FF2B5EF4-FFF2-40B4-BE49-F238E27FC236}">
                <a16:creationId xmlns:a16="http://schemas.microsoft.com/office/drawing/2014/main" id="{53AD3969-1949-C2C5-5D82-1BF98B59B54D}"/>
              </a:ext>
            </a:extLst>
          </p:cNvPr>
          <p:cNvSpPr>
            <a:spLocks noGrp="1"/>
          </p:cNvSpPr>
          <p:nvPr>
            <p:ph type="sldNum" sz="quarter" idx="12"/>
          </p:nvPr>
        </p:nvSpPr>
        <p:spPr/>
        <p:txBody>
          <a:bodyPr/>
          <a:lstStyle/>
          <a:p>
            <a:fld id="{AB0F8D9A-AFD8-4A88-8415-4E6756A0FCA9}" type="slidenum">
              <a:rPr lang="it-IT" smtClean="0"/>
              <a:t>16</a:t>
            </a:fld>
            <a:endParaRPr lang="it-IT"/>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ttangolo 48"/>
          <p:cNvSpPr/>
          <p:nvPr/>
        </p:nvSpPr>
        <p:spPr>
          <a:xfrm>
            <a:off x="3942779" y="1497907"/>
            <a:ext cx="4349750" cy="2015936"/>
          </a:xfrm>
          <a:prstGeom prst="rect">
            <a:avLst/>
          </a:prstGeom>
          <a:ln>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OBBLIGO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it-IT" sz="12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D.Lgs.</a:t>
            </a:r>
            <a:r>
              <a:rPr kumimoji="0" lang="it-IT" sz="12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81/2008 e </a:t>
            </a:r>
            <a:r>
              <a:rPr kumimoji="0" lang="it-IT" sz="12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s.m.i.</a:t>
            </a:r>
            <a:r>
              <a:rPr kumimoji="0" lang="it-IT" sz="12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it-IT" sz="12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All.IV</a:t>
            </a:r>
            <a:r>
              <a:rPr kumimoji="0" lang="it-IT" sz="12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Facilmente accessibili in caso d’incendio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it-IT" sz="105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D.Lgs.</a:t>
            </a:r>
            <a:r>
              <a:rPr kumimoji="0" lang="it-IT" sz="105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81/2008 e </a:t>
            </a:r>
            <a:r>
              <a:rPr kumimoji="0" lang="it-IT" sz="105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s.m.i.</a:t>
            </a:r>
            <a:r>
              <a:rPr kumimoji="0" lang="it-IT" sz="105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it-IT" sz="105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Tit.V</a:t>
            </a:r>
            <a:r>
              <a:rPr kumimoji="0" lang="it-IT" sz="105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5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Mantenere in efficienza e controllare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it-IT" sz="16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&gt; 1 volta ogni 6 mesi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Personale Esperto</a:t>
            </a:r>
          </a:p>
        </p:txBody>
      </p:sp>
      <p:pic>
        <p:nvPicPr>
          <p:cNvPr id="105481"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0252" y="3934382"/>
            <a:ext cx="1113476" cy="194289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105479" name="Picture 6" descr="estinto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3955" y="1353151"/>
            <a:ext cx="1056366" cy="18807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105482" name="Immagin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96150" y="4660900"/>
            <a:ext cx="164465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3" name="Line 9"/>
          <p:cNvSpPr>
            <a:spLocks noChangeShapeType="1"/>
          </p:cNvSpPr>
          <p:nvPr/>
        </p:nvSpPr>
        <p:spPr bwMode="auto">
          <a:xfrm>
            <a:off x="2386013" y="5445125"/>
            <a:ext cx="746125" cy="22225"/>
          </a:xfrm>
          <a:prstGeom prst="line">
            <a:avLst/>
          </a:prstGeom>
          <a:noFill/>
          <a:ln w="152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it-IT" sz="3200" b="0" i="0" u="none" strike="noStrike" kern="1200" cap="none" spc="0" normalizeH="0" baseline="0" noProof="0">
              <a:ln>
                <a:noFill/>
              </a:ln>
              <a:solidFill>
                <a:prstClr val="black"/>
              </a:solidFill>
              <a:effectLst/>
              <a:uLnTx/>
              <a:uFillTx/>
              <a:latin typeface="Arial Black" panose="020B0A04020102020204" pitchFamily="34" charset="0"/>
              <a:ea typeface="+mn-ea"/>
              <a:cs typeface="+mn-cs"/>
            </a:endParaRPr>
          </a:p>
        </p:txBody>
      </p:sp>
      <p:pic>
        <p:nvPicPr>
          <p:cNvPr id="105484" name="Picture 9" descr="GEWGW422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138" y="4913313"/>
            <a:ext cx="852487"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5" name="Line 9"/>
          <p:cNvSpPr>
            <a:spLocks noChangeShapeType="1"/>
          </p:cNvSpPr>
          <p:nvPr/>
        </p:nvSpPr>
        <p:spPr bwMode="auto">
          <a:xfrm>
            <a:off x="4117975" y="5441950"/>
            <a:ext cx="741363" cy="6350"/>
          </a:xfrm>
          <a:prstGeom prst="line">
            <a:avLst/>
          </a:prstGeom>
          <a:noFill/>
          <a:ln w="152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it-IT" sz="3200" b="0" i="0" u="none" strike="noStrike" kern="1200" cap="none" spc="0" normalizeH="0" baseline="0" noProof="0">
              <a:ln>
                <a:noFill/>
              </a:ln>
              <a:solidFill>
                <a:prstClr val="black"/>
              </a:solidFill>
              <a:effectLst/>
              <a:uLnTx/>
              <a:uFillTx/>
              <a:latin typeface="Arial Black" panose="020B0A04020102020204" pitchFamily="34" charset="0"/>
              <a:ea typeface="+mn-ea"/>
              <a:cs typeface="+mn-cs"/>
            </a:endParaRPr>
          </a:p>
        </p:txBody>
      </p:sp>
      <p:sp>
        <p:nvSpPr>
          <p:cNvPr id="8" name="Rettangolo 7"/>
          <p:cNvSpPr/>
          <p:nvPr/>
        </p:nvSpPr>
        <p:spPr>
          <a:xfrm>
            <a:off x="347663" y="5994400"/>
            <a:ext cx="8348662" cy="584200"/>
          </a:xfrm>
          <a:prstGeom prst="rect">
            <a:avLst/>
          </a:prstGeom>
          <a:ln>
            <a:solidFill>
              <a:srgbClr val="FF0000"/>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Procedure di intervento in corrispondenza alle porte di accesso al locale con segnaletica di sicurezza conforme al Titolo V del </a:t>
            </a:r>
            <a:r>
              <a:rPr kumimoji="0" lang="it-IT" sz="16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D.Lgs.</a:t>
            </a:r>
            <a:r>
              <a:rPr kumimoji="0" lang="it-IT" sz="16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81/08.</a:t>
            </a:r>
          </a:p>
        </p:txBody>
      </p:sp>
      <p:sp>
        <p:nvSpPr>
          <p:cNvPr id="70" name="Rettangolo 69"/>
          <p:cNvSpPr/>
          <p:nvPr/>
        </p:nvSpPr>
        <p:spPr>
          <a:xfrm>
            <a:off x="187804" y="981045"/>
            <a:ext cx="1843088" cy="400050"/>
          </a:xfrm>
          <a:prstGeom prst="rect">
            <a:avLst/>
          </a:prstGeom>
          <a:ln>
            <a:solidFill>
              <a:srgbClr val="FF0000"/>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 Intervento</a:t>
            </a:r>
          </a:p>
        </p:txBody>
      </p:sp>
      <p:sp>
        <p:nvSpPr>
          <p:cNvPr id="71" name="Rettangolo 70"/>
          <p:cNvSpPr/>
          <p:nvPr/>
        </p:nvSpPr>
        <p:spPr>
          <a:xfrm>
            <a:off x="187804" y="3376500"/>
            <a:ext cx="1843088" cy="400050"/>
          </a:xfrm>
          <a:prstGeom prst="rect">
            <a:avLst/>
          </a:prstGeom>
          <a:ln>
            <a:solidFill>
              <a:srgbClr val="FF0000"/>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 Intervento</a:t>
            </a:r>
          </a:p>
        </p:txBody>
      </p:sp>
      <p:sp>
        <p:nvSpPr>
          <p:cNvPr id="74" name="Rettangolo 73"/>
          <p:cNvSpPr/>
          <p:nvPr/>
        </p:nvSpPr>
        <p:spPr>
          <a:xfrm>
            <a:off x="4859338" y="5141913"/>
            <a:ext cx="1785937" cy="522287"/>
          </a:xfrm>
          <a:prstGeom prst="rect">
            <a:avLst/>
          </a:prstGeom>
          <a:ln>
            <a:solidFill>
              <a:srgbClr val="FF0000"/>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Sezionamento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esterno alla cabina</a:t>
            </a:r>
          </a:p>
        </p:txBody>
      </p:sp>
      <p:sp>
        <p:nvSpPr>
          <p:cNvPr id="105490" name="Line 9"/>
          <p:cNvSpPr>
            <a:spLocks noChangeShapeType="1"/>
          </p:cNvSpPr>
          <p:nvPr/>
        </p:nvSpPr>
        <p:spPr bwMode="auto">
          <a:xfrm>
            <a:off x="6691313" y="5430838"/>
            <a:ext cx="833437" cy="0"/>
          </a:xfrm>
          <a:prstGeom prst="line">
            <a:avLst/>
          </a:prstGeom>
          <a:noFill/>
          <a:ln w="152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it-IT" sz="3200" b="0" i="0" u="none" strike="noStrike" kern="1200" cap="none" spc="0" normalizeH="0" baseline="0" noProof="0">
              <a:ln>
                <a:noFill/>
              </a:ln>
              <a:solidFill>
                <a:prstClr val="black"/>
              </a:solidFill>
              <a:effectLst/>
              <a:uLnTx/>
              <a:uFillTx/>
              <a:latin typeface="Arial Black" panose="020B0A04020102020204" pitchFamily="34" charset="0"/>
              <a:ea typeface="+mn-ea"/>
              <a:cs typeface="+mn-cs"/>
            </a:endParaRPr>
          </a:p>
        </p:txBody>
      </p:sp>
      <p:sp>
        <p:nvSpPr>
          <p:cNvPr id="42" name="CasellaDiTesto 41"/>
          <p:cNvSpPr txBox="1"/>
          <p:nvPr/>
        </p:nvSpPr>
        <p:spPr>
          <a:xfrm>
            <a:off x="347663" y="333345"/>
            <a:ext cx="5248275" cy="4318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0" cap="none" spc="0" normalizeH="0" baseline="0" noProof="0" dirty="0">
                <a:ln>
                  <a:noFill/>
                </a:ln>
                <a:solidFill>
                  <a:schemeClr val="accent1"/>
                </a:solidFill>
                <a:effectLst/>
                <a:uLnTx/>
                <a:uFillTx/>
                <a:latin typeface="Aria"/>
                <a:ea typeface="+mn-ea"/>
                <a:cs typeface="+mn-cs"/>
              </a:rPr>
              <a:t>MEZZI DI ESTINZIONE</a:t>
            </a:r>
          </a:p>
        </p:txBody>
      </p:sp>
      <p:sp>
        <p:nvSpPr>
          <p:cNvPr id="2" name="Segnaposto numero diapositiva 1">
            <a:extLst>
              <a:ext uri="{FF2B5EF4-FFF2-40B4-BE49-F238E27FC236}">
                <a16:creationId xmlns:a16="http://schemas.microsoft.com/office/drawing/2014/main" id="{4062D42E-73B7-D7EF-C15F-9569F357B453}"/>
              </a:ext>
            </a:extLst>
          </p:cNvPr>
          <p:cNvSpPr>
            <a:spLocks noGrp="1"/>
          </p:cNvSpPr>
          <p:nvPr>
            <p:ph type="sldNum" sz="quarter" idx="12"/>
          </p:nvPr>
        </p:nvSpPr>
        <p:spPr/>
        <p:txBody>
          <a:bodyPr/>
          <a:lstStyle/>
          <a:p>
            <a:fld id="{AB0F8D9A-AFD8-4A88-8415-4E6756A0FCA9}" type="slidenum">
              <a:rPr lang="it-IT" smtClean="0"/>
              <a:t>17</a:t>
            </a:fld>
            <a:endParaRPr lang="it-IT"/>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ttangolo 31"/>
          <p:cNvSpPr/>
          <p:nvPr/>
        </p:nvSpPr>
        <p:spPr>
          <a:xfrm>
            <a:off x="812800" y="5138738"/>
            <a:ext cx="446088" cy="258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ttangolo 23"/>
          <p:cNvSpPr/>
          <p:nvPr/>
        </p:nvSpPr>
        <p:spPr>
          <a:xfrm>
            <a:off x="71438" y="1304925"/>
            <a:ext cx="9010650" cy="4811713"/>
          </a:xfrm>
          <a:prstGeom prst="rect">
            <a:avLst/>
          </a:prstGeom>
        </p:spPr>
        <p:txBody>
          <a:bodyPr>
            <a:spAutoFit/>
          </a:bodyPr>
          <a:lstStyle/>
          <a:p>
            <a:pPr marL="285750" marR="0" lvl="0" indent="-285750" algn="just" defTabSz="914400" rtl="0" eaLnBrk="1" fontAlgn="auto" latinLnBrk="0" hangingPunct="1">
              <a:lnSpc>
                <a:spcPts val="2300"/>
              </a:lnSpc>
              <a:spcBef>
                <a:spcPts val="0"/>
              </a:spcBef>
              <a:spcAft>
                <a:spcPts val="0"/>
              </a:spcAft>
              <a:buClrTx/>
              <a:buSzTx/>
              <a:buFont typeface="Wingdings" panose="05000000000000000000" pitchFamily="2" charset="2"/>
              <a:buChar char="Ø"/>
              <a:tabLst/>
              <a:defRPr/>
            </a:pPr>
            <a:r>
              <a:rPr kumimoji="0" lang="it-IT"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Le condizioni climatiche interne </a:t>
            </a:r>
            <a:r>
              <a:rPr kumimoji="0" lang="it-IT"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devono essere ottenute </a:t>
            </a:r>
            <a:r>
              <a:rPr kumimoji="0" lang="it-IT"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ad. es. con </a:t>
            </a:r>
          </a:p>
          <a:p>
            <a:pPr marL="0" marR="0" lvl="0" indent="0" algn="just" defTabSz="914400" rtl="0" eaLnBrk="1" fontAlgn="auto" latinLnBrk="0" hangingPunct="1">
              <a:lnSpc>
                <a:spcPts val="23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it-IT" sz="1600" b="0"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raffreddamento, riscaldamento, deumidificazione, ventilazione o</a:t>
            </a:r>
          </a:p>
          <a:p>
            <a:pPr marL="355600" marR="0" lvl="0" indent="-88900" algn="just" defTabSz="914400" rtl="0" eaLnBrk="1" fontAlgn="auto" latinLnBrk="0" hangingPunct="1">
              <a:lnSpc>
                <a:spcPts val="2300"/>
              </a:lnSpc>
              <a:spcBef>
                <a:spcPts val="0"/>
              </a:spcBef>
              <a:spcAft>
                <a:spcPts val="0"/>
              </a:spcAft>
              <a:buClrTx/>
              <a:buSzTx/>
              <a:buFontTx/>
              <a:buNone/>
              <a:tabLst/>
              <a:defRPr/>
            </a:pPr>
            <a:r>
              <a:rPr kumimoji="0" lang="it-IT" sz="1600" b="0"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progettazione della costruzione adeguati</a:t>
            </a:r>
            <a:r>
              <a:rPr kumimoji="0" lang="it-IT"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a:p>
            <a:pPr marL="285750" marR="0" lvl="0" indent="-285750" algn="just" defTabSz="914400" rtl="0" eaLnBrk="1" fontAlgn="auto" latinLnBrk="0" hangingPunct="1">
              <a:lnSpc>
                <a:spcPts val="2300"/>
              </a:lnSpc>
              <a:spcBef>
                <a:spcPts val="0"/>
              </a:spcBef>
              <a:spcAft>
                <a:spcPts val="0"/>
              </a:spcAft>
              <a:buClrTx/>
              <a:buSzTx/>
              <a:buFont typeface="Wingdings" panose="05000000000000000000" pitchFamily="2" charset="2"/>
              <a:buChar char="Ø"/>
              <a:tabLst/>
              <a:defRPr/>
            </a:pPr>
            <a:r>
              <a:rPr kumimoji="0" lang="it-IT"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Per i locali dei trasformatori, </a:t>
            </a:r>
            <a:r>
              <a:rPr kumimoji="0" lang="it-IT"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è preferibile </a:t>
            </a:r>
            <a:r>
              <a:rPr kumimoji="0" lang="it-IT"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l’uso </a:t>
            </a:r>
            <a:r>
              <a:rPr kumimoji="0" lang="it-IT" sz="1600" b="0"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di ventilazione naturale</a:t>
            </a:r>
            <a:r>
              <a:rPr kumimoji="0" lang="it-IT"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a:p>
            <a:pPr marL="285750" marR="0" lvl="0" indent="-285750" algn="just" defTabSz="914400" rtl="0" eaLnBrk="1" fontAlgn="auto" latinLnBrk="0" hangingPunct="1">
              <a:lnSpc>
                <a:spcPts val="2300"/>
              </a:lnSpc>
              <a:spcBef>
                <a:spcPts val="0"/>
              </a:spcBef>
              <a:spcAft>
                <a:spcPts val="0"/>
              </a:spcAft>
              <a:buClrTx/>
              <a:buSzTx/>
              <a:buFont typeface="Wingdings" panose="05000000000000000000" pitchFamily="2" charset="2"/>
              <a:buChar char="Ø"/>
              <a:tabLst/>
              <a:defRPr/>
            </a:pPr>
            <a:r>
              <a:rPr kumimoji="0" lang="it-IT"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 sistemi di ventilazione forzata (</a:t>
            </a:r>
            <a:r>
              <a:rPr kumimoji="0" lang="it-IT"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permanenti o mobili)</a:t>
            </a:r>
            <a:r>
              <a:rPr kumimoji="0" lang="it-IT"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devono essere </a:t>
            </a:r>
          </a:p>
          <a:p>
            <a:pPr marL="0" marR="0" lvl="0" indent="0" algn="just" defTabSz="914400" rtl="0" eaLnBrk="1" fontAlgn="auto" latinLnBrk="0" hangingPunct="1">
              <a:lnSpc>
                <a:spcPts val="23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progettati considerando lo smaltimento dei fumi dall’edificio.</a:t>
            </a:r>
          </a:p>
          <a:p>
            <a:pPr marL="285750" marR="0" lvl="0" indent="-285750" algn="just" defTabSz="914400" rtl="0" eaLnBrk="1" fontAlgn="auto" latinLnBrk="0" hangingPunct="1">
              <a:lnSpc>
                <a:spcPts val="2300"/>
              </a:lnSpc>
              <a:spcBef>
                <a:spcPts val="0"/>
              </a:spcBef>
              <a:spcAft>
                <a:spcPts val="0"/>
              </a:spcAft>
              <a:buClrTx/>
              <a:buSzTx/>
              <a:buFont typeface="Wingdings" panose="05000000000000000000" pitchFamily="2" charset="2"/>
              <a:buChar char="Ø"/>
              <a:tabLst/>
              <a:defRPr/>
            </a:pPr>
            <a:r>
              <a:rPr kumimoji="0" lang="it-IT"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Si raccomanda </a:t>
            </a:r>
            <a:r>
              <a:rPr kumimoji="0" lang="it-IT"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un </a:t>
            </a:r>
            <a:r>
              <a:rPr kumimoji="0" lang="it-IT" sz="1600" b="0"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monitoraggio del funzionamento dei ventilatori fissi</a:t>
            </a:r>
            <a:r>
              <a:rPr kumimoji="0" lang="it-IT"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a:p>
            <a:pPr marL="285750" marR="0" lvl="0" indent="-285750" algn="just" defTabSz="914400" rtl="0" eaLnBrk="1" fontAlgn="auto" latinLnBrk="0" hangingPunct="1">
              <a:lnSpc>
                <a:spcPts val="2300"/>
              </a:lnSpc>
              <a:spcBef>
                <a:spcPts val="0"/>
              </a:spcBef>
              <a:spcAft>
                <a:spcPts val="0"/>
              </a:spcAft>
              <a:buClrTx/>
              <a:buSzTx/>
              <a:buFont typeface="Wingdings" panose="05000000000000000000" pitchFamily="2" charset="2"/>
              <a:buChar char="Ø"/>
              <a:tabLst/>
              <a:defRPr/>
            </a:pPr>
            <a:r>
              <a:rPr kumimoji="0" lang="it-IT"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Le aperture per la ventilazione </a:t>
            </a:r>
            <a:r>
              <a:rPr kumimoji="0" lang="it-IT"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devono essere progettate </a:t>
            </a:r>
            <a:r>
              <a:rPr kumimoji="0" lang="it-IT"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in modo da evitare ogni possibile </a:t>
            </a:r>
            <a:r>
              <a:rPr kumimoji="0" lang="it-IT" sz="1600" b="0"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avvicinamento a parti attive ed ogni intrusione pericolosa di corpi estranei</a:t>
            </a:r>
            <a:r>
              <a:rPr kumimoji="0" lang="it-IT"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a:p>
            <a:pPr marL="285750" marR="0" lvl="0" indent="-285750" algn="just" defTabSz="914400" rtl="0" eaLnBrk="1" fontAlgn="auto" latinLnBrk="0" hangingPunct="1">
              <a:lnSpc>
                <a:spcPts val="2300"/>
              </a:lnSpc>
              <a:spcBef>
                <a:spcPts val="0"/>
              </a:spcBef>
              <a:spcAft>
                <a:spcPts val="0"/>
              </a:spcAft>
              <a:buClrTx/>
              <a:buSzTx/>
              <a:buFont typeface="Wingdings" panose="05000000000000000000" pitchFamily="2" charset="2"/>
              <a:buChar char="Ø"/>
              <a:tabLst/>
              <a:defRPr/>
            </a:pPr>
            <a:r>
              <a:rPr kumimoji="0" lang="it-IT"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 liquidi refrigeranti e i mezzi di smaltimento del calore </a:t>
            </a:r>
            <a:r>
              <a:rPr kumimoji="0" lang="it-IT"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non devono contenere</a:t>
            </a:r>
            <a:r>
              <a:rPr kumimoji="0" lang="it-IT"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it-IT" sz="1600" b="0"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impurità meccaniche o sostanze corrosive</a:t>
            </a:r>
            <a:r>
              <a:rPr kumimoji="0" lang="it-IT"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in quantità o qualità tali che possano essere pericolose per il corretto funzionamento dei componenti elettrici dell’impianto.</a:t>
            </a:r>
          </a:p>
          <a:p>
            <a:pPr marL="285750" marR="0" lvl="0" indent="-285750" algn="just" defTabSz="914400" rtl="0" eaLnBrk="1" fontAlgn="auto" latinLnBrk="0" hangingPunct="1">
              <a:lnSpc>
                <a:spcPts val="2300"/>
              </a:lnSpc>
              <a:spcBef>
                <a:spcPts val="0"/>
              </a:spcBef>
              <a:spcAft>
                <a:spcPts val="0"/>
              </a:spcAft>
              <a:buClrTx/>
              <a:buSzTx/>
              <a:buFont typeface="Wingdings" panose="05000000000000000000" pitchFamily="2" charset="2"/>
              <a:buChar char="Ø"/>
              <a:tabLst/>
              <a:defRPr/>
            </a:pPr>
            <a:r>
              <a:rPr kumimoji="0" lang="it-IT"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Ove necessario, devono essere installati </a:t>
            </a:r>
            <a:r>
              <a:rPr kumimoji="0" lang="it-IT"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filtri o scambiatori di calore.</a:t>
            </a:r>
          </a:p>
          <a:p>
            <a:pPr marL="285750" marR="0" lvl="0" indent="-285750" algn="just" defTabSz="914400" rtl="0" eaLnBrk="1" fontAlgn="auto" latinLnBrk="0" hangingPunct="1">
              <a:lnSpc>
                <a:spcPts val="2300"/>
              </a:lnSpc>
              <a:spcBef>
                <a:spcPts val="0"/>
              </a:spcBef>
              <a:spcAft>
                <a:spcPts val="0"/>
              </a:spcAft>
              <a:buClrTx/>
              <a:buSzTx/>
              <a:buFont typeface="Wingdings" panose="05000000000000000000" pitchFamily="2" charset="2"/>
              <a:buChar char="Ø"/>
              <a:tabLst/>
              <a:defRPr/>
            </a:pPr>
            <a:r>
              <a:rPr kumimoji="0" lang="it-IT"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Gli impianti di ventilazione forzata </a:t>
            </a:r>
            <a:r>
              <a:rPr kumimoji="0" lang="it-IT"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devono essere posizionati in modo che </a:t>
            </a:r>
            <a:r>
              <a:rPr kumimoji="0" lang="it-IT"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si possa eseguirne l’ispezione e la manutenzione anche quando le apparecchiature dell’impianto elettrico sono in funzione.</a:t>
            </a:r>
          </a:p>
        </p:txBody>
      </p:sp>
      <p:pic>
        <p:nvPicPr>
          <p:cNvPr id="107526"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1273175"/>
            <a:ext cx="1855787"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asellaDiTesto 18"/>
          <p:cNvSpPr txBox="1"/>
          <p:nvPr/>
        </p:nvSpPr>
        <p:spPr>
          <a:xfrm>
            <a:off x="353003" y="525462"/>
            <a:ext cx="2731943" cy="4318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VENTILAZIONE</a:t>
            </a:r>
          </a:p>
        </p:txBody>
      </p:sp>
      <p:sp>
        <p:nvSpPr>
          <p:cNvPr id="2" name="Segnaposto numero diapositiva 1">
            <a:extLst>
              <a:ext uri="{FF2B5EF4-FFF2-40B4-BE49-F238E27FC236}">
                <a16:creationId xmlns:a16="http://schemas.microsoft.com/office/drawing/2014/main" id="{C7E3E601-D9AE-B4BB-E3C9-BD6090DE28B8}"/>
              </a:ext>
            </a:extLst>
          </p:cNvPr>
          <p:cNvSpPr>
            <a:spLocks noGrp="1"/>
          </p:cNvSpPr>
          <p:nvPr>
            <p:ph type="sldNum" sz="quarter" idx="12"/>
          </p:nvPr>
        </p:nvSpPr>
        <p:spPr/>
        <p:txBody>
          <a:bodyPr/>
          <a:lstStyle/>
          <a:p>
            <a:fld id="{AB0F8D9A-AFD8-4A88-8415-4E6756A0FCA9}" type="slidenum">
              <a:rPr lang="it-IT" smtClean="0"/>
              <a:t>18</a:t>
            </a:fld>
            <a:endParaRPr lang="it-IT"/>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A29C797D-E189-FD51-73DD-7225FA7A85CE}"/>
              </a:ext>
            </a:extLst>
          </p:cNvPr>
          <p:cNvSpPr txBox="1"/>
          <p:nvPr/>
        </p:nvSpPr>
        <p:spPr>
          <a:xfrm>
            <a:off x="755576" y="692696"/>
            <a:ext cx="2569515" cy="430213"/>
          </a:xfrm>
          <a:prstGeom prst="rect">
            <a:avLst/>
          </a:prstGeom>
          <a:noFill/>
        </p:spPr>
        <p:txBody>
          <a:bodyPr wrap="square">
            <a:spAutoFit/>
          </a:bodyPr>
          <a:lstStyle/>
          <a:p>
            <a:pPr defTabSz="457200">
              <a:defRPr/>
            </a:pPr>
            <a:r>
              <a:rPr lang="it-IT" sz="2200" b="1" kern="0" dirty="0">
                <a:solidFill>
                  <a:schemeClr val="accent1"/>
                </a:solidFill>
                <a:latin typeface="Arial" panose="020B0604020202020204" pitchFamily="34" charset="0"/>
                <a:cs typeface="Arial" panose="020B0604020202020204" pitchFamily="34" charset="0"/>
              </a:rPr>
              <a:t>VENTILAZIONE</a:t>
            </a:r>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24209430-FCCF-746F-BD66-220480E5B49F}"/>
                  </a:ext>
                </a:extLst>
              </p:cNvPr>
              <p:cNvSpPr txBox="1"/>
              <p:nvPr/>
            </p:nvSpPr>
            <p:spPr>
              <a:xfrm>
                <a:off x="467544" y="4030601"/>
                <a:ext cx="7920880" cy="2618794"/>
              </a:xfrm>
              <a:prstGeom prst="rect">
                <a:avLst/>
              </a:prstGeom>
              <a:noFill/>
            </p:spPr>
            <p:txBody>
              <a:bodyPr wrap="square" rtlCol="0">
                <a:spAutoFit/>
              </a:bodyPr>
              <a:lstStyle/>
              <a:p>
                <a:pPr marL="342900" marR="0" lvl="0" indent="-342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0" cap="none" spc="0" normalizeH="0" baseline="0" noProof="0" dirty="0">
                    <a:ln>
                      <a:noFill/>
                    </a:ln>
                    <a:solidFill>
                      <a:srgbClr val="009999"/>
                    </a:solidFill>
                    <a:effectLst/>
                    <a:uLnTx/>
                    <a:uFillTx/>
                  </a:rPr>
                  <a:t>Ventilazione naturale</a:t>
                </a:r>
              </a:p>
              <a:p>
                <a:pPr marL="176213" marR="0" lvl="0" indent="0" defTabSz="45720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rgbClr val="009999"/>
                    </a:solidFill>
                    <a:effectLst/>
                    <a:uLnTx/>
                    <a:uFillTx/>
                  </a:rPr>
                  <a:t>S = 0,238 </a:t>
                </a:r>
                <a:r>
                  <a:rPr kumimoji="0" lang="it-IT" sz="2000" b="0" i="0" u="none" strike="noStrike" kern="0" cap="none" spc="0" normalizeH="0" baseline="0" noProof="0" dirty="0" err="1">
                    <a:ln>
                      <a:noFill/>
                    </a:ln>
                    <a:solidFill>
                      <a:srgbClr val="009999"/>
                    </a:solidFill>
                    <a:effectLst/>
                    <a:uLnTx/>
                    <a:uFillTx/>
                  </a:rPr>
                  <a:t>P</a:t>
                </a:r>
                <a:r>
                  <a:rPr kumimoji="0" lang="it-IT" sz="2000" b="0" i="0" u="none" strike="noStrike" kern="0" cap="none" spc="0" normalizeH="0" baseline="-25000" noProof="0" dirty="0" err="1">
                    <a:ln>
                      <a:noFill/>
                    </a:ln>
                    <a:solidFill>
                      <a:srgbClr val="009999"/>
                    </a:solidFill>
                    <a:effectLst/>
                    <a:uLnTx/>
                    <a:uFillTx/>
                  </a:rPr>
                  <a:t>t</a:t>
                </a:r>
                <a:r>
                  <a:rPr kumimoji="0" lang="it-IT" sz="2000" b="0" i="0" u="none" strike="noStrike" kern="0" cap="none" spc="0" normalizeH="0" baseline="-25000" noProof="0" dirty="0">
                    <a:ln>
                      <a:noFill/>
                    </a:ln>
                    <a:solidFill>
                      <a:srgbClr val="009999"/>
                    </a:solidFill>
                    <a:effectLst/>
                    <a:uLnTx/>
                    <a:uFillTx/>
                  </a:rPr>
                  <a:t> </a:t>
                </a:r>
                <a:r>
                  <a:rPr kumimoji="0" lang="it-IT" sz="2000" b="0" i="0" u="none" strike="noStrike" kern="0" cap="none" spc="0" normalizeH="0" baseline="0" noProof="0" dirty="0">
                    <a:ln>
                      <a:noFill/>
                    </a:ln>
                    <a:solidFill>
                      <a:srgbClr val="009999"/>
                    </a:solidFill>
                    <a:effectLst/>
                    <a:uLnTx/>
                    <a:uFillTx/>
                  </a:rPr>
                  <a:t>/</a:t>
                </a:r>
                <a14:m>
                  <m:oMath xmlns:m="http://schemas.openxmlformats.org/officeDocument/2006/math">
                    <m:rad>
                      <m:radPr>
                        <m:degHide m:val="on"/>
                        <m:ctrlPr>
                          <a:rPr kumimoji="0" lang="it-IT" sz="2000" b="0" i="1" u="none" strike="noStrike" kern="0" cap="none" spc="0" normalizeH="0" baseline="0" noProof="0" smtClean="0">
                            <a:ln>
                              <a:noFill/>
                            </a:ln>
                            <a:solidFill>
                              <a:srgbClr val="009999"/>
                            </a:solidFill>
                            <a:effectLst/>
                            <a:uLnTx/>
                            <a:uFillTx/>
                            <a:latin typeface="Cambria Math" panose="02040503050406030204" pitchFamily="18" charset="0"/>
                          </a:rPr>
                        </m:ctrlPr>
                      </m:radPr>
                      <m:deg/>
                      <m:e>
                        <m:r>
                          <a:rPr kumimoji="0" lang="it-IT" sz="2000" b="0" i="1" u="none" strike="noStrike" kern="0" cap="none" spc="0" normalizeH="0" baseline="0" noProof="0" smtClean="0">
                            <a:ln>
                              <a:noFill/>
                            </a:ln>
                            <a:solidFill>
                              <a:srgbClr val="009999"/>
                            </a:solidFill>
                            <a:effectLst/>
                            <a:uLnTx/>
                            <a:uFillTx/>
                            <a:latin typeface="Cambria Math" panose="02040503050406030204" pitchFamily="18" charset="0"/>
                          </a:rPr>
                          <m:t>h</m:t>
                        </m:r>
                        <m:r>
                          <a:rPr kumimoji="0" lang="it-IT" sz="2000" b="0" i="1" u="none" strike="noStrike" kern="0" cap="none" spc="0" normalizeH="0" baseline="0" noProof="0" smtClean="0">
                            <a:ln>
                              <a:noFill/>
                            </a:ln>
                            <a:solidFill>
                              <a:srgbClr val="009999"/>
                            </a:solidFill>
                            <a:effectLst/>
                            <a:uLnTx/>
                            <a:uFillTx/>
                            <a:latin typeface="Cambria Math" panose="02040503050406030204" pitchFamily="18" charset="0"/>
                          </a:rPr>
                          <m:t> </m:t>
                        </m:r>
                      </m:e>
                    </m:rad>
                  </m:oMath>
                </a14:m>
                <a:r>
                  <a:rPr kumimoji="0" lang="it-IT" sz="2000" b="0" i="0" u="none" strike="noStrike" kern="0" cap="none" spc="0" normalizeH="0" baseline="0" noProof="0" dirty="0">
                    <a:ln>
                      <a:noFill/>
                    </a:ln>
                    <a:solidFill>
                      <a:srgbClr val="009999"/>
                    </a:solidFill>
                    <a:effectLst/>
                    <a:uLnTx/>
                    <a:uFillTx/>
                  </a:rPr>
                  <a:t>  nel caso di un’apertura su ogni parete</a:t>
                </a:r>
              </a:p>
              <a:p>
                <a:pPr marL="176213" marR="0" lvl="0" indent="0" defTabSz="45720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rgbClr val="009999"/>
                    </a:solidFill>
                    <a:effectLst/>
                    <a:uLnTx/>
                    <a:uFillTx/>
                  </a:rPr>
                  <a:t>S = 0,119 </a:t>
                </a:r>
                <a:r>
                  <a:rPr kumimoji="0" lang="it-IT" sz="2000" b="0" i="0" u="none" strike="noStrike" kern="0" cap="none" spc="0" normalizeH="0" baseline="0" noProof="0" dirty="0" err="1">
                    <a:ln>
                      <a:noFill/>
                    </a:ln>
                    <a:solidFill>
                      <a:srgbClr val="009999"/>
                    </a:solidFill>
                    <a:effectLst/>
                    <a:uLnTx/>
                    <a:uFillTx/>
                  </a:rPr>
                  <a:t>P</a:t>
                </a:r>
                <a:r>
                  <a:rPr kumimoji="0" lang="it-IT" sz="2000" b="0" i="0" u="none" strike="noStrike" kern="0" cap="none" spc="0" normalizeH="0" baseline="-25000" noProof="0" dirty="0" err="1">
                    <a:ln>
                      <a:noFill/>
                    </a:ln>
                    <a:solidFill>
                      <a:srgbClr val="009999"/>
                    </a:solidFill>
                    <a:effectLst/>
                    <a:uLnTx/>
                    <a:uFillTx/>
                  </a:rPr>
                  <a:t>t</a:t>
                </a:r>
                <a:r>
                  <a:rPr kumimoji="0" lang="it-IT" sz="2000" b="0" i="0" u="none" strike="noStrike" kern="0" cap="none" spc="0" normalizeH="0" baseline="-25000" noProof="0" dirty="0">
                    <a:ln>
                      <a:noFill/>
                    </a:ln>
                    <a:solidFill>
                      <a:srgbClr val="009999"/>
                    </a:solidFill>
                    <a:effectLst/>
                    <a:uLnTx/>
                    <a:uFillTx/>
                  </a:rPr>
                  <a:t> </a:t>
                </a:r>
                <a:r>
                  <a:rPr kumimoji="0" lang="it-IT" sz="2000" b="0" i="0" u="none" strike="noStrike" kern="0" cap="none" spc="0" normalizeH="0" baseline="0" noProof="0" dirty="0">
                    <a:ln>
                      <a:noFill/>
                    </a:ln>
                    <a:solidFill>
                      <a:srgbClr val="009999"/>
                    </a:solidFill>
                    <a:effectLst/>
                    <a:uLnTx/>
                    <a:uFillTx/>
                  </a:rPr>
                  <a:t>/</a:t>
                </a:r>
                <a14:m>
                  <m:oMath xmlns:m="http://schemas.openxmlformats.org/officeDocument/2006/math">
                    <m:rad>
                      <m:radPr>
                        <m:degHide m:val="on"/>
                        <m:ctrlPr>
                          <a:rPr kumimoji="0" lang="it-IT" sz="2000" b="0" i="1" u="none" strike="noStrike" kern="0" cap="none" spc="0" normalizeH="0" baseline="0" noProof="0" smtClean="0">
                            <a:ln>
                              <a:noFill/>
                            </a:ln>
                            <a:solidFill>
                              <a:srgbClr val="009999"/>
                            </a:solidFill>
                            <a:effectLst/>
                            <a:uLnTx/>
                            <a:uFillTx/>
                            <a:latin typeface="Cambria Math" panose="02040503050406030204" pitchFamily="18" charset="0"/>
                          </a:rPr>
                        </m:ctrlPr>
                      </m:radPr>
                      <m:deg/>
                      <m:e>
                        <m:r>
                          <a:rPr kumimoji="0" lang="it-IT" sz="2000" b="0" i="1" u="none" strike="noStrike" kern="0" cap="none" spc="0" normalizeH="0" baseline="0" noProof="0" smtClean="0">
                            <a:ln>
                              <a:noFill/>
                            </a:ln>
                            <a:solidFill>
                              <a:srgbClr val="009999"/>
                            </a:solidFill>
                            <a:effectLst/>
                            <a:uLnTx/>
                            <a:uFillTx/>
                            <a:latin typeface="Cambria Math" panose="02040503050406030204" pitchFamily="18" charset="0"/>
                          </a:rPr>
                          <m:t>h</m:t>
                        </m:r>
                      </m:e>
                    </m:rad>
                  </m:oMath>
                </a14:m>
                <a:r>
                  <a:rPr kumimoji="0" lang="it-IT" sz="2000" b="0" i="0" u="none" strike="noStrike" kern="0" cap="none" spc="0" normalizeH="0" baseline="0" noProof="0" dirty="0">
                    <a:ln>
                      <a:noFill/>
                    </a:ln>
                    <a:solidFill>
                      <a:srgbClr val="009999"/>
                    </a:solidFill>
                    <a:effectLst/>
                    <a:uLnTx/>
                    <a:uFillTx/>
                  </a:rPr>
                  <a:t>   nel caso di due aperture su ogni parete</a:t>
                </a:r>
              </a:p>
              <a:p>
                <a:pPr marL="176213" marR="0" lvl="0" indent="0" defTabSz="457200" eaLnBrk="1" fontAlgn="auto" latinLnBrk="0" hangingPunct="1">
                  <a:lnSpc>
                    <a:spcPct val="100000"/>
                  </a:lnSpc>
                  <a:spcBef>
                    <a:spcPts val="0"/>
                  </a:spcBef>
                  <a:spcAft>
                    <a:spcPts val="0"/>
                  </a:spcAft>
                  <a:buClrTx/>
                  <a:buSzTx/>
                  <a:buFontTx/>
                  <a:buNone/>
                  <a:tabLst/>
                  <a:defRPr/>
                </a:pPr>
                <a:endParaRPr kumimoji="0" lang="it-IT" sz="2000" b="0" i="0" u="none" strike="noStrike" kern="0" cap="none" spc="0" normalizeH="0" baseline="0" noProof="0" dirty="0">
                  <a:ln>
                    <a:noFill/>
                  </a:ln>
                  <a:solidFill>
                    <a:srgbClr val="009999"/>
                  </a:solidFill>
                  <a:effectLst/>
                  <a:uLnTx/>
                  <a:uFillTx/>
                </a:endParaRPr>
              </a:p>
              <a:p>
                <a:pPr marL="342900" marR="0" lvl="0" indent="-342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0" cap="none" spc="0" normalizeH="0" baseline="0" noProof="0" dirty="0">
                    <a:ln>
                      <a:noFill/>
                    </a:ln>
                    <a:solidFill>
                      <a:srgbClr val="009999"/>
                    </a:solidFill>
                    <a:effectLst/>
                    <a:uLnTx/>
                    <a:uFillTx/>
                  </a:rPr>
                  <a:t>Ventilazione forzata</a:t>
                </a:r>
              </a:p>
              <a:p>
                <a:pPr marL="176213" marR="0" lvl="0" indent="0" defTabSz="45720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err="1">
                    <a:ln>
                      <a:noFill/>
                    </a:ln>
                    <a:solidFill>
                      <a:srgbClr val="009999"/>
                    </a:solidFill>
                    <a:effectLst/>
                    <a:uLnTx/>
                    <a:uFillTx/>
                  </a:rPr>
                  <a:t>q</a:t>
                </a:r>
                <a:r>
                  <a:rPr kumimoji="0" lang="it-IT" sz="2000" b="0" i="0" u="none" strike="noStrike" kern="0" cap="none" spc="0" normalizeH="0" baseline="-25000" noProof="0" dirty="0" err="1">
                    <a:ln>
                      <a:noFill/>
                    </a:ln>
                    <a:solidFill>
                      <a:srgbClr val="009999"/>
                    </a:solidFill>
                    <a:effectLst/>
                    <a:uLnTx/>
                    <a:uFillTx/>
                  </a:rPr>
                  <a:t>v</a:t>
                </a:r>
                <a:r>
                  <a:rPr kumimoji="0" lang="it-IT" sz="2000" b="0" i="0" u="none" strike="noStrike" kern="0" cap="none" spc="0" normalizeH="0" baseline="0" noProof="0" dirty="0">
                    <a:ln>
                      <a:noFill/>
                    </a:ln>
                    <a:solidFill>
                      <a:srgbClr val="009999"/>
                    </a:solidFill>
                    <a:effectLst/>
                    <a:uLnTx/>
                    <a:uFillTx/>
                  </a:rPr>
                  <a:t> = </a:t>
                </a:r>
                <a:r>
                  <a:rPr kumimoji="0" lang="it-IT" sz="2000" b="0" i="0" u="none" strike="noStrike" kern="0" cap="none" spc="0" normalizeH="0" baseline="0" noProof="0" dirty="0" err="1">
                    <a:ln>
                      <a:noFill/>
                    </a:ln>
                    <a:solidFill>
                      <a:srgbClr val="009999"/>
                    </a:solidFill>
                    <a:effectLst/>
                    <a:uLnTx/>
                    <a:uFillTx/>
                  </a:rPr>
                  <a:t>P</a:t>
                </a:r>
                <a:r>
                  <a:rPr kumimoji="0" lang="it-IT" sz="2000" b="0" i="0" u="none" strike="noStrike" kern="0" cap="none" spc="0" normalizeH="0" baseline="-25000" noProof="0" dirty="0" err="1">
                    <a:ln>
                      <a:noFill/>
                    </a:ln>
                    <a:solidFill>
                      <a:srgbClr val="009999"/>
                    </a:solidFill>
                    <a:effectLst/>
                    <a:uLnTx/>
                    <a:uFillTx/>
                  </a:rPr>
                  <a:t>t</a:t>
                </a:r>
                <a:r>
                  <a:rPr kumimoji="0" lang="it-IT" sz="2000" b="0" i="0" u="none" strike="noStrike" kern="0" cap="none" spc="0" normalizeH="0" baseline="0" noProof="0" dirty="0">
                    <a:ln>
                      <a:noFill/>
                    </a:ln>
                    <a:solidFill>
                      <a:srgbClr val="009999"/>
                    </a:solidFill>
                    <a:effectLst/>
                    <a:uLnTx/>
                    <a:uFillTx/>
                  </a:rPr>
                  <a:t> · 860 / </a:t>
                </a:r>
                <a:r>
                  <a:rPr kumimoji="0" lang="it-IT" sz="2000" b="0" i="0" u="none" strike="noStrike" kern="0" cap="none" spc="0" normalizeH="0" baseline="0" noProof="0" dirty="0" err="1">
                    <a:ln>
                      <a:noFill/>
                    </a:ln>
                    <a:solidFill>
                      <a:srgbClr val="009999"/>
                    </a:solidFill>
                    <a:effectLst/>
                    <a:uLnTx/>
                    <a:uFillTx/>
                  </a:rPr>
                  <a:t>c</a:t>
                </a:r>
                <a:r>
                  <a:rPr kumimoji="0" lang="it-IT" sz="2000" b="0" i="0" u="none" strike="noStrike" kern="0" cap="none" spc="0" normalizeH="0" baseline="-25000" noProof="0" dirty="0" err="1">
                    <a:ln>
                      <a:noFill/>
                    </a:ln>
                    <a:solidFill>
                      <a:srgbClr val="009999"/>
                    </a:solidFill>
                    <a:effectLst/>
                    <a:uLnTx/>
                    <a:uFillTx/>
                  </a:rPr>
                  <a:t>p</a:t>
                </a:r>
                <a:r>
                  <a:rPr kumimoji="0" lang="it-IT" sz="2000" b="0" i="0" u="none" strike="noStrike" kern="0" cap="none" spc="0" normalizeH="0" baseline="0" noProof="0" dirty="0">
                    <a:ln>
                      <a:noFill/>
                    </a:ln>
                    <a:solidFill>
                      <a:srgbClr val="009999"/>
                    </a:solidFill>
                    <a:effectLst/>
                    <a:uLnTx/>
                    <a:uFillTx/>
                  </a:rPr>
                  <a:t> · </a:t>
                </a:r>
                <a:r>
                  <a:rPr kumimoji="0" lang="el-GR" sz="2000" b="0" i="0" u="none" strike="noStrike" kern="0" cap="none" spc="0" normalizeH="0" baseline="0" noProof="0" dirty="0">
                    <a:ln>
                      <a:noFill/>
                    </a:ln>
                    <a:solidFill>
                      <a:srgbClr val="009999"/>
                    </a:solidFill>
                    <a:effectLst/>
                    <a:uLnTx/>
                    <a:uFillTx/>
                  </a:rPr>
                  <a:t>ρ</a:t>
                </a:r>
                <a:r>
                  <a:rPr kumimoji="0" lang="it-IT" sz="2000" b="0" i="0" u="none" strike="noStrike" kern="0" cap="none" spc="0" normalizeH="0" baseline="0" noProof="0" dirty="0">
                    <a:ln>
                      <a:noFill/>
                    </a:ln>
                    <a:solidFill>
                      <a:srgbClr val="009999"/>
                    </a:solidFill>
                    <a:effectLst/>
                    <a:uLnTx/>
                    <a:uFillTx/>
                  </a:rPr>
                  <a:t> ·</a:t>
                </a:r>
                <a14:m>
                  <m:oMath xmlns:m="http://schemas.openxmlformats.org/officeDocument/2006/math">
                    <m:r>
                      <a:rPr kumimoji="0" lang="it-IT" sz="2000" b="0" i="1" u="none" strike="noStrike" kern="0" cap="none" spc="0" normalizeH="0" baseline="0" noProof="0" smtClean="0">
                        <a:ln>
                          <a:noFill/>
                        </a:ln>
                        <a:solidFill>
                          <a:srgbClr val="009999"/>
                        </a:solidFill>
                        <a:effectLst/>
                        <a:uLnTx/>
                        <a:uFillTx/>
                        <a:latin typeface="Cambria Math" panose="02040503050406030204" pitchFamily="18" charset="0"/>
                        <a:ea typeface="Cambria Math" panose="02040503050406030204" pitchFamily="18" charset="0"/>
                      </a:rPr>
                      <m:t>∆</m:t>
                    </m:r>
                  </m:oMath>
                </a14:m>
                <a:r>
                  <a:rPr kumimoji="0" lang="it-IT" sz="2000" b="0" i="0" u="none" strike="noStrike" kern="0" cap="none" spc="0" normalizeH="0" baseline="0" noProof="0" dirty="0">
                    <a:ln>
                      <a:noFill/>
                    </a:ln>
                    <a:solidFill>
                      <a:srgbClr val="009999"/>
                    </a:solidFill>
                    <a:effectLst/>
                    <a:uLnTx/>
                    <a:uFillTx/>
                  </a:rPr>
                  <a:t>t</a:t>
                </a:r>
              </a:p>
              <a:p>
                <a:pPr marL="176213" marR="0" lvl="0" indent="0" defTabSz="45720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err="1">
                    <a:ln>
                      <a:noFill/>
                    </a:ln>
                    <a:solidFill>
                      <a:srgbClr val="009999"/>
                    </a:solidFill>
                    <a:effectLst/>
                    <a:uLnTx/>
                    <a:uFillTx/>
                  </a:rPr>
                  <a:t>q</a:t>
                </a:r>
                <a:r>
                  <a:rPr kumimoji="0" lang="it-IT" sz="2000" b="0" i="0" u="none" strike="noStrike" kern="0" cap="none" spc="0" normalizeH="0" baseline="-25000" noProof="0" dirty="0" err="1">
                    <a:ln>
                      <a:noFill/>
                    </a:ln>
                    <a:solidFill>
                      <a:srgbClr val="009999"/>
                    </a:solidFill>
                    <a:effectLst/>
                    <a:uLnTx/>
                    <a:uFillTx/>
                  </a:rPr>
                  <a:t>v</a:t>
                </a:r>
                <a:r>
                  <a:rPr kumimoji="0" lang="it-IT" sz="2000" b="0" i="0" u="none" strike="noStrike" kern="0" cap="none" spc="0" normalizeH="0" baseline="-25000" noProof="0" dirty="0">
                    <a:ln>
                      <a:noFill/>
                    </a:ln>
                    <a:solidFill>
                      <a:srgbClr val="009999"/>
                    </a:solidFill>
                    <a:effectLst/>
                    <a:uLnTx/>
                    <a:uFillTx/>
                  </a:rPr>
                  <a:t> </a:t>
                </a:r>
                <a:r>
                  <a:rPr kumimoji="0" lang="it-IT" sz="2000" b="0" i="0" u="none" strike="noStrike" kern="0" cap="none" spc="0" normalizeH="0" baseline="0" noProof="0" dirty="0">
                    <a:ln>
                      <a:noFill/>
                    </a:ln>
                    <a:solidFill>
                      <a:srgbClr val="009999"/>
                    </a:solidFill>
                    <a:effectLst/>
                    <a:uLnTx/>
                    <a:uFillTx/>
                  </a:rPr>
                  <a:t> = 314 </a:t>
                </a:r>
                <a:r>
                  <a:rPr kumimoji="0" lang="it-IT" sz="2000" b="0" i="0" u="none" strike="noStrike" kern="0" cap="none" spc="0" normalizeH="0" baseline="0" noProof="0" dirty="0" err="1">
                    <a:ln>
                      <a:noFill/>
                    </a:ln>
                    <a:solidFill>
                      <a:srgbClr val="009999"/>
                    </a:solidFill>
                    <a:effectLst/>
                    <a:uLnTx/>
                    <a:uFillTx/>
                  </a:rPr>
                  <a:t>P</a:t>
                </a:r>
                <a:r>
                  <a:rPr kumimoji="0" lang="it-IT" sz="2000" b="0" i="0" u="none" strike="noStrike" kern="0" cap="none" spc="0" normalizeH="0" baseline="-25000" noProof="0" dirty="0" err="1">
                    <a:ln>
                      <a:noFill/>
                    </a:ln>
                    <a:solidFill>
                      <a:srgbClr val="009999"/>
                    </a:solidFill>
                    <a:effectLst/>
                    <a:uLnTx/>
                    <a:uFillTx/>
                  </a:rPr>
                  <a:t>t</a:t>
                </a:r>
                <a:endParaRPr kumimoji="0" lang="it-IT" sz="2000" b="0" i="0" u="none" strike="noStrike" kern="0" cap="none" spc="0" normalizeH="0" baseline="0" noProof="0" dirty="0">
                  <a:ln>
                    <a:noFill/>
                  </a:ln>
                  <a:solidFill>
                    <a:srgbClr val="009999"/>
                  </a:solidFill>
                  <a:effectLst/>
                  <a:uLnTx/>
                  <a:uFillTx/>
                </a:endParaRPr>
              </a:p>
              <a:p>
                <a:pPr marL="176213" marR="0" lvl="0" indent="0" defTabSz="457200" eaLnBrk="1" fontAlgn="auto" latinLnBrk="0" hangingPunct="1">
                  <a:lnSpc>
                    <a:spcPct val="100000"/>
                  </a:lnSpc>
                  <a:spcBef>
                    <a:spcPts val="0"/>
                  </a:spcBef>
                  <a:spcAft>
                    <a:spcPts val="0"/>
                  </a:spcAft>
                  <a:buClrTx/>
                  <a:buSzTx/>
                  <a:buFontTx/>
                  <a:buNone/>
                  <a:tabLst/>
                  <a:defRPr/>
                </a:pPr>
                <a:endParaRPr kumimoji="0" lang="it-IT" sz="2000" b="0" i="0" u="none" strike="noStrike" kern="0" cap="none" spc="0" normalizeH="0" baseline="0" noProof="0" dirty="0">
                  <a:ln>
                    <a:noFill/>
                  </a:ln>
                  <a:solidFill>
                    <a:srgbClr val="009999"/>
                  </a:solidFill>
                  <a:effectLst/>
                  <a:uLnTx/>
                  <a:uFillTx/>
                </a:endParaRPr>
              </a:p>
            </p:txBody>
          </p:sp>
        </mc:Choice>
        <mc:Fallback xmlns="">
          <p:sp>
            <p:nvSpPr>
              <p:cNvPr id="10" name="CasellaDiTesto 9">
                <a:extLst>
                  <a:ext uri="{FF2B5EF4-FFF2-40B4-BE49-F238E27FC236}">
                    <a16:creationId xmlns:a16="http://schemas.microsoft.com/office/drawing/2014/main" id="{24209430-FCCF-746F-BD66-220480E5B49F}"/>
                  </a:ext>
                </a:extLst>
              </p:cNvPr>
              <p:cNvSpPr txBox="1">
                <a:spLocks noRot="1" noChangeAspect="1" noMove="1" noResize="1" noEditPoints="1" noAdjustHandles="1" noChangeArrowheads="1" noChangeShapeType="1" noTextEdit="1"/>
              </p:cNvSpPr>
              <p:nvPr/>
            </p:nvSpPr>
            <p:spPr>
              <a:xfrm>
                <a:off x="467544" y="4030601"/>
                <a:ext cx="7920880" cy="2618794"/>
              </a:xfrm>
              <a:prstGeom prst="rect">
                <a:avLst/>
              </a:prstGeom>
              <a:blipFill>
                <a:blip r:embed="rId2"/>
                <a:stretch>
                  <a:fillRect l="-693" t="-1163"/>
                </a:stretch>
              </a:blipFill>
            </p:spPr>
            <p:txBody>
              <a:bodyPr/>
              <a:lstStyle/>
              <a:p>
                <a:r>
                  <a:rPr lang="it-IT">
                    <a:noFill/>
                  </a:rPr>
                  <a:t> </a:t>
                </a:r>
              </a:p>
            </p:txBody>
          </p:sp>
        </mc:Fallback>
      </mc:AlternateContent>
      <p:pic>
        <p:nvPicPr>
          <p:cNvPr id="11" name="Picture 4">
            <a:extLst>
              <a:ext uri="{FF2B5EF4-FFF2-40B4-BE49-F238E27FC236}">
                <a16:creationId xmlns:a16="http://schemas.microsoft.com/office/drawing/2014/main" id="{EB17DA98-891B-C55B-F7F5-B20BA7C04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907802"/>
            <a:ext cx="3713163" cy="3109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Segnaposto numero diapositiva 11">
            <a:extLst>
              <a:ext uri="{FF2B5EF4-FFF2-40B4-BE49-F238E27FC236}">
                <a16:creationId xmlns:a16="http://schemas.microsoft.com/office/drawing/2014/main" id="{8FD04513-D4E9-AF18-148E-839F103ACBF5}"/>
              </a:ext>
            </a:extLst>
          </p:cNvPr>
          <p:cNvSpPr>
            <a:spLocks noGrp="1"/>
          </p:cNvSpPr>
          <p:nvPr>
            <p:ph type="sldNum" sz="quarter" idx="12"/>
          </p:nvPr>
        </p:nvSpPr>
        <p:spPr/>
        <p:txBody>
          <a:bodyPr/>
          <a:lstStyle/>
          <a:p>
            <a:fld id="{AB0F8D9A-AFD8-4A88-8415-4E6756A0FCA9}" type="slidenum">
              <a:rPr lang="it-IT" smtClean="0"/>
              <a:t>19</a:t>
            </a:fld>
            <a:endParaRPr lang="it-IT"/>
          </a:p>
        </p:txBody>
      </p:sp>
    </p:spTree>
    <p:extLst>
      <p:ext uri="{BB962C8B-B14F-4D97-AF65-F5344CB8AC3E}">
        <p14:creationId xmlns:p14="http://schemas.microsoft.com/office/powerpoint/2010/main" val="1669107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49434BBF-E999-4854-56C2-8D57BC3F083B}"/>
              </a:ext>
            </a:extLst>
          </p:cNvPr>
          <p:cNvSpPr>
            <a:spLocks noGrp="1"/>
          </p:cNvSpPr>
          <p:nvPr>
            <p:ph type="sldNum" sz="quarter" idx="12"/>
          </p:nvPr>
        </p:nvSpPr>
        <p:spPr bwMode="auto">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marL="0" algn="r" defTabSz="457200" rtl="0" eaLnBrk="1" latinLnBrk="0" hangingPunct="1">
              <a:defRPr sz="1400" kern="1200">
                <a:solidFill>
                  <a:schemeClr val="hlink"/>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9CB5DCB-1827-4B40-AFCA-906BAB90BBFB}" type="slidenum">
              <a:rPr kumimoji="1" lang="it-IT" altLang="it-IT" sz="1400" b="0" i="0" u="none" strike="noStrike" kern="1200" cap="none" spc="0" normalizeH="0" baseline="0" noProof="0" smtClean="0">
                <a:ln>
                  <a:noFill/>
                </a:ln>
                <a:solidFill>
                  <a:srgbClr val="FF9966"/>
                </a:solidFill>
                <a:effectLst/>
                <a:uLnTx/>
                <a:uFillTx/>
                <a:latin typeface="Arial"/>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1" lang="it-IT" altLang="it-IT" sz="1400" b="0" i="0" u="none" strike="noStrike" kern="1200" cap="none" spc="0" normalizeH="0" baseline="0" noProof="0">
              <a:ln>
                <a:noFill/>
              </a:ln>
              <a:solidFill>
                <a:srgbClr val="FF9966"/>
              </a:solidFill>
              <a:effectLst/>
              <a:uLnTx/>
              <a:uFillTx/>
              <a:latin typeface="Arial"/>
              <a:ea typeface="+mn-ea"/>
              <a:cs typeface="+mn-cs"/>
            </a:endParaRPr>
          </a:p>
        </p:txBody>
      </p:sp>
      <p:pic>
        <p:nvPicPr>
          <p:cNvPr id="3" name="Picture 3" descr="C:\Users\Utente\Desktop\BURKERT\Apr03~08.jpg">
            <a:extLst>
              <a:ext uri="{FF2B5EF4-FFF2-40B4-BE49-F238E27FC236}">
                <a16:creationId xmlns:a16="http://schemas.microsoft.com/office/drawing/2014/main" id="{0682C7AC-0F00-D613-9FD2-41233CCF92C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7055" y="620688"/>
            <a:ext cx="6309890" cy="206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C:\Users\Utente\Desktop\BURKERT\Apr03~09 - Copia.jpg">
            <a:extLst>
              <a:ext uri="{FF2B5EF4-FFF2-40B4-BE49-F238E27FC236}">
                <a16:creationId xmlns:a16="http://schemas.microsoft.com/office/drawing/2014/main" id="{99D17033-CE7E-F77F-6251-C5E59D9D93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8638" y="3068710"/>
            <a:ext cx="5686723" cy="1063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ella 4">
            <a:extLst>
              <a:ext uri="{FF2B5EF4-FFF2-40B4-BE49-F238E27FC236}">
                <a16:creationId xmlns:a16="http://schemas.microsoft.com/office/drawing/2014/main" id="{14865D77-95FC-5CA5-D899-2D7C6C57E2D4}"/>
              </a:ext>
            </a:extLst>
          </p:cNvPr>
          <p:cNvGraphicFramePr>
            <a:graphicFrameLocks noGrp="1"/>
          </p:cNvGraphicFramePr>
          <p:nvPr/>
        </p:nvGraphicFramePr>
        <p:xfrm>
          <a:off x="1475656" y="4498613"/>
          <a:ext cx="6372000" cy="1854200"/>
        </p:xfrm>
        <a:graphic>
          <a:graphicData uri="http://schemas.openxmlformats.org/drawingml/2006/table">
            <a:tbl>
              <a:tblPr firstRow="1" bandRow="1">
                <a:tableStyleId>{5C22544A-7EE6-4342-B048-85BDC9FD1C3A}</a:tableStyleId>
              </a:tblPr>
              <a:tblGrid>
                <a:gridCol w="2096522">
                  <a:extLst>
                    <a:ext uri="{9D8B030D-6E8A-4147-A177-3AD203B41FA5}">
                      <a16:colId xmlns:a16="http://schemas.microsoft.com/office/drawing/2014/main" val="1340940825"/>
                    </a:ext>
                  </a:extLst>
                </a:gridCol>
                <a:gridCol w="2137739">
                  <a:extLst>
                    <a:ext uri="{9D8B030D-6E8A-4147-A177-3AD203B41FA5}">
                      <a16:colId xmlns:a16="http://schemas.microsoft.com/office/drawing/2014/main" val="3767717415"/>
                    </a:ext>
                  </a:extLst>
                </a:gridCol>
                <a:gridCol w="2137739">
                  <a:extLst>
                    <a:ext uri="{9D8B030D-6E8A-4147-A177-3AD203B41FA5}">
                      <a16:colId xmlns:a16="http://schemas.microsoft.com/office/drawing/2014/main" val="676734420"/>
                    </a:ext>
                  </a:extLst>
                </a:gridCol>
              </a:tblGrid>
              <a:tr h="370840">
                <a:tc>
                  <a:txBody>
                    <a:bodyPr/>
                    <a:lstStyle/>
                    <a:p>
                      <a:r>
                        <a:rPr lang="it-IT" dirty="0">
                          <a:solidFill>
                            <a:sysClr val="windowText" lastClr="000000"/>
                          </a:solidFill>
                        </a:rPr>
                        <a:t>Sistemi elettrici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it-IT" sz="1800" b="1" kern="1200" dirty="0">
                          <a:solidFill>
                            <a:sysClr val="windowText" lastClr="000000"/>
                          </a:solidFill>
                          <a:latin typeface="+mn-lt"/>
                          <a:ea typeface="+mn-ea"/>
                          <a:cs typeface="+mn-cs"/>
                        </a:rPr>
                        <a:t>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it-IT" sz="1800" b="1" kern="1200" dirty="0">
                          <a:solidFill>
                            <a:sysClr val="windowText" lastClr="000000"/>
                          </a:solidFill>
                          <a:latin typeface="+mn-lt"/>
                          <a:ea typeface="+mn-ea"/>
                          <a:cs typeface="+mn-cs"/>
                        </a:rPr>
                        <a:t>c.c.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935806187"/>
                  </a:ext>
                </a:extLst>
              </a:tr>
              <a:tr h="370840">
                <a:tc>
                  <a:txBody>
                    <a:bodyPr/>
                    <a:lstStyle/>
                    <a:p>
                      <a:r>
                        <a:rPr lang="it-IT" sz="1400" dirty="0">
                          <a:solidFill>
                            <a:sysClr val="windowText" lastClr="000000"/>
                          </a:solidFill>
                        </a:rPr>
                        <a:t>CAT</a:t>
                      </a:r>
                      <a:r>
                        <a:rPr lang="it-IT" sz="1400" kern="1200" dirty="0">
                          <a:solidFill>
                            <a:sysClr val="windowText" lastClr="000000"/>
                          </a:solidFill>
                          <a:latin typeface="+mn-lt"/>
                          <a:ea typeface="+mn-ea"/>
                          <a:cs typeface="+mn-cs"/>
                        </a:rPr>
                        <a:t>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dirty="0">
                          <a:solidFill>
                            <a:sysClr val="windowText" lastClr="000000"/>
                          </a:solidFill>
                        </a:rPr>
                        <a:t>V ≤ 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solidFill>
                            <a:sysClr val="windowText" lastClr="000000"/>
                          </a:solidFill>
                        </a:rPr>
                        <a:t>V ≤ 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9948880"/>
                  </a:ext>
                </a:extLst>
              </a:tr>
              <a:tr h="370840">
                <a:tc>
                  <a:txBody>
                    <a:bodyPr/>
                    <a:lstStyle/>
                    <a:p>
                      <a:r>
                        <a:rPr lang="it-IT" sz="1400" dirty="0">
                          <a:solidFill>
                            <a:sysClr val="windowText" lastClr="000000"/>
                          </a:solidFill>
                        </a:rPr>
                        <a:t>CAT 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dirty="0">
                          <a:solidFill>
                            <a:sysClr val="windowText" lastClr="000000"/>
                          </a:solidFill>
                        </a:rPr>
                        <a:t>50 &lt; V ≤ 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solidFill>
                            <a:sysClr val="windowText" lastClr="000000"/>
                          </a:solidFill>
                        </a:rPr>
                        <a:t>120 &lt; V ≤ 1.500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5383199"/>
                  </a:ext>
                </a:extLst>
              </a:tr>
              <a:tr h="370840">
                <a:tc>
                  <a:txBody>
                    <a:bodyPr/>
                    <a:lstStyle/>
                    <a:p>
                      <a:r>
                        <a:rPr lang="it-IT" sz="1400" dirty="0">
                          <a:solidFill>
                            <a:sysClr val="windowText" lastClr="000000"/>
                          </a:solidFill>
                        </a:rPr>
                        <a:t>CAT 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dirty="0">
                          <a:solidFill>
                            <a:sysClr val="windowText" lastClr="000000"/>
                          </a:solidFill>
                        </a:rPr>
                        <a:t>1.000 &lt; V ≤ 35.000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solidFill>
                            <a:sysClr val="windowText" lastClr="000000"/>
                          </a:solidFill>
                        </a:rPr>
                        <a:t>1.500 &lt; V ≤ 35.000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2394639"/>
                  </a:ext>
                </a:extLst>
              </a:tr>
              <a:tr h="370840">
                <a:tc>
                  <a:txBody>
                    <a:bodyPr/>
                    <a:lstStyle/>
                    <a:p>
                      <a:r>
                        <a:rPr lang="it-IT" sz="1400" dirty="0">
                          <a:solidFill>
                            <a:sysClr val="windowText" lastClr="000000"/>
                          </a:solidFill>
                        </a:rPr>
                        <a:t>CAT III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dirty="0">
                          <a:solidFill>
                            <a:sysClr val="windowText" lastClr="000000"/>
                          </a:solidFill>
                        </a:rPr>
                        <a:t>V &gt; 35.000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solidFill>
                            <a:sysClr val="windowText" lastClr="000000"/>
                          </a:solidFill>
                        </a:rPr>
                        <a:t>V &gt; 35.000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2748907"/>
                  </a:ext>
                </a:extLst>
              </a:tr>
            </a:tbl>
          </a:graphicData>
        </a:graphic>
      </p:graphicFrame>
    </p:spTree>
    <p:extLst>
      <p:ext uri="{BB962C8B-B14F-4D97-AF65-F5344CB8AC3E}">
        <p14:creationId xmlns:p14="http://schemas.microsoft.com/office/powerpoint/2010/main" val="342892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6EB287B-AE35-4AC5-8EA5-A5D89994FA58}"/>
              </a:ext>
            </a:extLst>
          </p:cNvPr>
          <p:cNvSpPr txBox="1"/>
          <p:nvPr/>
        </p:nvSpPr>
        <p:spPr>
          <a:xfrm>
            <a:off x="755576" y="692696"/>
            <a:ext cx="5246687" cy="430213"/>
          </a:xfrm>
          <a:prstGeom prst="rect">
            <a:avLst/>
          </a:prstGeom>
          <a:no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200" b="1" i="0" u="none" strike="noStrike" kern="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VENTILAZIONE - Esempio</a:t>
            </a:r>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807EA9FF-D159-4E3B-9B92-C697FD2334F5}"/>
                  </a:ext>
                </a:extLst>
              </p:cNvPr>
              <p:cNvSpPr txBox="1"/>
              <p:nvPr/>
            </p:nvSpPr>
            <p:spPr>
              <a:xfrm>
                <a:off x="107504" y="1340768"/>
                <a:ext cx="8928992" cy="474065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009999"/>
                    </a:solidFill>
                    <a:effectLst/>
                    <a:uLnTx/>
                    <a:uFillTx/>
                    <a:latin typeface="Calibri" panose="020F0502020204030204"/>
                    <a:ea typeface="+mn-ea"/>
                    <a:cs typeface="+mn-cs"/>
                  </a:rPr>
                  <a:t>Si consideri una cabina MT/BT avente dimensioni: 6m x 6m x 3,5m con due griglie di aerazione (h = 2,60 m). La cabina contiene due trasformatori da 630 </a:t>
                </a:r>
                <a:r>
                  <a:rPr kumimoji="0" lang="it-IT" sz="2000" b="0" i="0" u="none" strike="noStrike" kern="1200" cap="none" spc="0" normalizeH="0" baseline="0" noProof="0" dirty="0" err="1">
                    <a:ln>
                      <a:noFill/>
                    </a:ln>
                    <a:solidFill>
                      <a:srgbClr val="009999"/>
                    </a:solidFill>
                    <a:effectLst/>
                    <a:uLnTx/>
                    <a:uFillTx/>
                    <a:latin typeface="Calibri" panose="020F0502020204030204"/>
                    <a:ea typeface="+mn-ea"/>
                    <a:cs typeface="+mn-cs"/>
                  </a:rPr>
                  <a:t>kVA</a:t>
                </a:r>
                <a:r>
                  <a:rPr kumimoji="0" lang="it-IT" sz="2000" b="0" i="0" u="none" strike="noStrike" kern="1200" cap="none" spc="0" normalizeH="0" baseline="0" noProof="0" dirty="0">
                    <a:ln>
                      <a:noFill/>
                    </a:ln>
                    <a:solidFill>
                      <a:srgbClr val="009999"/>
                    </a:solidFill>
                    <a:effectLst/>
                    <a:uLnTx/>
                    <a:uFillTx/>
                    <a:latin typeface="Calibri" panose="020F0502020204030204"/>
                    <a:ea typeface="+mn-ea"/>
                    <a:cs typeface="+mn-cs"/>
                  </a:rPr>
                  <a:t>, 20 kV/400 V, caricati al 50 %. La potenza persa alla corrente nominale è la seguente: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dirty="0">
                  <a:ln>
                    <a:noFill/>
                  </a:ln>
                  <a:solidFill>
                    <a:srgbClr val="009999"/>
                  </a:solidFill>
                  <a:effectLst/>
                  <a:uLnTx/>
                  <a:uFillTx/>
                  <a:latin typeface="Calibri" panose="020F0502020204030204"/>
                  <a:ea typeface="+mn-ea"/>
                  <a:cs typeface="+mn-cs"/>
                </a:endParaRPr>
              </a:p>
              <a:p>
                <a:pPr marL="182563" marR="0" lvl="0" indent="0" algn="just"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009999"/>
                    </a:solidFill>
                    <a:effectLst/>
                    <a:uLnTx/>
                    <a:uFillTx/>
                    <a:latin typeface="Calibri" panose="020F0502020204030204"/>
                    <a:ea typeface="+mn-ea"/>
                    <a:cs typeface="+mn-cs"/>
                  </a:rPr>
                  <a:t>P</a:t>
                </a:r>
                <a:r>
                  <a:rPr kumimoji="0" lang="it-IT" sz="2000" b="0" i="0" u="none" strike="noStrike" kern="1200" cap="none" spc="0" normalizeH="0" baseline="-25000" noProof="0" dirty="0">
                    <a:ln>
                      <a:noFill/>
                    </a:ln>
                    <a:solidFill>
                      <a:srgbClr val="009999"/>
                    </a:solidFill>
                    <a:effectLst/>
                    <a:uLnTx/>
                    <a:uFillTx/>
                    <a:latin typeface="Calibri" panose="020F0502020204030204"/>
                    <a:ea typeface="+mn-ea"/>
                    <a:cs typeface="+mn-cs"/>
                  </a:rPr>
                  <a:t>o</a:t>
                </a:r>
                <a:r>
                  <a:rPr kumimoji="0" lang="it-IT" sz="2000" b="0" i="0" u="none" strike="noStrike" kern="1200" cap="none" spc="0" normalizeH="0" baseline="0" noProof="0" dirty="0">
                    <a:ln>
                      <a:noFill/>
                    </a:ln>
                    <a:solidFill>
                      <a:srgbClr val="009999"/>
                    </a:solidFill>
                    <a:effectLst/>
                    <a:uLnTx/>
                    <a:uFillTx/>
                    <a:latin typeface="Calibri" panose="020F0502020204030204"/>
                    <a:ea typeface="+mn-ea"/>
                    <a:cs typeface="+mn-cs"/>
                  </a:rPr>
                  <a:t> = 1,1 kW; </a:t>
                </a:r>
                <a:r>
                  <a:rPr kumimoji="0" lang="it-IT" sz="2000" b="0" i="0" u="none" strike="noStrike" kern="1200" cap="none" spc="0" normalizeH="0" baseline="0" noProof="0" dirty="0" err="1">
                    <a:ln>
                      <a:noFill/>
                    </a:ln>
                    <a:solidFill>
                      <a:srgbClr val="009999"/>
                    </a:solidFill>
                    <a:effectLst/>
                    <a:uLnTx/>
                    <a:uFillTx/>
                    <a:latin typeface="Calibri" panose="020F0502020204030204"/>
                    <a:ea typeface="+mn-ea"/>
                    <a:cs typeface="+mn-cs"/>
                  </a:rPr>
                  <a:t>P</a:t>
                </a:r>
                <a:r>
                  <a:rPr kumimoji="0" lang="it-IT" sz="2000" b="0" i="0" u="none" strike="noStrike" kern="1200" cap="none" spc="0" normalizeH="0" baseline="-25000" noProof="0" dirty="0" err="1">
                    <a:ln>
                      <a:noFill/>
                    </a:ln>
                    <a:solidFill>
                      <a:srgbClr val="009999"/>
                    </a:solidFill>
                    <a:effectLst/>
                    <a:uLnTx/>
                    <a:uFillTx/>
                    <a:latin typeface="Calibri" panose="020F0502020204030204"/>
                    <a:ea typeface="+mn-ea"/>
                    <a:cs typeface="+mn-cs"/>
                  </a:rPr>
                  <a:t>k</a:t>
                </a:r>
                <a:r>
                  <a:rPr kumimoji="0" lang="it-IT" sz="2000" b="0" i="0" u="none" strike="noStrike" kern="1200" cap="none" spc="0" normalizeH="0" baseline="0" noProof="0" dirty="0">
                    <a:ln>
                      <a:noFill/>
                    </a:ln>
                    <a:solidFill>
                      <a:srgbClr val="009999"/>
                    </a:solidFill>
                    <a:effectLst/>
                    <a:uLnTx/>
                    <a:uFillTx/>
                    <a:latin typeface="Calibri" panose="020F0502020204030204"/>
                    <a:ea typeface="+mn-ea"/>
                    <a:cs typeface="+mn-cs"/>
                  </a:rPr>
                  <a:t> = 7,6 kW; </a:t>
                </a:r>
                <a:r>
                  <a:rPr kumimoji="0" lang="it-IT" sz="2000" b="0" i="0" u="none" strike="noStrike" kern="1200" cap="none" spc="0" normalizeH="0" baseline="0" noProof="0" dirty="0" err="1">
                    <a:ln>
                      <a:noFill/>
                    </a:ln>
                    <a:solidFill>
                      <a:srgbClr val="009999"/>
                    </a:solidFill>
                    <a:effectLst/>
                    <a:uLnTx/>
                    <a:uFillTx/>
                    <a:latin typeface="Calibri" panose="020F0502020204030204"/>
                    <a:ea typeface="+mn-ea"/>
                    <a:cs typeface="+mn-cs"/>
                  </a:rPr>
                  <a:t>P</a:t>
                </a:r>
                <a:r>
                  <a:rPr kumimoji="0" lang="it-IT" sz="2000" b="0" i="0" u="none" strike="noStrike" kern="1200" cap="none" spc="0" normalizeH="0" baseline="-25000" noProof="0" dirty="0" err="1">
                    <a:ln>
                      <a:noFill/>
                    </a:ln>
                    <a:solidFill>
                      <a:srgbClr val="009999"/>
                    </a:solidFill>
                    <a:effectLst/>
                    <a:uLnTx/>
                    <a:uFillTx/>
                    <a:latin typeface="Calibri" panose="020F0502020204030204"/>
                    <a:ea typeface="+mn-ea"/>
                    <a:cs typeface="+mn-cs"/>
                  </a:rPr>
                  <a:t>p</a:t>
                </a:r>
                <a:r>
                  <a:rPr kumimoji="0" lang="it-IT" sz="2000" b="0" i="0" u="none" strike="noStrike" kern="1200" cap="none" spc="0" normalizeH="0" baseline="0" noProof="0" dirty="0">
                    <a:ln>
                      <a:noFill/>
                    </a:ln>
                    <a:solidFill>
                      <a:srgbClr val="009999"/>
                    </a:solidFill>
                    <a:effectLst/>
                    <a:uLnTx/>
                    <a:uFillTx/>
                    <a:latin typeface="Calibri" panose="020F0502020204030204"/>
                    <a:ea typeface="+mn-ea"/>
                    <a:cs typeface="+mn-cs"/>
                  </a:rPr>
                  <a:t> = (1,1 + 7,6) = 8,7 kW.</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srgbClr val="009999"/>
                  </a:solidFill>
                  <a:effectLst/>
                  <a:uLnTx/>
                  <a:uFillTx/>
                  <a:latin typeface="Calibri" panose="020F0502020204030204"/>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srgbClr val="009999"/>
                    </a:solidFill>
                    <a:effectLst/>
                    <a:uLnTx/>
                    <a:uFillTx/>
                    <a:latin typeface="Calibri" panose="020F0502020204030204"/>
                    <a:ea typeface="+mn-ea"/>
                    <a:cs typeface="+mn-cs"/>
                  </a:rPr>
                  <a:t>Ventilazione naturale</a:t>
                </a: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000" b="0" i="0" u="none" strike="noStrike" kern="1200" cap="none" spc="0" normalizeH="0" baseline="0" noProof="0" dirty="0">
                  <a:ln>
                    <a:noFill/>
                  </a:ln>
                  <a:solidFill>
                    <a:srgbClr val="009999"/>
                  </a:solidFill>
                  <a:effectLst/>
                  <a:uLnTx/>
                  <a:uFillTx/>
                  <a:latin typeface="Calibri" panose="020F0502020204030204"/>
                  <a:ea typeface="+mn-ea"/>
                  <a:cs typeface="+mn-cs"/>
                </a:endParaRPr>
              </a:p>
              <a:p>
                <a:pPr marL="182563" marR="0" lvl="0" indent="0" algn="just"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009999"/>
                    </a:solidFill>
                    <a:effectLst/>
                    <a:uLnTx/>
                    <a:uFillTx/>
                    <a:latin typeface="Calibri" panose="020F0502020204030204"/>
                    <a:ea typeface="+mn-ea"/>
                    <a:cs typeface="+mn-cs"/>
                  </a:rPr>
                  <a:t>P</a:t>
                </a:r>
                <a:r>
                  <a:rPr kumimoji="0" lang="it-IT" sz="2000" b="0" i="0" u="none" strike="noStrike" kern="1200" cap="none" spc="0" normalizeH="0" baseline="-25000" noProof="0" dirty="0" err="1">
                    <a:ln>
                      <a:noFill/>
                    </a:ln>
                    <a:solidFill>
                      <a:srgbClr val="009999"/>
                    </a:solidFill>
                    <a:effectLst/>
                    <a:uLnTx/>
                    <a:uFillTx/>
                    <a:latin typeface="Calibri" panose="020F0502020204030204"/>
                    <a:ea typeface="+mn-ea"/>
                    <a:cs typeface="+mn-cs"/>
                  </a:rPr>
                  <a:t>t</a:t>
                </a:r>
                <a:r>
                  <a:rPr kumimoji="0" lang="it-IT" sz="2000" b="0" i="0" u="none" strike="noStrike" kern="1200" cap="none" spc="0" normalizeH="0" baseline="0" noProof="0" dirty="0">
                    <a:ln>
                      <a:noFill/>
                    </a:ln>
                    <a:solidFill>
                      <a:srgbClr val="009999"/>
                    </a:solidFill>
                    <a:effectLst/>
                    <a:uLnTx/>
                    <a:uFillTx/>
                    <a:latin typeface="Calibri" panose="020F0502020204030204"/>
                    <a:ea typeface="+mn-ea"/>
                    <a:cs typeface="+mn-cs"/>
                  </a:rPr>
                  <a:t> = 1,15 (1,1 + </a:t>
                </a:r>
                <a14:m>
                  <m:oMath xmlns:m="http://schemas.openxmlformats.org/officeDocument/2006/math">
                    <m:f>
                      <m:fPr>
                        <m:ctrlPr>
                          <a:rPr kumimoji="0" lang="it-IT" sz="26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ctrlPr>
                      </m:fPr>
                      <m:num>
                        <m:r>
                          <a:rPr kumimoji="0" lang="it-IT" sz="26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7,6</m:t>
                        </m:r>
                      </m:num>
                      <m:den>
                        <m:r>
                          <a:rPr kumimoji="0" lang="it-IT" sz="26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4</m:t>
                        </m:r>
                      </m:den>
                    </m:f>
                  </m:oMath>
                </a14:m>
                <a:r>
                  <a:rPr kumimoji="0" lang="it-IT" sz="2000" b="0" i="0" u="none" strike="noStrike" kern="1200" cap="none" spc="0" normalizeH="0" baseline="0" noProof="0" dirty="0">
                    <a:ln>
                      <a:noFill/>
                    </a:ln>
                    <a:solidFill>
                      <a:srgbClr val="009999"/>
                    </a:solidFill>
                    <a:effectLst/>
                    <a:uLnTx/>
                    <a:uFillTx/>
                    <a:latin typeface="Calibri" panose="020F0502020204030204"/>
                    <a:ea typeface="+mn-ea"/>
                    <a:cs typeface="+mn-cs"/>
                  </a:rPr>
                  <a:t>) · 2 = 6,9 kW  A = 0,238 · </a:t>
                </a:r>
                <a:r>
                  <a:rPr kumimoji="0" lang="it-IT" sz="2000" b="0" i="0" u="none" strike="noStrike" kern="1200" cap="none" spc="0" normalizeH="0" baseline="0" noProof="0" dirty="0" err="1">
                    <a:ln>
                      <a:noFill/>
                    </a:ln>
                    <a:solidFill>
                      <a:srgbClr val="009999"/>
                    </a:solidFill>
                    <a:effectLst/>
                    <a:uLnTx/>
                    <a:uFillTx/>
                    <a:latin typeface="Calibri" panose="020F0502020204030204"/>
                    <a:ea typeface="+mn-ea"/>
                    <a:cs typeface="+mn-cs"/>
                  </a:rPr>
                  <a:t>P</a:t>
                </a:r>
                <a:r>
                  <a:rPr kumimoji="0" lang="it-IT" sz="2000" b="0" i="0" u="none" strike="noStrike" kern="1200" cap="none" spc="0" normalizeH="0" baseline="-25000" noProof="0" dirty="0" err="1">
                    <a:ln>
                      <a:noFill/>
                    </a:ln>
                    <a:solidFill>
                      <a:srgbClr val="009999"/>
                    </a:solidFill>
                    <a:effectLst/>
                    <a:uLnTx/>
                    <a:uFillTx/>
                    <a:latin typeface="Calibri" panose="020F0502020204030204"/>
                    <a:ea typeface="+mn-ea"/>
                    <a:cs typeface="+mn-cs"/>
                  </a:rPr>
                  <a:t>t</a:t>
                </a:r>
                <a:r>
                  <a:rPr kumimoji="0" lang="it-IT" sz="2000" b="0" i="0" u="none" strike="noStrike" kern="1200" cap="none" spc="0" normalizeH="0" baseline="0" noProof="0" dirty="0">
                    <a:ln>
                      <a:noFill/>
                    </a:ln>
                    <a:solidFill>
                      <a:srgbClr val="009999"/>
                    </a:solidFill>
                    <a:effectLst/>
                    <a:uLnTx/>
                    <a:uFillTx/>
                    <a:latin typeface="Calibri" panose="020F0502020204030204"/>
                    <a:ea typeface="+mn-ea"/>
                    <a:cs typeface="+mn-cs"/>
                  </a:rPr>
                  <a:t> /</a:t>
                </a:r>
                <a14:m>
                  <m:oMath xmlns:m="http://schemas.openxmlformats.org/officeDocument/2006/math">
                    <m:rad>
                      <m:radPr>
                        <m:degHide m:val="on"/>
                        <m:ctrlPr>
                          <a:rPr kumimoji="0" lang="it-IT" sz="20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ctrlPr>
                      </m:radPr>
                      <m:deg/>
                      <m:e>
                        <m:r>
                          <a:rPr kumimoji="0" lang="it-IT" sz="20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h</m:t>
                        </m:r>
                      </m:e>
                    </m:rad>
                  </m:oMath>
                </a14:m>
                <a:r>
                  <a:rPr kumimoji="0" lang="it-IT" sz="2000" b="0" i="0" u="none" strike="noStrike" kern="1200" cap="none" spc="0" normalizeH="0" baseline="0" noProof="0" dirty="0">
                    <a:ln>
                      <a:noFill/>
                    </a:ln>
                    <a:solidFill>
                      <a:srgbClr val="009999"/>
                    </a:solidFill>
                    <a:effectLst/>
                    <a:uLnTx/>
                    <a:uFillTx/>
                    <a:latin typeface="Calibri" panose="020F0502020204030204"/>
                    <a:ea typeface="+mn-ea"/>
                    <a:cs typeface="+mn-cs"/>
                  </a:rPr>
                  <a:t> = 1,02 m</a:t>
                </a:r>
                <a:r>
                  <a:rPr kumimoji="0" lang="it-IT" sz="2000" b="0" i="0" u="none" strike="noStrike" kern="1200" cap="none" spc="0" normalizeH="0" baseline="30000" noProof="0" dirty="0">
                    <a:ln>
                      <a:noFill/>
                    </a:ln>
                    <a:solidFill>
                      <a:srgbClr val="009999"/>
                    </a:solidFill>
                    <a:effectLst/>
                    <a:uLnTx/>
                    <a:uFillTx/>
                    <a:latin typeface="Calibri" panose="020F0502020204030204"/>
                    <a:ea typeface="+mn-ea"/>
                    <a:cs typeface="+mn-cs"/>
                  </a:rPr>
                  <a:t>2</a:t>
                </a:r>
                <a:r>
                  <a:rPr kumimoji="0" lang="it-IT" sz="2000" b="0" i="0" u="none" strike="noStrike" kern="1200" cap="none" spc="0" normalizeH="0" baseline="0" noProof="0" dirty="0">
                    <a:ln>
                      <a:noFill/>
                    </a:ln>
                    <a:solidFill>
                      <a:srgbClr val="009999"/>
                    </a:solidFill>
                    <a:effectLst/>
                    <a:uLnTx/>
                    <a:uFillTx/>
                    <a:latin typeface="Calibri" panose="020F0502020204030204"/>
                    <a:ea typeface="+mn-ea"/>
                    <a:cs typeface="+mn-cs"/>
                  </a:rPr>
                  <a:t> x1,15 = 1,2 m</a:t>
                </a:r>
                <a:r>
                  <a:rPr kumimoji="0" lang="it-IT" sz="2000" b="0" i="0" u="none" strike="noStrike" kern="1200" cap="none" spc="0" normalizeH="0" baseline="30000" noProof="0" dirty="0">
                    <a:ln>
                      <a:noFill/>
                    </a:ln>
                    <a:solidFill>
                      <a:srgbClr val="009999"/>
                    </a:solidFill>
                    <a:effectLst/>
                    <a:uLnTx/>
                    <a:uFillTx/>
                    <a:latin typeface="Calibri" panose="020F0502020204030204"/>
                    <a:ea typeface="+mn-ea"/>
                    <a:cs typeface="+mn-cs"/>
                  </a:rPr>
                  <a:t>2</a:t>
                </a:r>
              </a:p>
              <a:p>
                <a:pPr marL="182563" marR="0" lvl="0" indent="0" algn="just" defTabSz="4572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srgbClr val="009999"/>
                  </a:solidFill>
                  <a:effectLst/>
                  <a:uLnTx/>
                  <a:uFillTx/>
                  <a:latin typeface="Calibri" panose="020F0502020204030204"/>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srgbClr val="009999"/>
                    </a:solidFill>
                    <a:effectLst/>
                    <a:uLnTx/>
                    <a:uFillTx/>
                    <a:latin typeface="Calibri" panose="020F0502020204030204"/>
                    <a:ea typeface="+mn-ea"/>
                    <a:cs typeface="+mn-cs"/>
                  </a:rPr>
                  <a:t>Ventilazione forzata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dirty="0">
                  <a:ln>
                    <a:noFill/>
                  </a:ln>
                  <a:solidFill>
                    <a:srgbClr val="009999"/>
                  </a:solidFill>
                  <a:effectLst/>
                  <a:uLnTx/>
                  <a:uFillTx/>
                  <a:latin typeface="Calibri" panose="020F0502020204030204"/>
                  <a:ea typeface="+mn-ea"/>
                  <a:cs typeface="+mn-cs"/>
                </a:endParaRPr>
              </a:p>
              <a:p>
                <a:pPr marL="182563" marR="0" lvl="0" indent="0" algn="just"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srgbClr val="009999"/>
                    </a:solidFill>
                    <a:effectLst/>
                    <a:uLnTx/>
                    <a:uFillTx/>
                    <a:latin typeface="Calibri" panose="020F0502020204030204"/>
                    <a:ea typeface="+mn-ea"/>
                    <a:cs typeface="+mn-cs"/>
                  </a:rPr>
                  <a:t>P</a:t>
                </a:r>
                <a:r>
                  <a:rPr kumimoji="0" lang="it-IT" sz="1800" b="0" i="0" u="none" strike="noStrike" kern="1200" cap="none" spc="0" normalizeH="0" baseline="-25000" noProof="0" dirty="0" err="1">
                    <a:ln>
                      <a:noFill/>
                    </a:ln>
                    <a:solidFill>
                      <a:srgbClr val="009999"/>
                    </a:solidFill>
                    <a:effectLst/>
                    <a:uLnTx/>
                    <a:uFillTx/>
                    <a:latin typeface="Calibri" panose="020F0502020204030204"/>
                    <a:ea typeface="+mn-ea"/>
                    <a:cs typeface="+mn-cs"/>
                  </a:rPr>
                  <a:t>tmax</a:t>
                </a:r>
                <a:r>
                  <a:rPr kumimoji="0" lang="it-IT" sz="1800" b="0" i="0" u="none" strike="noStrike" kern="1200" cap="none" spc="0" normalizeH="0" baseline="0" noProof="0" dirty="0">
                    <a:ln>
                      <a:noFill/>
                    </a:ln>
                    <a:solidFill>
                      <a:srgbClr val="009999"/>
                    </a:solidFill>
                    <a:effectLst/>
                    <a:uLnTx/>
                    <a:uFillTx/>
                    <a:latin typeface="Calibri" panose="020F0502020204030204"/>
                    <a:ea typeface="+mn-ea"/>
                    <a:cs typeface="+mn-cs"/>
                  </a:rPr>
                  <a:t> = 1,15 · </a:t>
                </a:r>
                <a:r>
                  <a:rPr kumimoji="0" lang="it-IT" sz="1800" b="0" i="0" u="none" strike="noStrike" kern="1200" cap="none" spc="0" normalizeH="0" baseline="0" noProof="0" dirty="0" err="1">
                    <a:ln>
                      <a:noFill/>
                    </a:ln>
                    <a:solidFill>
                      <a:srgbClr val="009999"/>
                    </a:solidFill>
                    <a:effectLst/>
                    <a:uLnTx/>
                    <a:uFillTx/>
                    <a:latin typeface="Calibri" panose="020F0502020204030204"/>
                    <a:ea typeface="+mn-ea"/>
                    <a:cs typeface="+mn-cs"/>
                  </a:rPr>
                  <a:t>P</a:t>
                </a:r>
                <a:r>
                  <a:rPr kumimoji="0" lang="it-IT" sz="1800" b="0" i="0" u="none" strike="noStrike" kern="1200" cap="none" spc="0" normalizeH="0" baseline="-25000" noProof="0" dirty="0" err="1">
                    <a:ln>
                      <a:noFill/>
                    </a:ln>
                    <a:solidFill>
                      <a:srgbClr val="009999"/>
                    </a:solidFill>
                    <a:effectLst/>
                    <a:uLnTx/>
                    <a:uFillTx/>
                    <a:latin typeface="Calibri" panose="020F0502020204030204"/>
                    <a:ea typeface="+mn-ea"/>
                    <a:cs typeface="+mn-cs"/>
                  </a:rPr>
                  <a:t>p</a:t>
                </a:r>
                <a:r>
                  <a:rPr kumimoji="0" lang="it-IT" sz="1800" b="0" i="0" u="none" strike="noStrike" kern="1200" cap="none" spc="0" normalizeH="0" baseline="0" noProof="0" dirty="0">
                    <a:ln>
                      <a:noFill/>
                    </a:ln>
                    <a:solidFill>
                      <a:srgbClr val="009999"/>
                    </a:solidFill>
                    <a:effectLst/>
                    <a:uLnTx/>
                    <a:uFillTx/>
                    <a:latin typeface="Calibri" panose="020F0502020204030204"/>
                    <a:ea typeface="+mn-ea"/>
                    <a:cs typeface="+mn-cs"/>
                  </a:rPr>
                  <a:t>· 2 = 20,01 kW  </a:t>
                </a:r>
                <a:r>
                  <a:rPr kumimoji="0" lang="it-IT" sz="1800" b="0" i="0" u="none" strike="noStrike" kern="1200" cap="none" spc="0" normalizeH="0" baseline="0" noProof="0" dirty="0" err="1">
                    <a:ln>
                      <a:noFill/>
                    </a:ln>
                    <a:solidFill>
                      <a:srgbClr val="009999"/>
                    </a:solidFill>
                    <a:effectLst/>
                    <a:uLnTx/>
                    <a:uFillTx/>
                    <a:latin typeface="Calibri" panose="020F0502020204030204"/>
                    <a:ea typeface="+mn-ea"/>
                    <a:cs typeface="+mn-cs"/>
                  </a:rPr>
                  <a:t>q</a:t>
                </a:r>
                <a:r>
                  <a:rPr kumimoji="0" lang="it-IT" sz="1800" b="0" i="0" u="none" strike="noStrike" kern="1200" cap="none" spc="0" normalizeH="0" baseline="-25000" noProof="0" dirty="0" err="1">
                    <a:ln>
                      <a:noFill/>
                    </a:ln>
                    <a:solidFill>
                      <a:srgbClr val="009999"/>
                    </a:solidFill>
                    <a:effectLst/>
                    <a:uLnTx/>
                    <a:uFillTx/>
                    <a:latin typeface="Calibri" panose="020F0502020204030204"/>
                    <a:ea typeface="+mn-ea"/>
                    <a:cs typeface="+mn-cs"/>
                  </a:rPr>
                  <a:t>v</a:t>
                </a:r>
                <a:r>
                  <a:rPr kumimoji="0" lang="it-IT" sz="1800" b="0" i="0" u="none" strike="noStrike" kern="1200" cap="none" spc="0" normalizeH="0" baseline="0" noProof="0" dirty="0">
                    <a:ln>
                      <a:noFill/>
                    </a:ln>
                    <a:solidFill>
                      <a:srgbClr val="009999"/>
                    </a:solidFill>
                    <a:effectLst/>
                    <a:uLnTx/>
                    <a:uFillTx/>
                    <a:latin typeface="Calibri" panose="020F0502020204030204"/>
                    <a:ea typeface="+mn-ea"/>
                    <a:cs typeface="+mn-cs"/>
                  </a:rPr>
                  <a:t> = 346 </a:t>
                </a:r>
                <a:r>
                  <a:rPr kumimoji="0" lang="it-IT" sz="1800" b="0" i="0" u="none" strike="noStrike" kern="1200" cap="none" spc="0" normalizeH="0" baseline="0" noProof="0" dirty="0" err="1">
                    <a:ln>
                      <a:noFill/>
                    </a:ln>
                    <a:solidFill>
                      <a:srgbClr val="009999"/>
                    </a:solidFill>
                    <a:effectLst/>
                    <a:uLnTx/>
                    <a:uFillTx/>
                    <a:latin typeface="Calibri" panose="020F0502020204030204"/>
                    <a:ea typeface="+mn-ea"/>
                    <a:cs typeface="+mn-cs"/>
                  </a:rPr>
                  <a:t>P</a:t>
                </a:r>
                <a:r>
                  <a:rPr kumimoji="0" lang="it-IT" sz="1800" b="0" i="0" u="none" strike="noStrike" kern="1200" cap="none" spc="0" normalizeH="0" baseline="-25000" noProof="0" dirty="0" err="1">
                    <a:ln>
                      <a:noFill/>
                    </a:ln>
                    <a:solidFill>
                      <a:srgbClr val="009999"/>
                    </a:solidFill>
                    <a:effectLst/>
                    <a:uLnTx/>
                    <a:uFillTx/>
                    <a:latin typeface="Calibri" panose="020F0502020204030204"/>
                    <a:ea typeface="+mn-ea"/>
                    <a:cs typeface="+mn-cs"/>
                  </a:rPr>
                  <a:t>tmax</a:t>
                </a:r>
                <a:r>
                  <a:rPr kumimoji="0" lang="it-IT" sz="1800" b="0" i="0" u="none" strike="noStrike" kern="1200" cap="none" spc="0" normalizeH="0" baseline="0" noProof="0" dirty="0">
                    <a:ln>
                      <a:noFill/>
                    </a:ln>
                    <a:solidFill>
                      <a:srgbClr val="009999"/>
                    </a:solidFill>
                    <a:effectLst/>
                    <a:uLnTx/>
                    <a:uFillTx/>
                    <a:latin typeface="Calibri" panose="020F0502020204030204"/>
                    <a:ea typeface="+mn-ea"/>
                    <a:cs typeface="+mn-cs"/>
                  </a:rPr>
                  <a:t> = 6.924 m</a:t>
                </a:r>
                <a:r>
                  <a:rPr kumimoji="0" lang="it-IT" sz="1800" b="0" i="0" u="none" strike="noStrike" kern="1200" cap="none" spc="0" normalizeH="0" baseline="30000" noProof="0" dirty="0">
                    <a:ln>
                      <a:noFill/>
                    </a:ln>
                    <a:solidFill>
                      <a:srgbClr val="009999"/>
                    </a:solidFill>
                    <a:effectLst/>
                    <a:uLnTx/>
                    <a:uFillTx/>
                    <a:latin typeface="Calibri" panose="020F0502020204030204"/>
                    <a:ea typeface="+mn-ea"/>
                    <a:cs typeface="+mn-cs"/>
                  </a:rPr>
                  <a:t>3</a:t>
                </a:r>
                <a:r>
                  <a:rPr kumimoji="0" lang="it-IT" sz="1800" b="0" i="0" u="none" strike="noStrike" kern="1200" cap="none" spc="0" normalizeH="0" baseline="0" noProof="0" dirty="0">
                    <a:ln>
                      <a:noFill/>
                    </a:ln>
                    <a:solidFill>
                      <a:srgbClr val="009999"/>
                    </a:solidFill>
                    <a:effectLst/>
                    <a:uLnTx/>
                    <a:uFillTx/>
                    <a:latin typeface="Calibri" panose="020F0502020204030204"/>
                    <a:ea typeface="+mn-ea"/>
                    <a:cs typeface="+mn-cs"/>
                  </a:rPr>
                  <a:t>/h</a:t>
                </a:r>
              </a:p>
              <a:p>
                <a:pPr marL="182563" marR="0" lvl="0" indent="0" algn="just"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9999"/>
                    </a:solidFill>
                    <a:effectLst/>
                    <a:uLnTx/>
                    <a:uFillTx/>
                    <a:latin typeface="Calibri" panose="020F0502020204030204"/>
                    <a:ea typeface="+mn-ea"/>
                    <a:cs typeface="+mn-cs"/>
                  </a:rPr>
                  <a:t> </a:t>
                </a:r>
                <a:endParaRPr kumimoji="0" lang="it-IT" sz="400" b="0" i="0" u="none" strike="noStrike" kern="1200" cap="none" spc="0" normalizeH="0" baseline="0" noProof="0" dirty="0">
                  <a:ln>
                    <a:noFill/>
                  </a:ln>
                  <a:solidFill>
                    <a:srgbClr val="009999"/>
                  </a:solidFill>
                  <a:effectLst/>
                  <a:uLnTx/>
                  <a:uFillTx/>
                  <a:latin typeface="Calibri" panose="020F0502020204030204"/>
                  <a:ea typeface="+mn-ea"/>
                  <a:cs typeface="+mn-cs"/>
                </a:endParaRPr>
              </a:p>
              <a:p>
                <a:pPr marL="182563" marR="0" lvl="0" indent="0" algn="just" defTabSz="4572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srgbClr val="009999"/>
                    </a:solidFill>
                    <a:effectLst/>
                    <a:uLnTx/>
                    <a:uFillTx/>
                    <a:latin typeface="Calibri" panose="020F0502020204030204"/>
                    <a:ea typeface="+mn-ea"/>
                    <a:cs typeface="+mn-cs"/>
                  </a:rPr>
                  <a:t>v</a:t>
                </a:r>
                <a:r>
                  <a:rPr kumimoji="0" lang="it-IT" sz="1800" b="0" i="0" u="none" strike="noStrike" kern="1200" cap="none" spc="0" normalizeH="0" baseline="0" noProof="0" dirty="0">
                    <a:ln>
                      <a:noFill/>
                    </a:ln>
                    <a:solidFill>
                      <a:srgbClr val="009999"/>
                    </a:solidFill>
                    <a:effectLst/>
                    <a:uLnTx/>
                    <a:uFillTx/>
                    <a:latin typeface="Calibri" panose="020F0502020204030204"/>
                    <a:ea typeface="+mn-ea"/>
                    <a:cs typeface="+mn-cs"/>
                  </a:rPr>
                  <a:t> = </a:t>
                </a:r>
                <a14:m>
                  <m:oMath xmlns:m="http://schemas.openxmlformats.org/officeDocument/2006/math">
                    <m:f>
                      <m:fPr>
                        <m:ctrlPr>
                          <a:rPr kumimoji="0" lang="it-IT" sz="24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ctrlPr>
                      </m:fPr>
                      <m:num>
                        <m:r>
                          <a:rPr kumimoji="0" lang="it-IT" sz="24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𝑃</m:t>
                        </m:r>
                        <m:r>
                          <a:rPr kumimoji="0" lang="it-IT" sz="2400" b="0" i="1" u="none" strike="noStrike" kern="1200" cap="none" spc="0" normalizeH="0" baseline="-25000" noProof="0" smtClean="0">
                            <a:ln>
                              <a:noFill/>
                            </a:ln>
                            <a:solidFill>
                              <a:srgbClr val="009999"/>
                            </a:solidFill>
                            <a:effectLst/>
                            <a:uLnTx/>
                            <a:uFillTx/>
                            <a:latin typeface="Cambria Math" panose="02040503050406030204" pitchFamily="18" charset="0"/>
                            <a:ea typeface="+mn-ea"/>
                            <a:cs typeface="+mn-cs"/>
                          </a:rPr>
                          <m:t>𝑡𝑚𝑎𝑥</m:t>
                        </m:r>
                      </m:num>
                      <m:den>
                        <m:r>
                          <a:rPr kumimoji="0" lang="it-IT" sz="24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3.600(2</m:t>
                        </m:r>
                        <m:r>
                          <a:rPr kumimoji="0" lang="it-IT" sz="24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𝑥</m:t>
                        </m:r>
                        <m:r>
                          <a:rPr kumimoji="0" lang="it-IT" sz="24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1,02)</m:t>
                        </m:r>
                      </m:den>
                    </m:f>
                  </m:oMath>
                </a14:m>
                <a:r>
                  <a:rPr kumimoji="0" lang="it-IT" sz="1800" b="0" i="1" u="none" strike="noStrike" kern="1200" cap="none" spc="0" normalizeH="0" baseline="0" noProof="0" dirty="0">
                    <a:ln>
                      <a:noFill/>
                    </a:ln>
                    <a:solidFill>
                      <a:srgbClr val="009999"/>
                    </a:solidFill>
                    <a:effectLst/>
                    <a:uLnTx/>
                    <a:uFillTx/>
                    <a:latin typeface="Calibri" panose="020F0502020204030204"/>
                    <a:ea typeface="+mn-ea"/>
                    <a:cs typeface="+mn-cs"/>
                  </a:rPr>
                  <a:t> = </a:t>
                </a:r>
                <a:r>
                  <a:rPr kumimoji="0" lang="it-IT" sz="1800" b="0" i="0" u="none" strike="noStrike" kern="1200" cap="none" spc="0" normalizeH="0" baseline="0" noProof="0" dirty="0">
                    <a:ln>
                      <a:noFill/>
                    </a:ln>
                    <a:solidFill>
                      <a:srgbClr val="009999"/>
                    </a:solidFill>
                    <a:effectLst/>
                    <a:uLnTx/>
                    <a:uFillTx/>
                    <a:latin typeface="Calibri" panose="020F0502020204030204"/>
                    <a:ea typeface="+mn-ea"/>
                    <a:cs typeface="+mn-cs"/>
                  </a:rPr>
                  <a:t>0,94 m/s</a:t>
                </a:r>
              </a:p>
            </p:txBody>
          </p:sp>
        </mc:Choice>
        <mc:Fallback xmlns="">
          <p:sp>
            <p:nvSpPr>
              <p:cNvPr id="5" name="CasellaDiTesto 4">
                <a:extLst>
                  <a:ext uri="{FF2B5EF4-FFF2-40B4-BE49-F238E27FC236}">
                    <a16:creationId xmlns:a16="http://schemas.microsoft.com/office/drawing/2014/main" id="{807EA9FF-D159-4E3B-9B92-C697FD2334F5}"/>
                  </a:ext>
                </a:extLst>
              </p:cNvPr>
              <p:cNvSpPr txBox="1">
                <a:spLocks noRot="1" noChangeAspect="1" noMove="1" noResize="1" noEditPoints="1" noAdjustHandles="1" noChangeArrowheads="1" noChangeShapeType="1" noTextEdit="1"/>
              </p:cNvSpPr>
              <p:nvPr/>
            </p:nvSpPr>
            <p:spPr>
              <a:xfrm>
                <a:off x="107504" y="1340768"/>
                <a:ext cx="8928992" cy="4740657"/>
              </a:xfrm>
              <a:prstGeom prst="rect">
                <a:avLst/>
              </a:prstGeom>
              <a:blipFill>
                <a:blip r:embed="rId2"/>
                <a:stretch>
                  <a:fillRect l="-751" t="-771" r="-751"/>
                </a:stretch>
              </a:blipFill>
            </p:spPr>
            <p:txBody>
              <a:bodyPr/>
              <a:lstStyle/>
              <a:p>
                <a:r>
                  <a:rPr lang="it-IT">
                    <a:noFill/>
                  </a:rPr>
                  <a:t> </a:t>
                </a:r>
              </a:p>
            </p:txBody>
          </p:sp>
        </mc:Fallback>
      </mc:AlternateContent>
      <p:sp>
        <p:nvSpPr>
          <p:cNvPr id="2" name="Segnaposto numero diapositiva 1">
            <a:extLst>
              <a:ext uri="{FF2B5EF4-FFF2-40B4-BE49-F238E27FC236}">
                <a16:creationId xmlns:a16="http://schemas.microsoft.com/office/drawing/2014/main" id="{7A1C1EBC-98C7-CDF9-9010-9E9BA66C268A}"/>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BE182BA-E818-4DA8-9D29-4BB378782811}" type="slidenum">
              <a:rPr kumimoji="1" lang="it-IT" sz="1200" b="0" i="0" u="none" strike="noStrike" kern="1200" cap="none" spc="0" normalizeH="0" baseline="0" noProof="0" smtClean="0">
                <a:ln>
                  <a:noFill/>
                </a:ln>
                <a:solidFill>
                  <a:prstClr val="black">
                    <a:tint val="75000"/>
                  </a:prstClr>
                </a:solidFill>
                <a:effectLst/>
                <a:uLnTx/>
                <a:uFillTx/>
                <a:latin typeface="Arial Black" panose="020B0A040201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1" lang="it-IT" sz="1200" b="0" i="0" u="none" strike="noStrike" kern="1200" cap="none" spc="0" normalizeH="0" baseline="0" noProof="0">
              <a:ln>
                <a:noFill/>
              </a:ln>
              <a:solidFill>
                <a:prstClr val="black">
                  <a:tint val="75000"/>
                </a:prstClr>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698266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755650" y="620713"/>
            <a:ext cx="5248275" cy="43021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0" cap="none" spc="0" normalizeH="0" baseline="0" noProof="0" dirty="0">
                <a:ln>
                  <a:noFill/>
                </a:ln>
                <a:solidFill>
                  <a:schemeClr val="accent1"/>
                </a:solidFill>
                <a:effectLst/>
                <a:uLnTx/>
                <a:uFillTx/>
                <a:latin typeface="Arial"/>
                <a:ea typeface="+mn-ea"/>
                <a:cs typeface="+mn-cs"/>
              </a:rPr>
              <a:t>RACCOLTA OLIO</a:t>
            </a:r>
          </a:p>
        </p:txBody>
      </p:sp>
      <p:sp>
        <p:nvSpPr>
          <p:cNvPr id="113667" name="CasellaDiTesto 1"/>
          <p:cNvSpPr txBox="1">
            <a:spLocks noChangeArrowheads="1"/>
          </p:cNvSpPr>
          <p:nvPr/>
        </p:nvSpPr>
        <p:spPr bwMode="auto">
          <a:xfrm>
            <a:off x="2051050" y="1341438"/>
            <a:ext cx="410527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altLang="it-IT" sz="1700" b="0" i="0" u="none" strike="noStrike" kern="1200" cap="none" spc="0" normalizeH="0" baseline="0" noProof="0">
                <a:ln>
                  <a:noFill/>
                </a:ln>
                <a:solidFill>
                  <a:srgbClr val="009999"/>
                </a:solidFill>
                <a:effectLst/>
                <a:uLnTx/>
                <a:uFillTx/>
                <a:latin typeface="Arial Black" panose="020B0A04020102020204" pitchFamily="34" charset="0"/>
                <a:ea typeface="+mn-ea"/>
                <a:cs typeface="+mn-cs"/>
              </a:rPr>
              <a:t>Perdita di liquido isolante</a:t>
            </a:r>
          </a:p>
        </p:txBody>
      </p:sp>
      <p:cxnSp>
        <p:nvCxnSpPr>
          <p:cNvPr id="113668" name="Connettore 2 4"/>
          <p:cNvCxnSpPr>
            <a:cxnSpLocks noChangeShapeType="1"/>
          </p:cNvCxnSpPr>
          <p:nvPr/>
        </p:nvCxnSpPr>
        <p:spPr bwMode="auto">
          <a:xfrm>
            <a:off x="3635375" y="1695450"/>
            <a:ext cx="0" cy="365125"/>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3669" name="Decisione 5"/>
          <p:cNvSpPr>
            <a:spLocks noChangeArrowheads="1"/>
          </p:cNvSpPr>
          <p:nvPr/>
        </p:nvSpPr>
        <p:spPr bwMode="auto">
          <a:xfrm>
            <a:off x="1616075" y="2074863"/>
            <a:ext cx="4040188" cy="1138237"/>
          </a:xfrm>
          <a:prstGeom prst="flowChartDecision">
            <a:avLst/>
          </a:prstGeom>
          <a:solidFill>
            <a:schemeClr val="accent5">
              <a:lumMod val="40000"/>
              <a:lumOff val="60000"/>
            </a:schemeClr>
          </a:solidFill>
          <a:ln w="9525" algn="ctr">
            <a:solidFill>
              <a:schemeClr val="tx1"/>
            </a:solidFill>
            <a:round/>
            <a:headEnd/>
            <a:tailEnd/>
          </a:ln>
        </p:spPr>
        <p:txBody>
          <a:bodyPr anchor="ct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it-IT" altLang="it-IT" sz="1200" b="0" i="0" u="none" strike="noStrike" kern="1200" cap="none" spc="0" normalizeH="0" baseline="0" noProof="0">
                <a:ln>
                  <a:noFill/>
                </a:ln>
                <a:solidFill>
                  <a:srgbClr val="009999"/>
                </a:solidFill>
                <a:effectLst/>
                <a:uLnTx/>
                <a:uFillTx/>
                <a:latin typeface="Arial Black" panose="020B0A04020102020204" pitchFamily="34" charset="0"/>
                <a:ea typeface="+mn-ea"/>
                <a:cs typeface="+mn-cs"/>
              </a:rPr>
              <a:t>I trasformatori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it-IT" altLang="it-IT" sz="1200" b="0" i="0" u="none" strike="noStrike" kern="1200" cap="none" spc="0" normalizeH="0" baseline="0" noProof="0">
                <a:ln>
                  <a:noFill/>
                </a:ln>
                <a:solidFill>
                  <a:srgbClr val="009999"/>
                </a:solidFill>
                <a:effectLst/>
                <a:uLnTx/>
                <a:uFillTx/>
                <a:latin typeface="Arial Black" panose="020B0A04020102020204" pitchFamily="34" charset="0"/>
                <a:ea typeface="+mn-ea"/>
                <a:cs typeface="+mn-cs"/>
              </a:rPr>
              <a:t>contengono più di 1.000 dm</a:t>
            </a:r>
            <a:r>
              <a:rPr kumimoji="1" lang="it-IT" altLang="it-IT" sz="1200" b="0" i="0" u="none" strike="noStrike" kern="1200" cap="none" spc="0" normalizeH="0" baseline="30000" noProof="0">
                <a:ln>
                  <a:noFill/>
                </a:ln>
                <a:solidFill>
                  <a:srgbClr val="009999"/>
                </a:solidFill>
                <a:effectLst/>
                <a:uLnTx/>
                <a:uFillTx/>
                <a:latin typeface="Arial Black" panose="020B0A04020102020204" pitchFamily="34" charset="0"/>
                <a:ea typeface="+mn-ea"/>
                <a:cs typeface="+mn-cs"/>
              </a:rPr>
              <a:t>3</a:t>
            </a:r>
            <a:r>
              <a:rPr kumimoji="1" lang="it-IT" altLang="it-IT" sz="1200" b="0" i="0" u="none" strike="noStrike" kern="1200" cap="none" spc="0" normalizeH="0" baseline="0" noProof="0">
                <a:ln>
                  <a:noFill/>
                </a:ln>
                <a:solidFill>
                  <a:srgbClr val="009999"/>
                </a:solidFill>
                <a:effectLst/>
                <a:uLnTx/>
                <a:uFillTx/>
                <a:latin typeface="Arial Black" panose="020B0A04020102020204"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it-IT" altLang="it-IT" sz="1200" b="0" i="0" u="none" strike="noStrike" kern="1200" cap="none" spc="0" normalizeH="0" baseline="0" noProof="0">
                <a:ln>
                  <a:noFill/>
                </a:ln>
                <a:solidFill>
                  <a:srgbClr val="009999"/>
                </a:solidFill>
                <a:effectLst/>
                <a:uLnTx/>
                <a:uFillTx/>
                <a:latin typeface="Arial Black" panose="020B0A04020102020204" pitchFamily="34" charset="0"/>
                <a:ea typeface="+mn-ea"/>
                <a:cs typeface="+mn-cs"/>
              </a:rPr>
              <a:t>del liquido isolante</a:t>
            </a:r>
          </a:p>
        </p:txBody>
      </p:sp>
      <p:cxnSp>
        <p:nvCxnSpPr>
          <p:cNvPr id="113670" name="Connettore 2 7"/>
          <p:cNvCxnSpPr>
            <a:cxnSpLocks noChangeShapeType="1"/>
          </p:cNvCxnSpPr>
          <p:nvPr/>
        </p:nvCxnSpPr>
        <p:spPr bwMode="auto">
          <a:xfrm>
            <a:off x="3635375" y="3213100"/>
            <a:ext cx="0" cy="366713"/>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3671" name="CasellaDiTesto 6"/>
          <p:cNvSpPr txBox="1">
            <a:spLocks noChangeArrowheads="1"/>
          </p:cNvSpPr>
          <p:nvPr/>
        </p:nvSpPr>
        <p:spPr bwMode="auto">
          <a:xfrm>
            <a:off x="3743325" y="3225800"/>
            <a:ext cx="720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altLang="it-IT" sz="1400" b="0" i="0" u="none" strike="noStrike" kern="1200" cap="none" spc="0" normalizeH="0" baseline="0" noProof="0">
                <a:ln>
                  <a:noFill/>
                </a:ln>
                <a:solidFill>
                  <a:srgbClr val="009999"/>
                </a:solidFill>
                <a:effectLst/>
                <a:uLnTx/>
                <a:uFillTx/>
                <a:latin typeface="Arial Black" panose="020B0A04020102020204" pitchFamily="34" charset="0"/>
                <a:ea typeface="+mn-ea"/>
                <a:cs typeface="+mn-cs"/>
              </a:rPr>
              <a:t>SI</a:t>
            </a:r>
          </a:p>
        </p:txBody>
      </p:sp>
      <p:cxnSp>
        <p:nvCxnSpPr>
          <p:cNvPr id="113672" name="Connettore 1 9"/>
          <p:cNvCxnSpPr>
            <a:cxnSpLocks noChangeShapeType="1"/>
          </p:cNvCxnSpPr>
          <p:nvPr/>
        </p:nvCxnSpPr>
        <p:spPr bwMode="auto">
          <a:xfrm>
            <a:off x="1622425" y="3614738"/>
            <a:ext cx="359251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13673" name="Connettore 2 11"/>
          <p:cNvCxnSpPr>
            <a:cxnSpLocks noChangeShapeType="1"/>
          </p:cNvCxnSpPr>
          <p:nvPr/>
        </p:nvCxnSpPr>
        <p:spPr bwMode="auto">
          <a:xfrm>
            <a:off x="5214938" y="3614738"/>
            <a:ext cx="0" cy="365125"/>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3674" name="Connettore 2 12"/>
          <p:cNvCxnSpPr>
            <a:cxnSpLocks noChangeShapeType="1"/>
          </p:cNvCxnSpPr>
          <p:nvPr/>
        </p:nvCxnSpPr>
        <p:spPr bwMode="auto">
          <a:xfrm>
            <a:off x="1622425" y="3614738"/>
            <a:ext cx="0" cy="365125"/>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3675" name="Rettangolo 10"/>
          <p:cNvSpPr>
            <a:spLocks noChangeArrowheads="1"/>
          </p:cNvSpPr>
          <p:nvPr/>
        </p:nvSpPr>
        <p:spPr bwMode="auto">
          <a:xfrm>
            <a:off x="539750" y="3979863"/>
            <a:ext cx="2952750" cy="431800"/>
          </a:xfrm>
          <a:prstGeom prst="rect">
            <a:avLst/>
          </a:prstGeom>
          <a:solidFill>
            <a:schemeClr val="accent5">
              <a:lumMod val="40000"/>
              <a:lumOff val="60000"/>
            </a:schemeClr>
          </a:solidFill>
          <a:ln w="9525" algn="ctr">
            <a:solidFill>
              <a:schemeClr val="tx1"/>
            </a:solidFill>
            <a:round/>
            <a:headEnd/>
            <a:tailEnd/>
          </a:ln>
        </p:spPr>
        <p:txBody>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it-IT" altLang="it-IT" sz="1200" b="0" i="0" u="none" strike="noStrike" kern="1200" cap="none" spc="0" normalizeH="0" baseline="0" noProof="0">
                <a:ln>
                  <a:noFill/>
                </a:ln>
                <a:solidFill>
                  <a:srgbClr val="009999"/>
                </a:solidFill>
                <a:effectLst/>
                <a:uLnTx/>
                <a:uFillTx/>
                <a:latin typeface="Arial Black" panose="020B0A04020102020204" pitchFamily="34" charset="0"/>
                <a:ea typeface="+mn-ea"/>
                <a:cs typeface="+mn-cs"/>
              </a:rPr>
              <a:t>Trasformatori installati all’interno</a:t>
            </a:r>
          </a:p>
        </p:txBody>
      </p:sp>
      <p:sp>
        <p:nvSpPr>
          <p:cNvPr id="113676" name="Rettangolo 15"/>
          <p:cNvSpPr>
            <a:spLocks noChangeArrowheads="1"/>
          </p:cNvSpPr>
          <p:nvPr/>
        </p:nvSpPr>
        <p:spPr bwMode="auto">
          <a:xfrm>
            <a:off x="3851275" y="4003675"/>
            <a:ext cx="2511425" cy="431800"/>
          </a:xfrm>
          <a:prstGeom prst="rect">
            <a:avLst/>
          </a:prstGeom>
          <a:solidFill>
            <a:schemeClr val="accent5">
              <a:lumMod val="40000"/>
              <a:lumOff val="60000"/>
            </a:schemeClr>
          </a:solidFill>
          <a:ln w="9525" algn="ctr">
            <a:solidFill>
              <a:schemeClr val="tx1"/>
            </a:solidFill>
            <a:round/>
            <a:headEnd/>
            <a:tailEnd/>
          </a:ln>
        </p:spPr>
        <p:txBody>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it-IT" altLang="it-IT" sz="1200" b="0" i="0" u="none" strike="noStrike" kern="1200" cap="none" spc="0" normalizeH="0" baseline="0" noProof="0">
                <a:ln>
                  <a:noFill/>
                </a:ln>
                <a:solidFill>
                  <a:srgbClr val="009999"/>
                </a:solidFill>
                <a:effectLst/>
                <a:uLnTx/>
                <a:uFillTx/>
                <a:latin typeface="Arial Black" panose="020B0A04020102020204" pitchFamily="34" charset="0"/>
                <a:ea typeface="+mn-ea"/>
                <a:cs typeface="+mn-cs"/>
              </a:rPr>
              <a:t>Trasformatori installati all’aperto</a:t>
            </a:r>
          </a:p>
        </p:txBody>
      </p:sp>
      <p:cxnSp>
        <p:nvCxnSpPr>
          <p:cNvPr id="113677" name="Connettore 2 16"/>
          <p:cNvCxnSpPr>
            <a:cxnSpLocks noChangeShapeType="1"/>
          </p:cNvCxnSpPr>
          <p:nvPr/>
        </p:nvCxnSpPr>
        <p:spPr bwMode="auto">
          <a:xfrm>
            <a:off x="5214938" y="4443413"/>
            <a:ext cx="0" cy="366712"/>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3678" name="Connettore 2 17"/>
          <p:cNvCxnSpPr>
            <a:cxnSpLocks noChangeShapeType="1"/>
          </p:cNvCxnSpPr>
          <p:nvPr/>
        </p:nvCxnSpPr>
        <p:spPr bwMode="auto">
          <a:xfrm>
            <a:off x="1635125" y="4435475"/>
            <a:ext cx="0" cy="366713"/>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3679" name="Rettangolo 18"/>
          <p:cNvSpPr>
            <a:spLocks noChangeArrowheads="1"/>
          </p:cNvSpPr>
          <p:nvPr/>
        </p:nvSpPr>
        <p:spPr bwMode="auto">
          <a:xfrm>
            <a:off x="3851275" y="4822825"/>
            <a:ext cx="2511425" cy="720725"/>
          </a:xfrm>
          <a:prstGeom prst="rect">
            <a:avLst/>
          </a:prstGeom>
          <a:solidFill>
            <a:schemeClr val="accent5">
              <a:lumMod val="40000"/>
              <a:lumOff val="60000"/>
            </a:schemeClr>
          </a:solidFill>
          <a:ln w="9525" algn="ctr">
            <a:solidFill>
              <a:schemeClr val="tx1"/>
            </a:solidFill>
            <a:round/>
            <a:headEnd/>
            <a:tailEnd/>
          </a:ln>
        </p:spPr>
        <p:txBody>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it-IT" altLang="it-IT" sz="1200" b="0" i="0" u="none" strike="noStrike" kern="1200" cap="none" spc="0" normalizeH="0" baseline="0" noProof="0">
                <a:ln>
                  <a:noFill/>
                </a:ln>
                <a:solidFill>
                  <a:srgbClr val="009999"/>
                </a:solidFill>
                <a:effectLst/>
                <a:uLnTx/>
                <a:uFillTx/>
                <a:latin typeface="Arial Black" panose="020B0A04020102020204" pitchFamily="34" charset="0"/>
                <a:ea typeface="+mn-ea"/>
                <a:cs typeface="+mn-cs"/>
              </a:rPr>
              <a:t>Pozzetto individuale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it-IT" altLang="it-IT" sz="1200" b="0" i="0" u="none" strike="noStrike" kern="1200" cap="none" spc="0" normalizeH="0" baseline="0" noProof="0">
                <a:ln>
                  <a:noFill/>
                </a:ln>
                <a:solidFill>
                  <a:srgbClr val="009999"/>
                </a:solidFill>
                <a:effectLst/>
                <a:uLnTx/>
                <a:uFillTx/>
                <a:latin typeface="Arial Black" panose="020B0A04020102020204" pitchFamily="34" charset="0"/>
                <a:ea typeface="+mn-ea"/>
                <a:cs typeface="+mn-cs"/>
              </a:rPr>
              <a: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it-IT" altLang="it-IT" sz="1200" b="0" i="0" u="none" strike="noStrike" kern="1200" cap="none" spc="0" normalizeH="0" baseline="0" noProof="0">
                <a:ln>
                  <a:noFill/>
                </a:ln>
                <a:solidFill>
                  <a:srgbClr val="009999"/>
                </a:solidFill>
                <a:effectLst/>
                <a:uLnTx/>
                <a:uFillTx/>
                <a:latin typeface="Arial Black" panose="020B0A04020102020204" pitchFamily="34" charset="0"/>
                <a:ea typeface="+mn-ea"/>
                <a:cs typeface="+mn-cs"/>
              </a:rPr>
              <a:t> fossa di raccolta comune </a:t>
            </a:r>
          </a:p>
        </p:txBody>
      </p:sp>
      <p:sp>
        <p:nvSpPr>
          <p:cNvPr id="113680" name="Rettangolo 19"/>
          <p:cNvSpPr>
            <a:spLocks noChangeArrowheads="1"/>
          </p:cNvSpPr>
          <p:nvPr/>
        </p:nvSpPr>
        <p:spPr bwMode="auto">
          <a:xfrm>
            <a:off x="539750" y="4810125"/>
            <a:ext cx="2952750" cy="733425"/>
          </a:xfrm>
          <a:prstGeom prst="rect">
            <a:avLst/>
          </a:prstGeom>
          <a:solidFill>
            <a:schemeClr val="accent5">
              <a:lumMod val="40000"/>
              <a:lumOff val="60000"/>
            </a:schemeClr>
          </a:solidFill>
          <a:ln w="9525" algn="ctr">
            <a:solidFill>
              <a:schemeClr val="tx1"/>
            </a:solidFill>
            <a:round/>
            <a:headEnd/>
            <a:tailEnd/>
          </a:ln>
        </p:spPr>
        <p:txBody>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it-IT" altLang="it-IT" sz="1200" b="0" i="0" u="none" strike="noStrike" kern="1200" cap="none" spc="0" normalizeH="0" baseline="0" noProof="0">
                <a:ln>
                  <a:noFill/>
                </a:ln>
                <a:solidFill>
                  <a:srgbClr val="009999"/>
                </a:solidFill>
                <a:effectLst/>
                <a:uLnTx/>
                <a:uFillTx/>
                <a:latin typeface="Arial Black" panose="020B0A04020102020204" pitchFamily="34" charset="0"/>
                <a:ea typeface="+mn-ea"/>
                <a:cs typeface="+mn-cs"/>
              </a:rPr>
              <a:t>Pavimento impermeabile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it-IT" altLang="it-IT" sz="1200" b="0" i="0" u="none" strike="noStrike" kern="1200" cap="none" spc="0" normalizeH="0" baseline="0" noProof="0">
                <a:ln>
                  <a:noFill/>
                </a:ln>
                <a:solidFill>
                  <a:srgbClr val="009999"/>
                </a:solidFill>
                <a:effectLst/>
                <a:uLnTx/>
                <a:uFillTx/>
                <a:latin typeface="Arial Black" panose="020B0A04020102020204" pitchFamily="34" charset="0"/>
                <a:ea typeface="+mn-ea"/>
                <a:cs typeface="+mn-cs"/>
              </a:rPr>
              <a:t>soglia di altezza adeguata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it-IT" altLang="it-IT" sz="1200" b="0" i="0" u="none" strike="noStrike" kern="1200" cap="none" spc="0" normalizeH="0" baseline="0" noProof="0">
                <a:ln>
                  <a:noFill/>
                </a:ln>
                <a:solidFill>
                  <a:srgbClr val="009999"/>
                </a:solidFill>
                <a:effectLst/>
                <a:uLnTx/>
                <a:uFillTx/>
                <a:latin typeface="Arial Black" panose="020B0A04020102020204" pitchFamily="34" charset="0"/>
                <a:ea typeface="+mn-ea"/>
                <a:cs typeface="+mn-cs"/>
              </a:rPr>
              <a:t>oppure pozzetto di contenimento</a:t>
            </a:r>
          </a:p>
        </p:txBody>
      </p:sp>
      <p:cxnSp>
        <p:nvCxnSpPr>
          <p:cNvPr id="113681" name="Connettore 1 20"/>
          <p:cNvCxnSpPr>
            <a:cxnSpLocks noChangeShapeType="1"/>
            <a:stCxn id="113669" idx="3"/>
          </p:cNvCxnSpPr>
          <p:nvPr/>
        </p:nvCxnSpPr>
        <p:spPr bwMode="auto">
          <a:xfrm flipV="1">
            <a:off x="5656263" y="2636838"/>
            <a:ext cx="2516187" cy="7937"/>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13682" name="Connettore 2 24"/>
          <p:cNvCxnSpPr>
            <a:cxnSpLocks noChangeShapeType="1"/>
          </p:cNvCxnSpPr>
          <p:nvPr/>
        </p:nvCxnSpPr>
        <p:spPr bwMode="auto">
          <a:xfrm>
            <a:off x="8172450" y="2636838"/>
            <a:ext cx="0" cy="2185987"/>
          </a:xfrm>
          <a:prstGeom prst="straightConnector1">
            <a:avLst/>
          </a:prstGeom>
          <a:noFill/>
          <a:ln w="317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3683" name="Rettangolo 25"/>
          <p:cNvSpPr>
            <a:spLocks noChangeArrowheads="1"/>
          </p:cNvSpPr>
          <p:nvPr/>
        </p:nvSpPr>
        <p:spPr bwMode="auto">
          <a:xfrm>
            <a:off x="6659563" y="4824413"/>
            <a:ext cx="2305050" cy="720725"/>
          </a:xfrm>
          <a:prstGeom prst="rect">
            <a:avLst/>
          </a:prstGeom>
          <a:solidFill>
            <a:schemeClr val="accent5">
              <a:lumMod val="40000"/>
              <a:lumOff val="60000"/>
            </a:schemeClr>
          </a:solidFill>
          <a:ln w="9525" algn="ctr">
            <a:solidFill>
              <a:schemeClr val="tx1"/>
            </a:solidFill>
            <a:round/>
            <a:headEnd/>
            <a:tailEnd/>
          </a:ln>
        </p:spPr>
        <p:txBody>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it-IT" altLang="it-IT" sz="1200" b="0" i="0" u="none" strike="noStrike" kern="1200" cap="none" spc="0" normalizeH="0" baseline="0" noProof="0">
                <a:ln>
                  <a:noFill/>
                </a:ln>
                <a:solidFill>
                  <a:srgbClr val="009999"/>
                </a:solidFill>
                <a:effectLst/>
                <a:uLnTx/>
                <a:uFillTx/>
                <a:latin typeface="Arial Black" panose="020B0A04020102020204" pitchFamily="34" charset="0"/>
                <a:ea typeface="+mn-ea"/>
                <a:cs typeface="+mn-cs"/>
              </a:rPr>
              <a:t>Non sono necessari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it-IT" altLang="it-IT" sz="1200" b="0" i="0" u="none" strike="noStrike" kern="1200" cap="none" spc="0" normalizeH="0" baseline="0" noProof="0">
                <a:ln>
                  <a:noFill/>
                </a:ln>
                <a:solidFill>
                  <a:srgbClr val="009999"/>
                </a:solidFill>
                <a:effectLst/>
                <a:uLnTx/>
                <a:uFillTx/>
                <a:latin typeface="Arial Black" panose="020B0A04020102020204" pitchFamily="34" charset="0"/>
                <a:ea typeface="+mn-ea"/>
                <a:cs typeface="+mn-cs"/>
              </a:rPr>
              <a:t>provvedimenti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it-IT" altLang="it-IT" sz="1200" b="0" i="0" u="none" strike="noStrike" kern="1200" cap="none" spc="0" normalizeH="0" baseline="0" noProof="0">
                <a:ln>
                  <a:noFill/>
                </a:ln>
                <a:solidFill>
                  <a:srgbClr val="009999"/>
                </a:solidFill>
                <a:effectLst/>
                <a:uLnTx/>
                <a:uFillTx/>
                <a:latin typeface="Arial Black" panose="020B0A04020102020204" pitchFamily="34" charset="0"/>
                <a:ea typeface="+mn-ea"/>
                <a:cs typeface="+mn-cs"/>
              </a:rPr>
              <a:t>particolari</a:t>
            </a:r>
          </a:p>
        </p:txBody>
      </p:sp>
      <p:sp>
        <p:nvSpPr>
          <p:cNvPr id="113684" name="CasellaDiTesto 26"/>
          <p:cNvSpPr txBox="1">
            <a:spLocks noChangeArrowheads="1"/>
          </p:cNvSpPr>
          <p:nvPr/>
        </p:nvSpPr>
        <p:spPr bwMode="auto">
          <a:xfrm>
            <a:off x="5643563" y="2324100"/>
            <a:ext cx="719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altLang="it-IT" sz="1400" b="0" i="0" u="none" strike="noStrike" kern="1200" cap="none" spc="0" normalizeH="0" baseline="0" noProof="0">
                <a:ln>
                  <a:noFill/>
                </a:ln>
                <a:solidFill>
                  <a:srgbClr val="009999"/>
                </a:solidFill>
                <a:effectLst/>
                <a:uLnTx/>
                <a:uFillTx/>
                <a:latin typeface="Arial Black" panose="020B0A04020102020204" pitchFamily="34" charset="0"/>
                <a:ea typeface="+mn-ea"/>
                <a:cs typeface="+mn-cs"/>
              </a:rPr>
              <a:t>NO</a:t>
            </a:r>
          </a:p>
        </p:txBody>
      </p:sp>
      <p:sp>
        <p:nvSpPr>
          <p:cNvPr id="2" name="Segnaposto numero diapositiva 1">
            <a:extLst>
              <a:ext uri="{FF2B5EF4-FFF2-40B4-BE49-F238E27FC236}">
                <a16:creationId xmlns:a16="http://schemas.microsoft.com/office/drawing/2014/main" id="{8CED39A3-4068-BAB2-F29E-A57FFBC89C34}"/>
              </a:ext>
            </a:extLst>
          </p:cNvPr>
          <p:cNvSpPr>
            <a:spLocks noGrp="1"/>
          </p:cNvSpPr>
          <p:nvPr>
            <p:ph type="sldNum" sz="quarter" idx="12"/>
          </p:nvPr>
        </p:nvSpPr>
        <p:spPr/>
        <p:txBody>
          <a:bodyPr/>
          <a:lstStyle/>
          <a:p>
            <a:fld id="{AB0F8D9A-AFD8-4A88-8415-4E6756A0FCA9}" type="slidenum">
              <a:rPr lang="it-IT" smtClean="0"/>
              <a:t>21</a:t>
            </a:fld>
            <a:endParaRPr lang="it-IT"/>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tangolo 23"/>
          <p:cNvSpPr/>
          <p:nvPr/>
        </p:nvSpPr>
        <p:spPr>
          <a:xfrm>
            <a:off x="44450" y="1585913"/>
            <a:ext cx="9020175" cy="400050"/>
          </a:xfrm>
          <a:prstGeom prst="rect">
            <a:avLst/>
          </a:prstGeom>
          <a:ln>
            <a:solidFill>
              <a:srgbClr val="FF0000"/>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RACCOLTA FLUIDI ISOLANTI +APPARECCHIATURE ALL’ESTERNO</a:t>
            </a:r>
            <a:endParaRPr kumimoji="0" lang="it-IT" sz="1100" b="0" i="0" u="none" strike="noStrike" kern="1200" cap="none" spc="0" normalizeH="0" baseline="0" noProof="0" dirty="0">
              <a:ln>
                <a:noFill/>
              </a:ln>
              <a:solidFill>
                <a:srgbClr val="3333FF"/>
              </a:solidFill>
              <a:effectLst/>
              <a:uLnTx/>
              <a:uFillTx/>
              <a:latin typeface="Arial" panose="020B0604020202020204" pitchFamily="34" charset="0"/>
              <a:ea typeface="+mn-ea"/>
              <a:cs typeface="Arial" panose="020B0604020202020204" pitchFamily="34" charset="0"/>
            </a:endParaRPr>
          </a:p>
        </p:txBody>
      </p:sp>
      <p:sp>
        <p:nvSpPr>
          <p:cNvPr id="115717" name="Rettangolo 48"/>
          <p:cNvSpPr>
            <a:spLocks noChangeArrowheads="1"/>
          </p:cNvSpPr>
          <p:nvPr/>
        </p:nvSpPr>
        <p:spPr bwMode="auto">
          <a:xfrm>
            <a:off x="30163" y="2349500"/>
            <a:ext cx="8993187"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marR="0" lvl="0" indent="-285750" algn="l" defTabSz="914400" rtl="0" eaLnBrk="1" fontAlgn="base" latinLnBrk="0" hangingPunct="1">
              <a:lnSpc>
                <a:spcPts val="2500"/>
              </a:lnSpc>
              <a:spcBef>
                <a:spcPct val="0"/>
              </a:spcBef>
              <a:spcAft>
                <a:spcPct val="0"/>
              </a:spcAft>
              <a:buClrTx/>
              <a:buSzTx/>
              <a:buFont typeface="Wingdings" panose="05000000000000000000" pitchFamily="2" charset="2"/>
              <a:buChar char="Ø"/>
              <a:tabLst/>
              <a:defRPr/>
            </a:pPr>
            <a:r>
              <a:rPr kumimoji="0" lang="it-IT" altLang="it-IT" sz="1800" b="0" i="0" u="none" strike="noStrike" kern="1200" cap="none" spc="0" normalizeH="0" baseline="0" noProof="0">
                <a:ln>
                  <a:noFill/>
                </a:ln>
                <a:solidFill>
                  <a:srgbClr val="3333FF"/>
                </a:solidFill>
                <a:effectLst/>
                <a:uLnTx/>
                <a:uFillTx/>
                <a:latin typeface="Arial" panose="020B0604020202020204" pitchFamily="34" charset="0"/>
                <a:ea typeface="+mn-ea"/>
                <a:cs typeface="Arial" panose="020B0604020202020204" pitchFamily="34" charset="0"/>
              </a:rPr>
              <a:t>Prendere provvedimenti per contenere qualsiasi perdita da apparecchiature immerse in liquido per prevenire danni ambientali. Le norme o i regolamenti nazionali potrebbero specificare per quale contenuto minimo di liquido è prescritto il contenimento… Obbligo per la prevenzione incendi  </a:t>
            </a:r>
            <a:r>
              <a:rPr kumimoji="0" lang="it-IT" altLang="it-IT" sz="1800" b="1" i="0" u="none" strike="noStrike" kern="1200" cap="none" spc="0" normalizeH="0" baseline="0" noProof="0">
                <a:ln>
                  <a:noFill/>
                </a:ln>
                <a:solidFill>
                  <a:srgbClr val="3333FF"/>
                </a:solidFill>
                <a:effectLst/>
                <a:uLnTx/>
                <a:uFillTx/>
                <a:latin typeface="Arial" panose="020B0604020202020204" pitchFamily="34" charset="0"/>
                <a:ea typeface="+mn-ea"/>
                <a:cs typeface="Arial" panose="020B0604020202020204" pitchFamily="34" charset="0"/>
              </a:rPr>
              <a:t>DECRETO 15/7/2014 (1000 l)</a:t>
            </a:r>
            <a:r>
              <a:rPr kumimoji="0" lang="it-IT" altLang="it-IT" sz="1800" b="0" i="0" u="none" strike="noStrike" kern="1200" cap="none" spc="0" normalizeH="0" baseline="0" noProof="0">
                <a:ln>
                  <a:noFill/>
                </a:ln>
                <a:solidFill>
                  <a:srgbClr val="3333FF"/>
                </a:solidFill>
                <a:effectLst/>
                <a:uLnTx/>
                <a:uFillTx/>
                <a:latin typeface="Arial" panose="020B0604020202020204" pitchFamily="34" charset="0"/>
                <a:ea typeface="+mn-ea"/>
                <a:cs typeface="Arial" panose="020B0604020202020204" pitchFamily="34" charset="0"/>
              </a:rPr>
              <a:t>.</a:t>
            </a:r>
          </a:p>
        </p:txBody>
      </p:sp>
      <p:pic>
        <p:nvPicPr>
          <p:cNvPr id="1157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4170" y="3724275"/>
            <a:ext cx="3833436" cy="236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5719" name="Rettangolo 1"/>
          <p:cNvSpPr>
            <a:spLocks noChangeArrowheads="1"/>
          </p:cNvSpPr>
          <p:nvPr/>
        </p:nvSpPr>
        <p:spPr bwMode="auto">
          <a:xfrm>
            <a:off x="258763" y="6092825"/>
            <a:ext cx="34432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a:ln>
                  <a:noFill/>
                </a:ln>
                <a:solidFill>
                  <a:srgbClr val="3333FF"/>
                </a:solidFill>
                <a:effectLst/>
                <a:uLnTx/>
                <a:uFillTx/>
                <a:latin typeface="Arial" panose="020B0604020202020204" pitchFamily="34" charset="0"/>
                <a:ea typeface="+mn-ea"/>
                <a:cs typeface="Arial" panose="020B0604020202020204" pitchFamily="34" charset="0"/>
              </a:rPr>
              <a:t>Figura 11 – Esempio senza strato di ghiaietto e serbatoio di raccolta, per piccoli trasformatori</a:t>
            </a:r>
            <a:endParaRPr kumimoji="0" lang="it-IT" altLang="it-IT" sz="1400" b="0" i="0" u="none" strike="noStrike" kern="1200" cap="none" spc="0" normalizeH="0" baseline="0" noProof="0">
              <a:ln>
                <a:noFill/>
              </a:ln>
              <a:solidFill>
                <a:srgbClr val="3333FF"/>
              </a:solidFill>
              <a:effectLst/>
              <a:uLnTx/>
              <a:uFillTx/>
              <a:latin typeface="Arial" panose="020B0604020202020204" pitchFamily="34" charset="0"/>
              <a:ea typeface="+mn-ea"/>
              <a:cs typeface="Arial" panose="020B0604020202020204" pitchFamily="34" charset="0"/>
            </a:endParaRPr>
          </a:p>
        </p:txBody>
      </p:sp>
      <p:sp>
        <p:nvSpPr>
          <p:cNvPr id="115720" name="Rettangolo 4"/>
          <p:cNvSpPr>
            <a:spLocks noChangeArrowheads="1"/>
          </p:cNvSpPr>
          <p:nvPr/>
        </p:nvSpPr>
        <p:spPr bwMode="auto">
          <a:xfrm>
            <a:off x="3938588" y="3805238"/>
            <a:ext cx="5084762"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1" fontAlgn="base" latinLnBrk="0" hangingPunct="1">
              <a:lnSpc>
                <a:spcPts val="2500"/>
              </a:lnSpc>
              <a:spcBef>
                <a:spcPct val="0"/>
              </a:spcBef>
              <a:spcAft>
                <a:spcPct val="0"/>
              </a:spcAft>
              <a:buClrTx/>
              <a:buSzTx/>
              <a:buFont typeface="Wingdings" panose="05000000000000000000" pitchFamily="2" charset="2"/>
              <a:buChar char="Ø"/>
              <a:tabLst/>
              <a:defRPr/>
            </a:pPr>
            <a:r>
              <a:rPr kumimoji="0" lang="it-IT" altLang="it-IT" sz="1800" b="0" i="0" u="none" strike="noStrike" kern="1200" cap="none" spc="0" normalizeH="0" baseline="0" noProof="0">
                <a:ln>
                  <a:noFill/>
                </a:ln>
                <a:solidFill>
                  <a:srgbClr val="3333FF"/>
                </a:solidFill>
                <a:effectLst/>
                <a:uLnTx/>
                <a:uFillTx/>
                <a:latin typeface="Arial" panose="020B0604020202020204" pitchFamily="34" charset="0"/>
                <a:ea typeface="+mn-ea"/>
                <a:cs typeface="Arial" panose="020B0604020202020204" pitchFamily="34" charset="0"/>
              </a:rPr>
              <a:t>Altezza della soglia o volume dell’area di raccolta, considerando il volume del liquido isolante nelle apparecchiature, nonché qualsiasi volume d’acqua piovana e del sistema di protezione antincendio</a:t>
            </a:r>
          </a:p>
          <a:p>
            <a:pPr marL="342900" marR="0" lvl="0" indent="-342900" algn="l" defTabSz="914400" rtl="0" eaLnBrk="1" fontAlgn="base" latinLnBrk="0" hangingPunct="1">
              <a:lnSpc>
                <a:spcPts val="2500"/>
              </a:lnSpc>
              <a:spcBef>
                <a:spcPct val="0"/>
              </a:spcBef>
              <a:spcAft>
                <a:spcPct val="0"/>
              </a:spcAft>
              <a:buClrTx/>
              <a:buSzTx/>
              <a:buFont typeface="Wingdings" panose="05000000000000000000" pitchFamily="2" charset="2"/>
              <a:buChar char="Ø"/>
              <a:tabLst/>
              <a:defRPr/>
            </a:pPr>
            <a:r>
              <a:rPr kumimoji="0" lang="it-IT" altLang="it-IT" sz="1800" b="0" i="0" u="none" strike="noStrike" kern="1200" cap="none" spc="0" normalizeH="0" baseline="0" noProof="0">
                <a:ln>
                  <a:noFill/>
                </a:ln>
                <a:solidFill>
                  <a:srgbClr val="3333FF"/>
                </a:solidFill>
                <a:effectLst/>
                <a:uLnTx/>
                <a:uFillTx/>
                <a:latin typeface="Arial" panose="020B0604020202020204" pitchFamily="34" charset="0"/>
                <a:ea typeface="+mn-ea"/>
                <a:cs typeface="Arial" panose="020B0604020202020204" pitchFamily="34" charset="0"/>
              </a:rPr>
              <a:t>Valutare anche la vicinanza a corsi d'acqua e le condizioni del suolo per impianto scarico acque bianche</a:t>
            </a:r>
          </a:p>
        </p:txBody>
      </p:sp>
      <p:sp>
        <p:nvSpPr>
          <p:cNvPr id="21" name="CasellaDiTesto 20"/>
          <p:cNvSpPr txBox="1"/>
          <p:nvPr/>
        </p:nvSpPr>
        <p:spPr>
          <a:xfrm>
            <a:off x="432666" y="395287"/>
            <a:ext cx="5248275" cy="43021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RACCOLTA OLIO</a:t>
            </a:r>
          </a:p>
        </p:txBody>
      </p:sp>
      <p:sp>
        <p:nvSpPr>
          <p:cNvPr id="3" name="Segnaposto numero diapositiva 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794089A-547F-4931-8DCA-B76D435EA84A}" type="slidenum">
              <a:rPr kumimoji="1" lang="it-IT" sz="1200" b="0" i="0" u="none" strike="noStrike" kern="1200" cap="none" spc="0" normalizeH="0" baseline="0" noProof="0" smtClean="0">
                <a:ln>
                  <a:noFill/>
                </a:ln>
                <a:solidFill>
                  <a:prstClr val="black">
                    <a:tint val="75000"/>
                  </a:prstClr>
                </a:solidFill>
                <a:effectLst/>
                <a:uLnTx/>
                <a:uFillTx/>
                <a:latin typeface="Arial Black" panose="020B0A040201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1" lang="it-IT" sz="1200" b="0" i="0" u="none" strike="noStrike" kern="1200" cap="none" spc="0" normalizeH="0" baseline="0" noProof="0">
              <a:ln>
                <a:noFill/>
              </a:ln>
              <a:solidFill>
                <a:prstClr val="black">
                  <a:tint val="75000"/>
                </a:prstClr>
              </a:solidFill>
              <a:effectLst/>
              <a:uLnTx/>
              <a:uFillTx/>
              <a:latin typeface="Arial Black" panose="020B0A04020102020204" pitchFamily="34" charset="0"/>
              <a:ea typeface="+mn-ea"/>
              <a:cs typeface="+mn-cs"/>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tangolo 23"/>
          <p:cNvSpPr/>
          <p:nvPr/>
        </p:nvSpPr>
        <p:spPr>
          <a:xfrm>
            <a:off x="103188" y="1349375"/>
            <a:ext cx="9020175" cy="400050"/>
          </a:xfrm>
          <a:prstGeom prst="rect">
            <a:avLst/>
          </a:prstGeom>
          <a:ln>
            <a:solidFill>
              <a:srgbClr val="FF0000"/>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RACCOLTA FLUIDI ISOLANTI +APPARECCHIATURE ALL’ESTERNO</a:t>
            </a:r>
            <a:endParaRPr kumimoji="0" lang="it-IT" sz="1100" b="0" i="0" u="none" strike="noStrike" kern="1200" cap="none" spc="0" normalizeH="0" baseline="0" noProof="0" dirty="0">
              <a:ln>
                <a:noFill/>
              </a:ln>
              <a:solidFill>
                <a:srgbClr val="3333FF"/>
              </a:solidFill>
              <a:effectLst/>
              <a:uLnTx/>
              <a:uFillTx/>
              <a:latin typeface="Arial" panose="020B0604020202020204" pitchFamily="34" charset="0"/>
              <a:ea typeface="+mn-ea"/>
              <a:cs typeface="Arial" panose="020B0604020202020204" pitchFamily="34" charset="0"/>
            </a:endParaRPr>
          </a:p>
        </p:txBody>
      </p:sp>
      <p:sp>
        <p:nvSpPr>
          <p:cNvPr id="2" name="Rettangolo 1"/>
          <p:cNvSpPr/>
          <p:nvPr/>
        </p:nvSpPr>
        <p:spPr>
          <a:xfrm>
            <a:off x="2436813" y="2652713"/>
            <a:ext cx="6627812" cy="1323975"/>
          </a:xfrm>
          <a:prstGeom prst="rect">
            <a:avLst/>
          </a:prstGeom>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it-IT" sz="1600" b="0" i="0" u="none" strike="noStrike" kern="1200" cap="none" spc="0" normalizeH="0" baseline="0" noProof="0" dirty="0">
                <a:ln>
                  <a:noFill/>
                </a:ln>
                <a:solidFill>
                  <a:srgbClr val="3333FF"/>
                </a:solidFill>
                <a:effectLst/>
                <a:uLnTx/>
                <a:uFillTx/>
                <a:latin typeface="Arial" panose="020B0604020202020204" pitchFamily="34" charset="0"/>
                <a:ea typeface="+mn-ea"/>
                <a:cs typeface="Arial" panose="020B0604020202020204" pitchFamily="34" charset="0"/>
              </a:rPr>
              <a:t>Contenimento: l’intera quantità del fluido del trasformatore oltre l’acqua piovana</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it-IT" sz="1600" b="0" i="0" u="none" strike="noStrike" kern="1200" cap="none" spc="0" normalizeH="0" baseline="0" noProof="0" dirty="0">
                <a:ln>
                  <a:noFill/>
                </a:ln>
                <a:solidFill>
                  <a:srgbClr val="3333FF"/>
                </a:solidFill>
                <a:effectLst/>
                <a:uLnTx/>
                <a:uFillTx/>
                <a:latin typeface="Arial" panose="020B0604020202020204" pitchFamily="34" charset="0"/>
                <a:ea typeface="+mn-ea"/>
                <a:cs typeface="Arial" panose="020B0604020202020204" pitchFamily="34" charset="0"/>
              </a:rPr>
              <a:t>Per informazioni relative alle grate o alle prese antincendio, v. 8.7.2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3333FF"/>
                </a:solidFill>
                <a:effectLst/>
                <a:uLnTx/>
                <a:uFillTx/>
                <a:latin typeface="Arial" panose="020B0604020202020204" pitchFamily="34" charset="0"/>
                <a:ea typeface="+mn-ea"/>
                <a:cs typeface="Arial" panose="020B0604020202020204" pitchFamily="34" charset="0"/>
              </a:rPr>
              <a:t>NOTA Si dovrebbe considerare, inoltre, l’acqua proveniente dallo impianto di estinzione (se esistente)</a:t>
            </a:r>
          </a:p>
        </p:txBody>
      </p:sp>
      <p:pic>
        <p:nvPicPr>
          <p:cNvPr id="1177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2217738"/>
            <a:ext cx="3957637" cy="198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25" y="2435225"/>
            <a:ext cx="2249488" cy="3100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2300" y="3732213"/>
            <a:ext cx="2879725" cy="2643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6411913"/>
            <a:ext cx="3962400" cy="16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7770" name="Rettangolo 4"/>
          <p:cNvSpPr>
            <a:spLocks noChangeArrowheads="1"/>
          </p:cNvSpPr>
          <p:nvPr/>
        </p:nvSpPr>
        <p:spPr bwMode="auto">
          <a:xfrm>
            <a:off x="2555875" y="3976688"/>
            <a:ext cx="43132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 typeface="Calibri" panose="020F0502020204030204" pitchFamily="34" charset="0"/>
              <a:buAutoNum type="alphaLcParenR"/>
              <a:tabLst/>
              <a:defRPr/>
            </a:pPr>
            <a:r>
              <a:rPr kumimoji="0" lang="it-IT" altLang="it-IT" sz="1600" b="0" i="0" u="none" strike="noStrike" kern="1200" cap="none" spc="0" normalizeH="0" baseline="0" noProof="0">
                <a:ln>
                  <a:noFill/>
                </a:ln>
                <a:solidFill>
                  <a:srgbClr val="3333FF"/>
                </a:solidFill>
                <a:effectLst/>
                <a:uLnTx/>
                <a:uFillTx/>
                <a:latin typeface="Arial" panose="020B0604020202020204" pitchFamily="34" charset="0"/>
                <a:ea typeface="+mn-ea"/>
                <a:cs typeface="Arial" panose="020B0604020202020204" pitchFamily="34" charset="0"/>
              </a:rPr>
              <a:t>Contenimento: come minimo il 20 % del liquido del trasformatore</a:t>
            </a:r>
          </a:p>
          <a:p>
            <a:pPr marL="342900" marR="0" lvl="0" indent="-342900" algn="l" defTabSz="914400" rtl="0" eaLnBrk="1" fontAlgn="base" latinLnBrk="0" hangingPunct="1">
              <a:lnSpc>
                <a:spcPct val="100000"/>
              </a:lnSpc>
              <a:spcBef>
                <a:spcPct val="0"/>
              </a:spcBef>
              <a:spcAft>
                <a:spcPct val="0"/>
              </a:spcAft>
              <a:buClrTx/>
              <a:buSzTx/>
              <a:buFont typeface="Calibri" panose="020F0502020204030204" pitchFamily="34" charset="0"/>
              <a:buAutoNum type="alphaLcParenR"/>
              <a:tabLst/>
              <a:defRPr/>
            </a:pPr>
            <a:r>
              <a:rPr kumimoji="0" lang="it-IT" altLang="it-IT" sz="1600" b="0" i="0" u="none" strike="noStrike" kern="1200" cap="none" spc="0" normalizeH="0" baseline="0" noProof="0">
                <a:ln>
                  <a:noFill/>
                </a:ln>
                <a:solidFill>
                  <a:srgbClr val="3333FF"/>
                </a:solidFill>
                <a:effectLst/>
                <a:uLnTx/>
                <a:uFillTx/>
                <a:latin typeface="Arial" panose="020B0604020202020204" pitchFamily="34" charset="0"/>
                <a:ea typeface="+mn-ea"/>
                <a:cs typeface="Arial" panose="020B0604020202020204" pitchFamily="34" charset="0"/>
              </a:rPr>
              <a:t>Per informazioni relative alle grate o alle prese antincendio, v. 8.7.2</a:t>
            </a:r>
          </a:p>
        </p:txBody>
      </p:sp>
      <p:sp>
        <p:nvSpPr>
          <p:cNvPr id="23" name="CasellaDiTesto 22"/>
          <p:cNvSpPr txBox="1"/>
          <p:nvPr/>
        </p:nvSpPr>
        <p:spPr>
          <a:xfrm>
            <a:off x="777875" y="377825"/>
            <a:ext cx="5248275" cy="4318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0" cap="none" spc="0" normalizeH="0" baseline="0" noProof="0" dirty="0">
                <a:ln>
                  <a:noFill/>
                </a:ln>
                <a:solidFill>
                  <a:schemeClr val="accent1"/>
                </a:solidFill>
                <a:effectLst/>
                <a:uLnTx/>
                <a:uFillTx/>
                <a:latin typeface="Arial "/>
                <a:ea typeface="+mn-ea"/>
                <a:cs typeface="+mn-cs"/>
              </a:rPr>
              <a:t>RACCOLTA OLIO</a:t>
            </a:r>
          </a:p>
        </p:txBody>
      </p:sp>
      <p:sp>
        <p:nvSpPr>
          <p:cNvPr id="4" name="Segnaposto numero diapositiva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1125098-A95F-4AD9-8C0B-E91C6FA00D61}" type="slidenum">
              <a:rPr kumimoji="1" lang="it-IT" sz="1200" b="0" i="0" u="none" strike="noStrike" kern="1200" cap="none" spc="0" normalizeH="0" baseline="0" noProof="0" smtClean="0">
                <a:ln>
                  <a:noFill/>
                </a:ln>
                <a:solidFill>
                  <a:prstClr val="black">
                    <a:tint val="75000"/>
                  </a:prstClr>
                </a:solidFill>
                <a:effectLst/>
                <a:uLnTx/>
                <a:uFillTx/>
                <a:latin typeface="Arial Black" panose="020B0A040201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1" lang="it-IT" sz="1200" b="0" i="0" u="none" strike="noStrike" kern="1200" cap="none" spc="0" normalizeH="0" baseline="0" noProof="0">
              <a:ln>
                <a:noFill/>
              </a:ln>
              <a:solidFill>
                <a:prstClr val="black">
                  <a:tint val="75000"/>
                </a:prstClr>
              </a:solidFill>
              <a:effectLst/>
              <a:uLnTx/>
              <a:uFillTx/>
              <a:latin typeface="Arial Black" panose="020B0A04020102020204" pitchFamily="34" charset="0"/>
              <a:ea typeface="+mn-ea"/>
              <a:cs typeface="+mn-cs"/>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96913" y="624383"/>
            <a:ext cx="5472112" cy="43021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200" b="1" i="0" u="none" strike="noStrike" kern="1200" cap="none" spc="0" normalizeH="0" baseline="0" noProof="0" dirty="0">
                <a:ln>
                  <a:noFill/>
                </a:ln>
                <a:solidFill>
                  <a:schemeClr val="accent1"/>
                </a:solidFill>
                <a:effectLst/>
                <a:uLnTx/>
                <a:uFillTx/>
                <a:latin typeface="Arial"/>
                <a:ea typeface="+mn-ea"/>
                <a:cs typeface="+mn-cs"/>
              </a:rPr>
              <a:t>ILLUMINAZIONE</a:t>
            </a:r>
            <a:endParaRPr kumimoji="1" lang="it-IT" sz="2200" b="1" i="0" u="none" strike="noStrike" kern="1200" cap="none" spc="0" normalizeH="0" baseline="0" noProof="0" dirty="0">
              <a:ln>
                <a:noFill/>
              </a:ln>
              <a:solidFill>
                <a:schemeClr val="accent1"/>
              </a:solidFill>
              <a:effectLst/>
              <a:uLnTx/>
              <a:uFillTx/>
              <a:latin typeface="Arial"/>
              <a:ea typeface="+mn-ea"/>
              <a:cs typeface="+mn-cs"/>
            </a:endParaRPr>
          </a:p>
        </p:txBody>
      </p:sp>
      <p:sp>
        <p:nvSpPr>
          <p:cNvPr id="119811" name="Text Box 38"/>
          <p:cNvSpPr txBox="1">
            <a:spLocks noChangeArrowheads="1"/>
          </p:cNvSpPr>
          <p:nvPr/>
        </p:nvSpPr>
        <p:spPr bwMode="auto">
          <a:xfrm>
            <a:off x="628650" y="1569893"/>
            <a:ext cx="8027988"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La cabina deve essere provvista di un impianto di illuminazione artificiale e di almeno una presa di servizio.</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endPar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Nelle sale quadri l’illuminazione raccomandata è di almeno 200 lx ed il fattore di uniformità 0,4.</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endPar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La presa (o le prese) devono essere protette con fusibili oppure essere di tipo interbloccato.</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endPar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a:p>
            <a:pPr marL="0" marR="0" lvl="0" indent="0"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La Norma CEI EN IEC 61936-1 all’articolo 7.1.6 richiede l’illuminazione di emergenza e le vie di fuga devono essere segnalate e illuminate.</a:t>
            </a:r>
          </a:p>
        </p:txBody>
      </p:sp>
      <p:sp>
        <p:nvSpPr>
          <p:cNvPr id="2" name="Segnaposto numero diapositiva 1">
            <a:extLst>
              <a:ext uri="{FF2B5EF4-FFF2-40B4-BE49-F238E27FC236}">
                <a16:creationId xmlns:a16="http://schemas.microsoft.com/office/drawing/2014/main" id="{EA6C7187-0545-95E1-972D-4CD4EC5D192A}"/>
              </a:ext>
            </a:extLst>
          </p:cNvPr>
          <p:cNvSpPr>
            <a:spLocks noGrp="1"/>
          </p:cNvSpPr>
          <p:nvPr>
            <p:ph type="sldNum" sz="quarter" idx="12"/>
          </p:nvPr>
        </p:nvSpPr>
        <p:spPr/>
        <p:txBody>
          <a:bodyPr/>
          <a:lstStyle/>
          <a:p>
            <a:fld id="{AB0F8D9A-AFD8-4A88-8415-4E6756A0FCA9}" type="slidenum">
              <a:rPr lang="it-IT" smtClean="0"/>
              <a:t>24</a:t>
            </a:fld>
            <a:endParaRPr lang="it-IT"/>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1333D-2379-9C2D-7569-962316858CC0}"/>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640000DC-48B5-81C5-CD8F-6A0632FFBBDF}"/>
              </a:ext>
            </a:extLst>
          </p:cNvPr>
          <p:cNvSpPr txBox="1"/>
          <p:nvPr/>
        </p:nvSpPr>
        <p:spPr>
          <a:xfrm>
            <a:off x="900113" y="765175"/>
            <a:ext cx="5472112" cy="43021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200" b="1" i="0" u="none" strike="noStrike" kern="1200" cap="none" spc="0" normalizeH="0" baseline="0" noProof="0" dirty="0">
                <a:ln>
                  <a:noFill/>
                </a:ln>
                <a:solidFill>
                  <a:schemeClr val="accent1"/>
                </a:solidFill>
                <a:effectLst/>
                <a:uLnTx/>
                <a:uFillTx/>
                <a:latin typeface="Arial"/>
                <a:ea typeface="+mn-ea"/>
                <a:cs typeface="+mn-cs"/>
              </a:rPr>
              <a:t>SEGNALETICA</a:t>
            </a:r>
            <a:endParaRPr kumimoji="1" lang="it-IT" sz="2200" b="1" i="0" u="none" strike="noStrike" kern="1200" cap="none" spc="0" normalizeH="0" baseline="0" noProof="0" dirty="0">
              <a:ln>
                <a:noFill/>
              </a:ln>
              <a:solidFill>
                <a:schemeClr val="accent1"/>
              </a:solidFill>
              <a:effectLst/>
              <a:uLnTx/>
              <a:uFillTx/>
              <a:latin typeface="Arial"/>
              <a:ea typeface="+mn-ea"/>
              <a:cs typeface="+mn-cs"/>
            </a:endParaRPr>
          </a:p>
        </p:txBody>
      </p:sp>
      <p:sp>
        <p:nvSpPr>
          <p:cNvPr id="2" name="CasellaDiTesto 1">
            <a:extLst>
              <a:ext uri="{FF2B5EF4-FFF2-40B4-BE49-F238E27FC236}">
                <a16:creationId xmlns:a16="http://schemas.microsoft.com/office/drawing/2014/main" id="{5D5FE835-AD12-9F5F-72D2-9083EF2180BF}"/>
              </a:ext>
            </a:extLst>
          </p:cNvPr>
          <p:cNvSpPr txBox="1"/>
          <p:nvPr/>
        </p:nvSpPr>
        <p:spPr>
          <a:xfrm>
            <a:off x="890464" y="1387616"/>
            <a:ext cx="7363072" cy="1477328"/>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sz="1800" b="0" i="0" u="none" strike="noStrike" kern="1200" cap="none" spc="0" normalizeH="0" baseline="0" noProof="0" dirty="0">
                <a:ln>
                  <a:noFill/>
                </a:ln>
                <a:solidFill>
                  <a:srgbClr val="009999"/>
                </a:solidFill>
                <a:effectLst/>
                <a:uLnTx/>
                <a:uFillTx/>
                <a:latin typeface="Arial"/>
                <a:ea typeface="+mn-ea"/>
                <a:cs typeface="+mn-cs"/>
              </a:rPr>
              <a:t>L’allegato C della Guida CEI 99-4, richiamando il </a:t>
            </a:r>
            <a:r>
              <a:rPr kumimoji="1" lang="it-IT" sz="1800" b="0" i="0" u="none" strike="noStrike" kern="1200" cap="none" spc="0" normalizeH="0" baseline="0" noProof="0" dirty="0" err="1">
                <a:ln>
                  <a:noFill/>
                </a:ln>
                <a:solidFill>
                  <a:srgbClr val="009999"/>
                </a:solidFill>
                <a:effectLst/>
                <a:uLnTx/>
                <a:uFillTx/>
                <a:latin typeface="Arial"/>
                <a:ea typeface="+mn-ea"/>
                <a:cs typeface="+mn-cs"/>
              </a:rPr>
              <a:t>D.Lgs</a:t>
            </a:r>
            <a:r>
              <a:rPr kumimoji="1" lang="it-IT" sz="1800" b="0" i="0" u="none" strike="noStrike" kern="1200" cap="none" spc="0" normalizeH="0" baseline="0" noProof="0" dirty="0">
                <a:ln>
                  <a:noFill/>
                </a:ln>
                <a:solidFill>
                  <a:srgbClr val="009999"/>
                </a:solidFill>
                <a:effectLst/>
                <a:uLnTx/>
                <a:uFillTx/>
                <a:latin typeface="Arial"/>
                <a:ea typeface="+mn-ea"/>
                <a:cs typeface="+mn-cs"/>
              </a:rPr>
              <a:t> 81/2008, riporta la segnaletica di pertinenza delle cabine elettriche. Nel seguito viene presentata la cartellonistica di maggiore interesse. Si ricorda inoltre che sarebbe opportuno esporre lo schema unifilare dell’impianto.</a:t>
            </a:r>
          </a:p>
        </p:txBody>
      </p:sp>
      <p:pic>
        <p:nvPicPr>
          <p:cNvPr id="5" name="Immagine 4">
            <a:extLst>
              <a:ext uri="{FF2B5EF4-FFF2-40B4-BE49-F238E27FC236}">
                <a16:creationId xmlns:a16="http://schemas.microsoft.com/office/drawing/2014/main" id="{B064F392-821D-CAB8-67F6-9CF650BF5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885" y="2876565"/>
            <a:ext cx="3773940" cy="2738611"/>
          </a:xfrm>
          <a:prstGeom prst="rect">
            <a:avLst/>
          </a:prstGeom>
        </p:spPr>
      </p:pic>
      <p:pic>
        <p:nvPicPr>
          <p:cNvPr id="7" name="Immagine 6">
            <a:extLst>
              <a:ext uri="{FF2B5EF4-FFF2-40B4-BE49-F238E27FC236}">
                <a16:creationId xmlns:a16="http://schemas.microsoft.com/office/drawing/2014/main" id="{B3EA65FB-3A21-57E0-2D37-9801D2AD91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8404" y="2876565"/>
            <a:ext cx="3796711" cy="2738611"/>
          </a:xfrm>
          <a:prstGeom prst="rect">
            <a:avLst/>
          </a:prstGeom>
        </p:spPr>
      </p:pic>
      <p:sp>
        <p:nvSpPr>
          <p:cNvPr id="4" name="Segnaposto numero diapositiva 3">
            <a:extLst>
              <a:ext uri="{FF2B5EF4-FFF2-40B4-BE49-F238E27FC236}">
                <a16:creationId xmlns:a16="http://schemas.microsoft.com/office/drawing/2014/main" id="{7EA70A23-E0CF-0773-9AEF-7E00DDE7D605}"/>
              </a:ext>
            </a:extLst>
          </p:cNvPr>
          <p:cNvSpPr>
            <a:spLocks noGrp="1"/>
          </p:cNvSpPr>
          <p:nvPr>
            <p:ph type="sldNum" sz="quarter" idx="12"/>
          </p:nvPr>
        </p:nvSpPr>
        <p:spPr/>
        <p:txBody>
          <a:bodyPr/>
          <a:lstStyle/>
          <a:p>
            <a:fld id="{AB0F8D9A-AFD8-4A88-8415-4E6756A0FCA9}" type="slidenum">
              <a:rPr lang="it-IT" smtClean="0"/>
              <a:t>25</a:t>
            </a:fld>
            <a:endParaRPr lang="it-IT"/>
          </a:p>
        </p:txBody>
      </p:sp>
    </p:spTree>
    <p:extLst>
      <p:ext uri="{BB962C8B-B14F-4D97-AF65-F5344CB8AC3E}">
        <p14:creationId xmlns:p14="http://schemas.microsoft.com/office/powerpoint/2010/main" val="391390709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540E4-6A7E-4704-5F06-A75011CBF248}"/>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22EAE4E2-FAC7-0A8D-2958-A71447478261}"/>
              </a:ext>
            </a:extLst>
          </p:cNvPr>
          <p:cNvSpPr txBox="1"/>
          <p:nvPr/>
        </p:nvSpPr>
        <p:spPr>
          <a:xfrm>
            <a:off x="681413" y="764704"/>
            <a:ext cx="3023815" cy="43021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200" b="1" i="0" u="none" strike="noStrike" kern="1200" cap="none" spc="0" normalizeH="0" baseline="0" noProof="0" dirty="0">
                <a:ln>
                  <a:noFill/>
                </a:ln>
                <a:solidFill>
                  <a:schemeClr val="accent1"/>
                </a:solidFill>
                <a:effectLst/>
                <a:uLnTx/>
                <a:uFillTx/>
                <a:latin typeface="Arial"/>
                <a:ea typeface="+mn-ea"/>
                <a:cs typeface="+mn-cs"/>
              </a:rPr>
              <a:t>SEGNALETICA</a:t>
            </a:r>
            <a:endParaRPr kumimoji="1" lang="it-IT" sz="2200" b="1" i="0" u="none" strike="noStrike" kern="1200" cap="none" spc="0" normalizeH="0" baseline="0" noProof="0" dirty="0">
              <a:ln>
                <a:noFill/>
              </a:ln>
              <a:solidFill>
                <a:schemeClr val="accent1"/>
              </a:solidFill>
              <a:effectLst/>
              <a:uLnTx/>
              <a:uFillTx/>
              <a:latin typeface="Arial"/>
              <a:ea typeface="+mn-ea"/>
              <a:cs typeface="+mn-cs"/>
            </a:endParaRPr>
          </a:p>
        </p:txBody>
      </p:sp>
      <p:pic>
        <p:nvPicPr>
          <p:cNvPr id="6" name="Immagine 5">
            <a:extLst>
              <a:ext uri="{FF2B5EF4-FFF2-40B4-BE49-F238E27FC236}">
                <a16:creationId xmlns:a16="http://schemas.microsoft.com/office/drawing/2014/main" id="{4332A59A-D37F-9176-0450-E69A36555566}"/>
              </a:ext>
            </a:extLst>
          </p:cNvPr>
          <p:cNvPicPr>
            <a:picLocks noChangeAspect="1"/>
          </p:cNvPicPr>
          <p:nvPr/>
        </p:nvPicPr>
        <p:blipFill>
          <a:blip r:embed="rId3">
            <a:extLst>
              <a:ext uri="{28A0092B-C50C-407E-A947-70E740481C1C}">
                <a14:useLocalDpi xmlns:a14="http://schemas.microsoft.com/office/drawing/2010/main" val="0"/>
              </a:ext>
            </a:extLst>
          </a:blip>
          <a:srcRect l="1693" t="650"/>
          <a:stretch>
            <a:fillRect/>
          </a:stretch>
        </p:blipFill>
        <p:spPr>
          <a:xfrm>
            <a:off x="4281862" y="620688"/>
            <a:ext cx="4180725" cy="6092825"/>
          </a:xfrm>
          <a:prstGeom prst="rect">
            <a:avLst/>
          </a:prstGeom>
        </p:spPr>
      </p:pic>
      <p:sp>
        <p:nvSpPr>
          <p:cNvPr id="8" name="CasellaDiTesto 7">
            <a:extLst>
              <a:ext uri="{FF2B5EF4-FFF2-40B4-BE49-F238E27FC236}">
                <a16:creationId xmlns:a16="http://schemas.microsoft.com/office/drawing/2014/main" id="{5FA8064F-8790-5D30-D1FB-762B2A7AF8BD}"/>
              </a:ext>
            </a:extLst>
          </p:cNvPr>
          <p:cNvSpPr txBox="1"/>
          <p:nvPr/>
        </p:nvSpPr>
        <p:spPr>
          <a:xfrm>
            <a:off x="681413" y="1556792"/>
            <a:ext cx="3242515" cy="286232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2000" b="0" i="0" u="none" strike="noStrike" kern="1200" cap="none" spc="0" normalizeH="0" baseline="0" noProof="0" dirty="0">
                <a:ln>
                  <a:noFill/>
                </a:ln>
                <a:solidFill>
                  <a:srgbClr val="009999"/>
                </a:solidFill>
                <a:effectLst/>
                <a:uLnTx/>
                <a:uFillTx/>
                <a:latin typeface="Arial"/>
                <a:ea typeface="+mn-ea"/>
                <a:cs typeface="+mn-cs"/>
              </a:rPr>
              <a:t>Deve inoltre essere presente il cartello per i primi soccorsi d’urgenza; la Norma raccomanda di compilare i dati richiesti nella parte inferiore del cartello per rendere tempestivo l’arrivo dei soccorsi.</a:t>
            </a:r>
          </a:p>
        </p:txBody>
      </p:sp>
      <p:sp>
        <p:nvSpPr>
          <p:cNvPr id="2" name="Segnaposto numero diapositiva 1">
            <a:extLst>
              <a:ext uri="{FF2B5EF4-FFF2-40B4-BE49-F238E27FC236}">
                <a16:creationId xmlns:a16="http://schemas.microsoft.com/office/drawing/2014/main" id="{8E7A7D87-8B37-E8F5-D391-956506022998}"/>
              </a:ext>
            </a:extLst>
          </p:cNvPr>
          <p:cNvSpPr>
            <a:spLocks noGrp="1"/>
          </p:cNvSpPr>
          <p:nvPr>
            <p:ph type="sldNum" sz="quarter" idx="12"/>
          </p:nvPr>
        </p:nvSpPr>
        <p:spPr/>
        <p:txBody>
          <a:bodyPr/>
          <a:lstStyle/>
          <a:p>
            <a:fld id="{AB0F8D9A-AFD8-4A88-8415-4E6756A0FCA9}" type="slidenum">
              <a:rPr lang="it-IT" smtClean="0"/>
              <a:t>26</a:t>
            </a:fld>
            <a:endParaRPr lang="it-IT"/>
          </a:p>
        </p:txBody>
      </p:sp>
    </p:spTree>
    <p:extLst>
      <p:ext uri="{BB962C8B-B14F-4D97-AF65-F5344CB8AC3E}">
        <p14:creationId xmlns:p14="http://schemas.microsoft.com/office/powerpoint/2010/main" val="22706938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22878" y="729310"/>
            <a:ext cx="5472112" cy="43021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200" b="1" i="0" u="none" strike="noStrike" kern="1200" cap="none" spc="0" normalizeH="0" baseline="0" noProof="0" dirty="0">
                <a:ln>
                  <a:noFill/>
                </a:ln>
                <a:solidFill>
                  <a:schemeClr val="accent1"/>
                </a:solidFill>
                <a:effectLst/>
                <a:uLnTx/>
                <a:uFillTx/>
                <a:latin typeface="Arial"/>
                <a:ea typeface="+mn-ea"/>
                <a:cs typeface="+mn-cs"/>
              </a:rPr>
              <a:t>DOCUMENTAZIONE</a:t>
            </a:r>
            <a:endParaRPr kumimoji="1" lang="it-IT" sz="2200" b="1" i="0" u="none" strike="noStrike" kern="1200" cap="none" spc="0" normalizeH="0" baseline="0" noProof="0" dirty="0">
              <a:ln>
                <a:noFill/>
              </a:ln>
              <a:solidFill>
                <a:schemeClr val="accent1"/>
              </a:solidFill>
              <a:effectLst/>
              <a:uLnTx/>
              <a:uFillTx/>
              <a:latin typeface="Arial"/>
              <a:ea typeface="+mn-ea"/>
              <a:cs typeface="+mn-cs"/>
            </a:endParaRPr>
          </a:p>
        </p:txBody>
      </p:sp>
      <p:sp>
        <p:nvSpPr>
          <p:cNvPr id="4" name="Text Box 38"/>
          <p:cNvSpPr txBox="1">
            <a:spLocks noChangeArrowheads="1"/>
          </p:cNvSpPr>
          <p:nvPr/>
        </p:nvSpPr>
        <p:spPr bwMode="auto">
          <a:xfrm>
            <a:off x="622878" y="1542184"/>
            <a:ext cx="8027988"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Black" panose="020B0A04020102020204" pitchFamily="34" charset="0"/>
              </a:defRPr>
            </a:lvl1pPr>
            <a:lvl2pPr marL="742950" indent="-285750">
              <a:defRPr kumimoji="1" sz="3200">
                <a:solidFill>
                  <a:schemeClr val="tx1"/>
                </a:solidFill>
                <a:latin typeface="Arial Black" panose="020B0A04020102020204" pitchFamily="34" charset="0"/>
              </a:defRPr>
            </a:lvl2pPr>
            <a:lvl3pPr marL="1143000" indent="-228600">
              <a:defRPr kumimoji="1" sz="3200">
                <a:solidFill>
                  <a:schemeClr val="tx1"/>
                </a:solidFill>
                <a:latin typeface="Arial Black" panose="020B0A04020102020204" pitchFamily="34" charset="0"/>
              </a:defRPr>
            </a:lvl3pPr>
            <a:lvl4pPr marL="1600200" indent="-228600">
              <a:defRPr kumimoji="1" sz="3200">
                <a:solidFill>
                  <a:schemeClr val="tx1"/>
                </a:solidFill>
                <a:latin typeface="Arial Black" panose="020B0A04020102020204" pitchFamily="34" charset="0"/>
              </a:defRPr>
            </a:lvl4pPr>
            <a:lvl5pPr marL="2057400" indent="-228600">
              <a:defRPr kumimoji="1" sz="3200">
                <a:solidFill>
                  <a:schemeClr val="tx1"/>
                </a:solidFill>
                <a:latin typeface="Arial Black" panose="020B0A04020102020204" pitchFamily="34" charset="0"/>
              </a:defRPr>
            </a:lvl5pPr>
            <a:lvl6pPr marL="2514600" indent="-228600" eaLnBrk="0" fontAlgn="base" hangingPunct="0">
              <a:spcBef>
                <a:spcPct val="0"/>
              </a:spcBef>
              <a:spcAft>
                <a:spcPct val="0"/>
              </a:spcAft>
              <a:defRPr kumimoji="1" sz="3200">
                <a:solidFill>
                  <a:schemeClr val="tx1"/>
                </a:solidFill>
                <a:latin typeface="Arial Black" panose="020B0A04020102020204" pitchFamily="34" charset="0"/>
              </a:defRPr>
            </a:lvl6pPr>
            <a:lvl7pPr marL="2971800" indent="-228600" eaLnBrk="0" fontAlgn="base" hangingPunct="0">
              <a:spcBef>
                <a:spcPct val="0"/>
              </a:spcBef>
              <a:spcAft>
                <a:spcPct val="0"/>
              </a:spcAft>
              <a:defRPr kumimoji="1" sz="3200">
                <a:solidFill>
                  <a:schemeClr val="tx1"/>
                </a:solidFill>
                <a:latin typeface="Arial Black" panose="020B0A04020102020204" pitchFamily="34" charset="0"/>
              </a:defRPr>
            </a:lvl7pPr>
            <a:lvl8pPr marL="3429000" indent="-228600" eaLnBrk="0" fontAlgn="base" hangingPunct="0">
              <a:spcBef>
                <a:spcPct val="0"/>
              </a:spcBef>
              <a:spcAft>
                <a:spcPct val="0"/>
              </a:spcAft>
              <a:defRPr kumimoji="1" sz="3200">
                <a:solidFill>
                  <a:schemeClr val="tx1"/>
                </a:solidFill>
                <a:latin typeface="Arial Black" panose="020B0A04020102020204" pitchFamily="34" charset="0"/>
              </a:defRPr>
            </a:lvl8pPr>
            <a:lvl9pPr marL="3886200" indent="-228600"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Prima della connessione con la rete di MT l’utente deve fornire al distributore, relativamente alle caratteristiche dei locali del distributore e misure, la seguente documentazione:</a:t>
            </a:r>
          </a:p>
          <a:p>
            <a:pPr marL="182563" marR="0" lvl="0" indent="-182563"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certificato di agibilità dei locali se costruiti in loco oppure;</a:t>
            </a:r>
          </a:p>
          <a:p>
            <a:pPr marL="182563" marR="0" lvl="0" indent="-182563"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certificato di deposito nel caso di cabina a box prefabbricata;</a:t>
            </a:r>
          </a:p>
          <a:p>
            <a:pPr marL="182563" lvl="0" indent="-182563" algn="just" eaLnBrk="0" fontAlgn="base" hangingPunct="0">
              <a:spcBef>
                <a:spcPct val="20000"/>
              </a:spcBef>
              <a:spcAft>
                <a:spcPct val="0"/>
              </a:spcAft>
              <a:buClr>
                <a:srgbClr val="FF9966"/>
              </a:buClr>
              <a:buSzPct val="50000"/>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dichiarazione rilasciata dal costruttore della rispondenza dei locali alla norma </a:t>
            </a:r>
            <a:r>
              <a:rPr lang="it-IT" altLang="it-IT" sz="2000" dirty="0">
                <a:solidFill>
                  <a:srgbClr val="009999"/>
                </a:solidFill>
                <a:latin typeface="Arial" panose="020B0604020202020204" pitchFamily="34" charset="0"/>
              </a:rPr>
              <a:t>CEI EN IEC 61936-1 </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oppure, in caso di cabina bassa prefabbricata, di rispondenza alla norma </a:t>
            </a:r>
            <a:r>
              <a:rPr lang="it-IT" altLang="it-IT" sz="2000" dirty="0">
                <a:solidFill>
                  <a:srgbClr val="009999"/>
                </a:solidFill>
                <a:latin typeface="Arial" panose="020B0604020202020204" pitchFamily="34" charset="0"/>
              </a:rPr>
              <a:t>CEI EN IEC 62271-202</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a:t>
            </a:r>
          </a:p>
          <a:p>
            <a:pPr marL="182563" marR="0" lvl="0" indent="-182563"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manuale tecnico contenente: </a:t>
            </a:r>
          </a:p>
          <a:p>
            <a:pPr marL="182563" marR="0" lvl="0" indent="0"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relazione tecnica del fabbricato;</a:t>
            </a:r>
          </a:p>
          <a:p>
            <a:pPr marL="182563" marR="0" lvl="0" indent="0"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disegni esecutivi del locale;</a:t>
            </a:r>
          </a:p>
          <a:p>
            <a:pPr marL="182563" marR="0" lvl="0" indent="0"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schema di impianto e della messa a terra.</a:t>
            </a:r>
          </a:p>
        </p:txBody>
      </p:sp>
      <p:sp>
        <p:nvSpPr>
          <p:cNvPr id="2" name="Segnaposto numero diapositiva 1">
            <a:extLst>
              <a:ext uri="{FF2B5EF4-FFF2-40B4-BE49-F238E27FC236}">
                <a16:creationId xmlns:a16="http://schemas.microsoft.com/office/drawing/2014/main" id="{28D8158E-E1D9-C06A-7D9F-3D37111F2D0F}"/>
              </a:ext>
            </a:extLst>
          </p:cNvPr>
          <p:cNvSpPr>
            <a:spLocks noGrp="1"/>
          </p:cNvSpPr>
          <p:nvPr>
            <p:ph type="sldNum" sz="quarter" idx="12"/>
          </p:nvPr>
        </p:nvSpPr>
        <p:spPr/>
        <p:txBody>
          <a:bodyPr/>
          <a:lstStyle/>
          <a:p>
            <a:fld id="{AB0F8D9A-AFD8-4A88-8415-4E6756A0FCA9}" type="slidenum">
              <a:rPr lang="it-IT" smtClean="0"/>
              <a:t>27</a:t>
            </a:fld>
            <a:endParaRPr lang="it-IT"/>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58006" y="940666"/>
            <a:ext cx="5473700" cy="43021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200" b="1" i="0" u="none" strike="noStrike" kern="1200" cap="none" spc="0" normalizeH="0" baseline="0" noProof="0" dirty="0">
                <a:ln>
                  <a:noFill/>
                </a:ln>
                <a:solidFill>
                  <a:schemeClr val="accent1"/>
                </a:solidFill>
                <a:effectLst/>
                <a:uLnTx/>
                <a:uFillTx/>
                <a:latin typeface="Arial"/>
                <a:ea typeface="+mn-ea"/>
                <a:cs typeface="+mn-cs"/>
              </a:rPr>
              <a:t>DOCUMENTAZIONE</a:t>
            </a:r>
            <a:endParaRPr kumimoji="1" lang="it-IT" sz="2200" b="1" i="0" u="none" strike="noStrike" kern="1200" cap="none" spc="0" normalizeH="0" baseline="0" noProof="0" dirty="0">
              <a:ln>
                <a:noFill/>
              </a:ln>
              <a:solidFill>
                <a:schemeClr val="accent1"/>
              </a:solidFill>
              <a:effectLst/>
              <a:uLnTx/>
              <a:uFillTx/>
              <a:latin typeface="Arial"/>
              <a:ea typeface="+mn-ea"/>
              <a:cs typeface="+mn-cs"/>
            </a:endParaRPr>
          </a:p>
        </p:txBody>
      </p:sp>
      <p:sp>
        <p:nvSpPr>
          <p:cNvPr id="4" name="Text Box 38"/>
          <p:cNvSpPr txBox="1">
            <a:spLocks noChangeArrowheads="1"/>
          </p:cNvSpPr>
          <p:nvPr/>
        </p:nvSpPr>
        <p:spPr bwMode="auto">
          <a:xfrm>
            <a:off x="558006" y="2177040"/>
            <a:ext cx="8027988"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Black" panose="020B0A04020102020204" pitchFamily="34" charset="0"/>
              </a:defRPr>
            </a:lvl1pPr>
            <a:lvl2pPr marL="742950" indent="-285750">
              <a:defRPr kumimoji="1" sz="3200">
                <a:solidFill>
                  <a:schemeClr val="tx1"/>
                </a:solidFill>
                <a:latin typeface="Arial Black" panose="020B0A04020102020204" pitchFamily="34" charset="0"/>
              </a:defRPr>
            </a:lvl2pPr>
            <a:lvl3pPr marL="1143000" indent="-228600">
              <a:defRPr kumimoji="1" sz="3200">
                <a:solidFill>
                  <a:schemeClr val="tx1"/>
                </a:solidFill>
                <a:latin typeface="Arial Black" panose="020B0A04020102020204" pitchFamily="34" charset="0"/>
              </a:defRPr>
            </a:lvl3pPr>
            <a:lvl4pPr marL="1600200" indent="-228600">
              <a:defRPr kumimoji="1" sz="3200">
                <a:solidFill>
                  <a:schemeClr val="tx1"/>
                </a:solidFill>
                <a:latin typeface="Arial Black" panose="020B0A04020102020204" pitchFamily="34" charset="0"/>
              </a:defRPr>
            </a:lvl4pPr>
            <a:lvl5pPr marL="2057400" indent="-228600">
              <a:defRPr kumimoji="1" sz="3200">
                <a:solidFill>
                  <a:schemeClr val="tx1"/>
                </a:solidFill>
                <a:latin typeface="Arial Black" panose="020B0A04020102020204" pitchFamily="34" charset="0"/>
              </a:defRPr>
            </a:lvl5pPr>
            <a:lvl6pPr marL="2514600" indent="-228600" eaLnBrk="0" fontAlgn="base" hangingPunct="0">
              <a:spcBef>
                <a:spcPct val="0"/>
              </a:spcBef>
              <a:spcAft>
                <a:spcPct val="0"/>
              </a:spcAft>
              <a:defRPr kumimoji="1" sz="3200">
                <a:solidFill>
                  <a:schemeClr val="tx1"/>
                </a:solidFill>
                <a:latin typeface="Arial Black" panose="020B0A04020102020204" pitchFamily="34" charset="0"/>
              </a:defRPr>
            </a:lvl6pPr>
            <a:lvl7pPr marL="2971800" indent="-228600" eaLnBrk="0" fontAlgn="base" hangingPunct="0">
              <a:spcBef>
                <a:spcPct val="0"/>
              </a:spcBef>
              <a:spcAft>
                <a:spcPct val="0"/>
              </a:spcAft>
              <a:defRPr kumimoji="1" sz="3200">
                <a:solidFill>
                  <a:schemeClr val="tx1"/>
                </a:solidFill>
                <a:latin typeface="Arial Black" panose="020B0A04020102020204" pitchFamily="34" charset="0"/>
              </a:defRPr>
            </a:lvl7pPr>
            <a:lvl8pPr marL="3429000" indent="-228600" eaLnBrk="0" fontAlgn="base" hangingPunct="0">
              <a:spcBef>
                <a:spcPct val="0"/>
              </a:spcBef>
              <a:spcAft>
                <a:spcPct val="0"/>
              </a:spcAft>
              <a:defRPr kumimoji="1" sz="3200">
                <a:solidFill>
                  <a:schemeClr val="tx1"/>
                </a:solidFill>
                <a:latin typeface="Arial Black" panose="020B0A04020102020204" pitchFamily="34" charset="0"/>
              </a:defRPr>
            </a:lvl8pPr>
            <a:lvl9pPr marL="3886200" indent="-228600"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just" defTabSz="914400" rtl="0" eaLnBrk="0" fontAlgn="base" latinLnBrk="0" hangingPunct="0">
              <a:lnSpc>
                <a:spcPct val="100000"/>
              </a:lnSpc>
              <a:spcBef>
                <a:spcPct val="20000"/>
              </a:spcBef>
              <a:spcAft>
                <a:spcPts val="60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Per la connessione alla rete MT l’utente deve fornire:</a:t>
            </a:r>
          </a:p>
          <a:p>
            <a:pPr marL="182563" marR="0" lvl="0" indent="-182563" algn="just" defTabSz="914400" rtl="0" eaLnBrk="0" fontAlgn="base" latinLnBrk="0" hangingPunct="0">
              <a:lnSpc>
                <a:spcPct val="100000"/>
              </a:lnSpc>
              <a:spcBef>
                <a:spcPct val="20000"/>
              </a:spcBef>
              <a:spcAft>
                <a:spcPts val="60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progetto della sezione MT dell’impianto e relativa dichiarazione di conformità (DM 37/08);</a:t>
            </a:r>
          </a:p>
          <a:p>
            <a:pPr marL="182563" marR="0" lvl="0" indent="-182563"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attestato redatto su apposito modulo (Norma CEI 0-16, allegato G) delle regolazioni effettuate sulla PG.</a:t>
            </a:r>
          </a:p>
        </p:txBody>
      </p:sp>
      <p:sp>
        <p:nvSpPr>
          <p:cNvPr id="2" name="Segnaposto numero diapositiva 1">
            <a:extLst>
              <a:ext uri="{FF2B5EF4-FFF2-40B4-BE49-F238E27FC236}">
                <a16:creationId xmlns:a16="http://schemas.microsoft.com/office/drawing/2014/main" id="{209BC93C-AC0B-AAD9-6E6C-E86AD268827F}"/>
              </a:ext>
            </a:extLst>
          </p:cNvPr>
          <p:cNvSpPr>
            <a:spLocks noGrp="1"/>
          </p:cNvSpPr>
          <p:nvPr>
            <p:ph type="sldNum" sz="quarter" idx="12"/>
          </p:nvPr>
        </p:nvSpPr>
        <p:spPr/>
        <p:txBody>
          <a:bodyPr/>
          <a:lstStyle/>
          <a:p>
            <a:fld id="{AB0F8D9A-AFD8-4A88-8415-4E6756A0FCA9}" type="slidenum">
              <a:rPr lang="it-IT" smtClean="0"/>
              <a:t>28</a:t>
            </a:fld>
            <a:endParaRPr lang="it-IT"/>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8"/>
          <p:cNvSpPr txBox="1">
            <a:spLocks noChangeArrowheads="1"/>
          </p:cNvSpPr>
          <p:nvPr/>
        </p:nvSpPr>
        <p:spPr bwMode="auto">
          <a:xfrm>
            <a:off x="558006" y="1779876"/>
            <a:ext cx="80279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Black" panose="020B0A04020102020204" pitchFamily="34" charset="0"/>
              </a:defRPr>
            </a:lvl1pPr>
            <a:lvl2pPr marL="742950" indent="-285750">
              <a:defRPr kumimoji="1" sz="3200">
                <a:solidFill>
                  <a:schemeClr val="tx1"/>
                </a:solidFill>
                <a:latin typeface="Arial Black" panose="020B0A04020102020204" pitchFamily="34" charset="0"/>
              </a:defRPr>
            </a:lvl2pPr>
            <a:lvl3pPr marL="1143000" indent="-228600">
              <a:defRPr kumimoji="1" sz="3200">
                <a:solidFill>
                  <a:schemeClr val="tx1"/>
                </a:solidFill>
                <a:latin typeface="Arial Black" panose="020B0A04020102020204" pitchFamily="34" charset="0"/>
              </a:defRPr>
            </a:lvl3pPr>
            <a:lvl4pPr marL="1600200" indent="-228600">
              <a:defRPr kumimoji="1" sz="3200">
                <a:solidFill>
                  <a:schemeClr val="tx1"/>
                </a:solidFill>
                <a:latin typeface="Arial Black" panose="020B0A04020102020204" pitchFamily="34" charset="0"/>
              </a:defRPr>
            </a:lvl4pPr>
            <a:lvl5pPr marL="2057400" indent="-228600">
              <a:defRPr kumimoji="1" sz="3200">
                <a:solidFill>
                  <a:schemeClr val="tx1"/>
                </a:solidFill>
                <a:latin typeface="Arial Black" panose="020B0A04020102020204" pitchFamily="34" charset="0"/>
              </a:defRPr>
            </a:lvl5pPr>
            <a:lvl6pPr marL="2514600" indent="-228600" eaLnBrk="0" fontAlgn="base" hangingPunct="0">
              <a:spcBef>
                <a:spcPct val="0"/>
              </a:spcBef>
              <a:spcAft>
                <a:spcPct val="0"/>
              </a:spcAft>
              <a:defRPr kumimoji="1" sz="3200">
                <a:solidFill>
                  <a:schemeClr val="tx1"/>
                </a:solidFill>
                <a:latin typeface="Arial Black" panose="020B0A04020102020204" pitchFamily="34" charset="0"/>
              </a:defRPr>
            </a:lvl6pPr>
            <a:lvl7pPr marL="2971800" indent="-228600" eaLnBrk="0" fontAlgn="base" hangingPunct="0">
              <a:spcBef>
                <a:spcPct val="0"/>
              </a:spcBef>
              <a:spcAft>
                <a:spcPct val="0"/>
              </a:spcAft>
              <a:defRPr kumimoji="1" sz="3200">
                <a:solidFill>
                  <a:schemeClr val="tx1"/>
                </a:solidFill>
                <a:latin typeface="Arial Black" panose="020B0A04020102020204" pitchFamily="34" charset="0"/>
              </a:defRPr>
            </a:lvl7pPr>
            <a:lvl8pPr marL="3429000" indent="-228600" eaLnBrk="0" fontAlgn="base" hangingPunct="0">
              <a:spcBef>
                <a:spcPct val="0"/>
              </a:spcBef>
              <a:spcAft>
                <a:spcPct val="0"/>
              </a:spcAft>
              <a:defRPr kumimoji="1" sz="3200">
                <a:solidFill>
                  <a:schemeClr val="tx1"/>
                </a:solidFill>
                <a:latin typeface="Arial Black" panose="020B0A04020102020204" pitchFamily="34" charset="0"/>
              </a:defRPr>
            </a:lvl8pPr>
            <a:lvl9pPr marL="3886200" indent="-228600"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L’utente deve anche predisporre e conservare la seguente documentazione tecnica di riferimento:</a:t>
            </a:r>
          </a:p>
          <a:p>
            <a:pPr marL="182563" marR="0" lvl="0" indent="-182563"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schema unifilare della sezione MT con indicate le caratteristiche delle apparecchiature (TA, TV, protezioni, interruttori, trasformatori, cavi, ecc.);</a:t>
            </a:r>
          </a:p>
          <a:p>
            <a:pPr marL="182563" marR="0" lvl="0" indent="-182563"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schema di funzionamento del sistema di protezione SPG della logica di protezione e dello sgancio dell’interruttore generale DG;</a:t>
            </a:r>
          </a:p>
          <a:p>
            <a:pPr marL="182563" marR="0" lvl="0" indent="-182563"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descrizione tecnica, manuali, dati di collaudo di: SPG, DG, sorgente di alimentazione dei servizi ausiliari.</a:t>
            </a:r>
          </a:p>
        </p:txBody>
      </p:sp>
      <p:sp>
        <p:nvSpPr>
          <p:cNvPr id="2" name="Segnaposto numero diapositiva 1">
            <a:extLst>
              <a:ext uri="{FF2B5EF4-FFF2-40B4-BE49-F238E27FC236}">
                <a16:creationId xmlns:a16="http://schemas.microsoft.com/office/drawing/2014/main" id="{1AAEDB3F-8F61-07E3-E580-2D8BDE55B54A}"/>
              </a:ext>
            </a:extLst>
          </p:cNvPr>
          <p:cNvSpPr>
            <a:spLocks noGrp="1"/>
          </p:cNvSpPr>
          <p:nvPr>
            <p:ph type="sldNum" sz="quarter" idx="12"/>
          </p:nvPr>
        </p:nvSpPr>
        <p:spPr/>
        <p:txBody>
          <a:bodyPr/>
          <a:lstStyle/>
          <a:p>
            <a:fld id="{AB0F8D9A-AFD8-4A88-8415-4E6756A0FCA9}" type="slidenum">
              <a:rPr lang="it-IT" smtClean="0"/>
              <a:t>29</a:t>
            </a:fld>
            <a:endParaRPr lang="it-IT"/>
          </a:p>
        </p:txBody>
      </p:sp>
      <p:sp>
        <p:nvSpPr>
          <p:cNvPr id="5" name="CasellaDiTesto 4">
            <a:extLst>
              <a:ext uri="{FF2B5EF4-FFF2-40B4-BE49-F238E27FC236}">
                <a16:creationId xmlns:a16="http://schemas.microsoft.com/office/drawing/2014/main" id="{E7945FF7-B89C-A4F2-AC4F-B9F20BC24B98}"/>
              </a:ext>
            </a:extLst>
          </p:cNvPr>
          <p:cNvSpPr txBox="1"/>
          <p:nvPr/>
        </p:nvSpPr>
        <p:spPr>
          <a:xfrm>
            <a:off x="558006" y="940666"/>
            <a:ext cx="5473700" cy="43021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200" b="1" i="0" u="none" strike="noStrike" kern="1200" cap="none" spc="0" normalizeH="0" baseline="0" noProof="0" dirty="0">
                <a:ln>
                  <a:noFill/>
                </a:ln>
                <a:solidFill>
                  <a:schemeClr val="accent1"/>
                </a:solidFill>
                <a:effectLst/>
                <a:uLnTx/>
                <a:uFillTx/>
                <a:latin typeface="Arial"/>
                <a:ea typeface="+mn-ea"/>
                <a:cs typeface="+mn-cs"/>
              </a:rPr>
              <a:t>DOCUMENTAZIONE</a:t>
            </a:r>
            <a:endParaRPr kumimoji="1" lang="it-IT" sz="2200" b="1" i="0" u="none" strike="noStrike" kern="1200" cap="none" spc="0" normalizeH="0" baseline="0" noProof="0" dirty="0">
              <a:ln>
                <a:noFill/>
              </a:ln>
              <a:solidFill>
                <a:schemeClr val="accent1"/>
              </a:solidFill>
              <a:effectLst/>
              <a:uLnTx/>
              <a:uFillTx/>
              <a:latin typeface="Arial"/>
              <a:ea typeface="+mn-ea"/>
              <a:cs typeface="+mn-cs"/>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4"/>
          <p:cNvSpPr>
            <a:spLocks noChangeArrowheads="1"/>
          </p:cNvSpPr>
          <p:nvPr/>
        </p:nvSpPr>
        <p:spPr bwMode="auto">
          <a:xfrm>
            <a:off x="1295400" y="5257800"/>
            <a:ext cx="5638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71438" rIns="92075" bIns="71438"/>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100000"/>
              </a:spcBef>
              <a:spcAft>
                <a:spcPct val="100000"/>
              </a:spcAft>
              <a:buClrTx/>
              <a:buSzTx/>
              <a:buFontTx/>
              <a:buNone/>
              <a:tabLst/>
              <a:defRPr/>
            </a:pPr>
            <a:endParaRPr kumimoji="0" lang="it-IT" altLang="it-IT" sz="1600" b="0" i="0" u="none" strike="noStrike" kern="1200" cap="none" spc="0" normalizeH="0" baseline="0" noProof="0">
              <a:ln>
                <a:noFill/>
              </a:ln>
              <a:solidFill>
                <a:srgbClr val="336699"/>
              </a:solidFill>
              <a:effectLst/>
              <a:uLnTx/>
              <a:uFillTx/>
              <a:latin typeface="Arial" panose="020B0604020202020204" pitchFamily="34" charset="0"/>
              <a:ea typeface="+mn-ea"/>
              <a:cs typeface="+mn-cs"/>
            </a:endParaRPr>
          </a:p>
        </p:txBody>
      </p:sp>
      <p:sp>
        <p:nvSpPr>
          <p:cNvPr id="81924" name="CasellaDiTesto 5"/>
          <p:cNvSpPr txBox="1">
            <a:spLocks noChangeArrowheads="1"/>
          </p:cNvSpPr>
          <p:nvPr/>
        </p:nvSpPr>
        <p:spPr bwMode="auto">
          <a:xfrm>
            <a:off x="2530475" y="1434634"/>
            <a:ext cx="4187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Calibri" panose="020F0502020204030204" pitchFamily="34" charset="0"/>
                <a:ea typeface="+mn-ea"/>
                <a:cs typeface="+mn-cs"/>
              </a:rPr>
              <a:t>SISTEMI DI DISTRIBUZIONE</a:t>
            </a:r>
          </a:p>
        </p:txBody>
      </p:sp>
      <p:sp>
        <p:nvSpPr>
          <p:cNvPr id="7" name="AutoShape 10"/>
          <p:cNvSpPr>
            <a:spLocks noChangeArrowheads="1"/>
          </p:cNvSpPr>
          <p:nvPr/>
        </p:nvSpPr>
        <p:spPr bwMode="auto">
          <a:xfrm rot="3836507">
            <a:off x="4923631" y="3953669"/>
            <a:ext cx="1050925" cy="427038"/>
          </a:xfrm>
          <a:prstGeom prst="rightArrow">
            <a:avLst>
              <a:gd name="adj1" fmla="val 50000"/>
              <a:gd name="adj2" fmla="val 72484"/>
            </a:avLst>
          </a:prstGeom>
          <a:solidFill>
            <a:srgbClr val="FF3300"/>
          </a:solidFill>
          <a:ln w="9525">
            <a:solidFill>
              <a:srgbClr val="000000"/>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 typeface="CommonBullets"/>
              <a:buNone/>
              <a:tabLst/>
              <a:defRPr/>
            </a:pPr>
            <a:endParaRPr kumimoji="0" lang="it-IT" altLang="it-IT" sz="3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AutoShape 10"/>
          <p:cNvSpPr>
            <a:spLocks noChangeArrowheads="1"/>
          </p:cNvSpPr>
          <p:nvPr/>
        </p:nvSpPr>
        <p:spPr bwMode="auto">
          <a:xfrm rot="6916511">
            <a:off x="3076575" y="3952875"/>
            <a:ext cx="1006475" cy="428625"/>
          </a:xfrm>
          <a:prstGeom prst="rightArrow">
            <a:avLst>
              <a:gd name="adj1" fmla="val 50000"/>
              <a:gd name="adj2" fmla="val 72552"/>
            </a:avLst>
          </a:prstGeom>
          <a:solidFill>
            <a:srgbClr val="FF3300"/>
          </a:solidFill>
          <a:ln w="9525">
            <a:solidFill>
              <a:srgbClr val="000000"/>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 typeface="CommonBullets"/>
              <a:buNone/>
              <a:tabLst/>
              <a:defRPr/>
            </a:pPr>
            <a:endParaRPr kumimoji="0" lang="it-IT" altLang="it-IT" sz="3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AutoShape 20"/>
          <p:cNvSpPr>
            <a:spLocks noChangeArrowheads="1"/>
          </p:cNvSpPr>
          <p:nvPr/>
        </p:nvSpPr>
        <p:spPr bwMode="auto">
          <a:xfrm>
            <a:off x="468313" y="2913063"/>
            <a:ext cx="1504950" cy="782637"/>
          </a:xfrm>
          <a:prstGeom prst="roundRect">
            <a:avLst>
              <a:gd name="adj" fmla="val 16667"/>
            </a:avLst>
          </a:prstGeom>
          <a:solidFill>
            <a:srgbClr val="FFFF00"/>
          </a:solidFill>
          <a:ln w="28575">
            <a:solidFill>
              <a:srgbClr val="000000"/>
            </a:solidFill>
            <a:round/>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2000" b="1" i="0" u="none" strike="noStrike" kern="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SISTEMA TT</a:t>
            </a:r>
          </a:p>
        </p:txBody>
      </p:sp>
      <p:sp>
        <p:nvSpPr>
          <p:cNvPr id="10" name="AutoShape 20"/>
          <p:cNvSpPr>
            <a:spLocks noChangeArrowheads="1"/>
          </p:cNvSpPr>
          <p:nvPr/>
        </p:nvSpPr>
        <p:spPr bwMode="auto">
          <a:xfrm>
            <a:off x="3824288" y="2976563"/>
            <a:ext cx="1365250" cy="719137"/>
          </a:xfrm>
          <a:prstGeom prst="roundRect">
            <a:avLst>
              <a:gd name="adj" fmla="val 16667"/>
            </a:avLst>
          </a:prstGeom>
          <a:solidFill>
            <a:srgbClr val="FFCCFF"/>
          </a:solidFill>
          <a:ln w="28575">
            <a:solidFill>
              <a:srgbClr val="000000"/>
            </a:solidFill>
            <a:round/>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SISTEMA TN</a:t>
            </a:r>
          </a:p>
        </p:txBody>
      </p:sp>
      <p:sp>
        <p:nvSpPr>
          <p:cNvPr id="11" name="AutoShape 20"/>
          <p:cNvSpPr>
            <a:spLocks noChangeArrowheads="1"/>
          </p:cNvSpPr>
          <p:nvPr/>
        </p:nvSpPr>
        <p:spPr bwMode="auto">
          <a:xfrm>
            <a:off x="7027863" y="2943225"/>
            <a:ext cx="1511300" cy="782638"/>
          </a:xfrm>
          <a:prstGeom prst="roundRect">
            <a:avLst>
              <a:gd name="adj" fmla="val 16667"/>
            </a:avLst>
          </a:prstGeom>
          <a:solidFill>
            <a:srgbClr val="FF9900"/>
          </a:solidFill>
          <a:ln w="28575">
            <a:solidFill>
              <a:srgbClr val="000000"/>
            </a:solidFill>
            <a:round/>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2000" b="1" i="0" u="none" strike="noStrike" kern="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SISTEMA IT</a:t>
            </a:r>
          </a:p>
        </p:txBody>
      </p:sp>
      <p:sp>
        <p:nvSpPr>
          <p:cNvPr id="12" name="AutoShape 20"/>
          <p:cNvSpPr>
            <a:spLocks noChangeArrowheads="1"/>
          </p:cNvSpPr>
          <p:nvPr/>
        </p:nvSpPr>
        <p:spPr bwMode="auto">
          <a:xfrm>
            <a:off x="2530475" y="4733925"/>
            <a:ext cx="1503363" cy="782638"/>
          </a:xfrm>
          <a:prstGeom prst="roundRect">
            <a:avLst>
              <a:gd name="adj" fmla="val 16667"/>
            </a:avLst>
          </a:prstGeom>
          <a:solidFill>
            <a:srgbClr val="00FF00"/>
          </a:solidFill>
          <a:ln w="28575">
            <a:solidFill>
              <a:srgbClr val="000000"/>
            </a:solidFill>
            <a:round/>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2000" b="1" i="0" u="none" strike="noStrike" kern="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SISTEMA TN-S</a:t>
            </a:r>
          </a:p>
        </p:txBody>
      </p:sp>
      <p:sp>
        <p:nvSpPr>
          <p:cNvPr id="13" name="AutoShape 20"/>
          <p:cNvSpPr>
            <a:spLocks noChangeArrowheads="1"/>
          </p:cNvSpPr>
          <p:nvPr/>
        </p:nvSpPr>
        <p:spPr bwMode="auto">
          <a:xfrm>
            <a:off x="4922838" y="4732338"/>
            <a:ext cx="1465262" cy="784225"/>
          </a:xfrm>
          <a:prstGeom prst="roundRect">
            <a:avLst>
              <a:gd name="adj" fmla="val 16667"/>
            </a:avLst>
          </a:prstGeom>
          <a:solidFill>
            <a:srgbClr val="00FFFF"/>
          </a:solidFill>
          <a:ln w="28575">
            <a:solidFill>
              <a:srgbClr val="000000"/>
            </a:solidFill>
            <a:round/>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2000" b="1" i="0" u="none" strike="noStrike" kern="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SISTEMA TN-C</a:t>
            </a:r>
          </a:p>
        </p:txBody>
      </p:sp>
      <p:sp>
        <p:nvSpPr>
          <p:cNvPr id="2" name="Segnaposto numero diapositiva 1">
            <a:extLst>
              <a:ext uri="{FF2B5EF4-FFF2-40B4-BE49-F238E27FC236}">
                <a16:creationId xmlns:a16="http://schemas.microsoft.com/office/drawing/2014/main" id="{DE668797-5F4D-B89B-2503-3A3613C50925}"/>
              </a:ext>
            </a:extLst>
          </p:cNvPr>
          <p:cNvSpPr>
            <a:spLocks noGrp="1"/>
          </p:cNvSpPr>
          <p:nvPr>
            <p:ph type="sldNum" sz="quarter" idx="12"/>
          </p:nvPr>
        </p:nvSpPr>
        <p:spPr/>
        <p:txBody>
          <a:bodyPr/>
          <a:lstStyle/>
          <a:p>
            <a:fld id="{AB0F8D9A-AFD8-4A88-8415-4E6756A0FCA9}" type="slidenum">
              <a:rPr lang="it-IT" smtClean="0"/>
              <a:t>3</a:t>
            </a:fld>
            <a:endParaRPr lang="it-IT"/>
          </a:p>
        </p:txBody>
      </p:sp>
    </p:spTree>
    <p:extLst>
      <p:ext uri="{BB962C8B-B14F-4D97-AF65-F5344CB8AC3E}">
        <p14:creationId xmlns:p14="http://schemas.microsoft.com/office/powerpoint/2010/main" val="4037778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CasellaDiTesto 2"/>
          <p:cNvSpPr txBox="1">
            <a:spLocks noChangeArrowheads="1"/>
          </p:cNvSpPr>
          <p:nvPr/>
        </p:nvSpPr>
        <p:spPr bwMode="auto">
          <a:xfrm>
            <a:off x="695325" y="1196752"/>
            <a:ext cx="5473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2.1 Aspetti generali</a:t>
            </a:r>
            <a:endParaRPr kumimoji="1"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sp>
        <p:nvSpPr>
          <p:cNvPr id="131075" name="Text Box 38"/>
          <p:cNvSpPr txBox="1">
            <a:spLocks noChangeArrowheads="1"/>
          </p:cNvSpPr>
          <p:nvPr/>
        </p:nvSpPr>
        <p:spPr bwMode="auto">
          <a:xfrm>
            <a:off x="695325" y="2132856"/>
            <a:ext cx="7415212"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I sistemi di II categoria (media tensione) prevedono per la corrente alternata una tensione maggiore di 1.000 V fino ad un massimo di 35.000 V.</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endPar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In Italia  le  reti  di  distribuzione  pubblica  in  MT hanno normalmente tensioni  nominali  di 15  kV o 20 kV (alcune  aree  utilizzano: 6 kV, 10 kV, 23 kV).</a:t>
            </a:r>
          </a:p>
        </p:txBody>
      </p:sp>
      <p:sp>
        <p:nvSpPr>
          <p:cNvPr id="2" name="Segnaposto numero diapositiva 1">
            <a:extLst>
              <a:ext uri="{FF2B5EF4-FFF2-40B4-BE49-F238E27FC236}">
                <a16:creationId xmlns:a16="http://schemas.microsoft.com/office/drawing/2014/main" id="{BC35456B-7AD9-A683-08EC-8E80A23F9FB4}"/>
              </a:ext>
            </a:extLst>
          </p:cNvPr>
          <p:cNvSpPr>
            <a:spLocks noGrp="1"/>
          </p:cNvSpPr>
          <p:nvPr>
            <p:ph type="sldNum" sz="quarter" idx="12"/>
          </p:nvPr>
        </p:nvSpPr>
        <p:spPr/>
        <p:txBody>
          <a:bodyPr/>
          <a:lstStyle/>
          <a:p>
            <a:fld id="{AB0F8D9A-AFD8-4A88-8415-4E6756A0FCA9}" type="slidenum">
              <a:rPr lang="it-IT" smtClean="0"/>
              <a:t>30</a:t>
            </a:fld>
            <a:endParaRPr lang="it-IT"/>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CasellaDiTesto 2"/>
          <p:cNvSpPr txBox="1">
            <a:spLocks noChangeArrowheads="1"/>
          </p:cNvSpPr>
          <p:nvPr/>
        </p:nvSpPr>
        <p:spPr bwMode="auto">
          <a:xfrm>
            <a:off x="900113" y="1054441"/>
            <a:ext cx="5473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chemeClr val="accent1"/>
                </a:solidFill>
                <a:effectLst/>
                <a:uLnTx/>
                <a:uFillTx/>
                <a:latin typeface="Arial" panose="020B0604020202020204" pitchFamily="34" charset="0"/>
                <a:ea typeface="+mn-ea"/>
                <a:cs typeface="+mn-cs"/>
              </a:rPr>
              <a:t>2.1 Aspetti generali</a:t>
            </a:r>
            <a:endParaRPr kumimoji="1" lang="it-IT" altLang="it-IT" sz="2800" b="1" i="0" u="none" strike="noStrike" kern="1200" cap="none" spc="0" normalizeH="0" baseline="0" noProof="0">
              <a:ln>
                <a:noFill/>
              </a:ln>
              <a:solidFill>
                <a:schemeClr val="accent1"/>
              </a:solidFill>
              <a:effectLst/>
              <a:uLnTx/>
              <a:uFillTx/>
              <a:latin typeface="Arial" panose="020B0604020202020204" pitchFamily="34" charset="0"/>
              <a:ea typeface="+mn-ea"/>
              <a:cs typeface="+mn-cs"/>
            </a:endParaRPr>
          </a:p>
        </p:txBody>
      </p:sp>
      <p:sp>
        <p:nvSpPr>
          <p:cNvPr id="4" name="Text Box 38"/>
          <p:cNvSpPr txBox="1">
            <a:spLocks noChangeArrowheads="1"/>
          </p:cNvSpPr>
          <p:nvPr/>
        </p:nvSpPr>
        <p:spPr bwMode="auto">
          <a:xfrm>
            <a:off x="900113" y="1988468"/>
            <a:ext cx="75596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Black" panose="020B0A04020102020204" pitchFamily="34" charset="0"/>
              </a:defRPr>
            </a:lvl1pPr>
            <a:lvl2pPr marL="742950" indent="-285750">
              <a:defRPr kumimoji="1" sz="3200">
                <a:solidFill>
                  <a:schemeClr val="tx1"/>
                </a:solidFill>
                <a:latin typeface="Arial Black" panose="020B0A04020102020204" pitchFamily="34" charset="0"/>
              </a:defRPr>
            </a:lvl2pPr>
            <a:lvl3pPr marL="1143000" indent="-228600">
              <a:defRPr kumimoji="1" sz="3200">
                <a:solidFill>
                  <a:schemeClr val="tx1"/>
                </a:solidFill>
                <a:latin typeface="Arial Black" panose="020B0A04020102020204" pitchFamily="34" charset="0"/>
              </a:defRPr>
            </a:lvl3pPr>
            <a:lvl4pPr marL="1600200" indent="-228600">
              <a:defRPr kumimoji="1" sz="3200">
                <a:solidFill>
                  <a:schemeClr val="tx1"/>
                </a:solidFill>
                <a:latin typeface="Arial Black" panose="020B0A04020102020204" pitchFamily="34" charset="0"/>
              </a:defRPr>
            </a:lvl4pPr>
            <a:lvl5pPr marL="2057400" indent="-228600">
              <a:defRPr kumimoji="1" sz="3200">
                <a:solidFill>
                  <a:schemeClr val="tx1"/>
                </a:solidFill>
                <a:latin typeface="Arial Black" panose="020B0A04020102020204" pitchFamily="34" charset="0"/>
              </a:defRPr>
            </a:lvl5pPr>
            <a:lvl6pPr marL="2514600" indent="-228600" eaLnBrk="0" fontAlgn="base" hangingPunct="0">
              <a:spcBef>
                <a:spcPct val="0"/>
              </a:spcBef>
              <a:spcAft>
                <a:spcPct val="0"/>
              </a:spcAft>
              <a:defRPr kumimoji="1" sz="3200">
                <a:solidFill>
                  <a:schemeClr val="tx1"/>
                </a:solidFill>
                <a:latin typeface="Arial Black" panose="020B0A04020102020204" pitchFamily="34" charset="0"/>
              </a:defRPr>
            </a:lvl6pPr>
            <a:lvl7pPr marL="2971800" indent="-228600" eaLnBrk="0" fontAlgn="base" hangingPunct="0">
              <a:spcBef>
                <a:spcPct val="0"/>
              </a:spcBef>
              <a:spcAft>
                <a:spcPct val="0"/>
              </a:spcAft>
              <a:defRPr kumimoji="1" sz="3200">
                <a:solidFill>
                  <a:schemeClr val="tx1"/>
                </a:solidFill>
                <a:latin typeface="Arial Black" panose="020B0A04020102020204" pitchFamily="34" charset="0"/>
              </a:defRPr>
            </a:lvl7pPr>
            <a:lvl8pPr marL="3429000" indent="-228600" eaLnBrk="0" fontAlgn="base" hangingPunct="0">
              <a:spcBef>
                <a:spcPct val="0"/>
              </a:spcBef>
              <a:spcAft>
                <a:spcPct val="0"/>
              </a:spcAft>
              <a:defRPr kumimoji="1" sz="3200">
                <a:solidFill>
                  <a:schemeClr val="tx1"/>
                </a:solidFill>
                <a:latin typeface="Arial Black" panose="020B0A04020102020204" pitchFamily="34" charset="0"/>
              </a:defRPr>
            </a:lvl8pPr>
            <a:lvl9pPr marL="3886200" indent="-228600"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Le principali caratteristiche nominali di un’apparecchiatura in media tensione sono:</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tensione nominale (U</a:t>
            </a:r>
            <a:r>
              <a:rPr kumimoji="1" lang="it-IT" altLang="it-IT" sz="2000" b="0" i="0" u="none" strike="noStrike" kern="1200" cap="none" spc="0" normalizeH="0" baseline="-25000" noProof="0" dirty="0">
                <a:ln>
                  <a:noFill/>
                </a:ln>
                <a:solidFill>
                  <a:srgbClr val="009999"/>
                </a:solidFill>
                <a:effectLst/>
                <a:uLnTx/>
                <a:uFillTx/>
                <a:latin typeface="Arial" panose="020B0604020202020204" pitchFamily="34" charset="0"/>
                <a:ea typeface="+mn-ea"/>
                <a:cs typeface="+mn-cs"/>
              </a:rPr>
              <a:t>r</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e tensione massima (</a:t>
            </a:r>
            <a:r>
              <a:rPr kumimoji="1" lang="it-IT" altLang="it-IT" sz="20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U</a:t>
            </a:r>
            <a:r>
              <a:rPr kumimoji="1" lang="it-IT" altLang="it-IT" sz="2000" b="0" i="0" u="none" strike="noStrike" kern="1200" cap="none" spc="0" normalizeH="0" baseline="-25000" noProof="0" dirty="0" err="1">
                <a:ln>
                  <a:noFill/>
                </a:ln>
                <a:solidFill>
                  <a:srgbClr val="009999"/>
                </a:solidFill>
                <a:effectLst/>
                <a:uLnTx/>
                <a:uFillTx/>
                <a:latin typeface="Arial" panose="020B0604020202020204" pitchFamily="34" charset="0"/>
                <a:ea typeface="+mn-ea"/>
                <a:cs typeface="+mn-cs"/>
              </a:rPr>
              <a:t>m</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a:t>
            </a:r>
          </a:p>
          <a:p>
            <a:pPr marL="182563" marR="0" lvl="0" indent="-182563"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livello di isolamento (tensione di tenuta a 50 Hz, U</a:t>
            </a:r>
            <a:r>
              <a:rPr kumimoji="1" lang="it-IT" altLang="it-IT" sz="2000" b="0" i="0" u="none" strike="noStrike" kern="1200" cap="none" spc="0" normalizeH="0" baseline="-25000" noProof="0" dirty="0">
                <a:ln>
                  <a:noFill/>
                </a:ln>
                <a:solidFill>
                  <a:srgbClr val="009999"/>
                </a:solidFill>
                <a:effectLst/>
                <a:uLnTx/>
                <a:uFillTx/>
                <a:latin typeface="Arial" panose="020B0604020202020204" pitchFamily="34" charset="0"/>
                <a:ea typeface="+mn-ea"/>
                <a:cs typeface="+mn-cs"/>
              </a:rPr>
              <a:t>d</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e ad impulso U</a:t>
            </a:r>
            <a:r>
              <a:rPr kumimoji="1" lang="it-IT" altLang="it-IT" sz="2000" b="0" i="0" u="none" strike="noStrike" kern="1200" cap="none" spc="0" normalizeH="0" baseline="-25000" noProof="0" dirty="0">
                <a:ln>
                  <a:noFill/>
                </a:ln>
                <a:solidFill>
                  <a:srgbClr val="009999"/>
                </a:solidFill>
                <a:effectLst/>
                <a:uLnTx/>
                <a:uFillTx/>
                <a:latin typeface="Arial" panose="020B0604020202020204" pitchFamily="34" charset="0"/>
                <a:ea typeface="+mn-ea"/>
                <a:cs typeface="+mn-cs"/>
              </a:rPr>
              <a:t>p</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a:t>
            </a:r>
          </a:p>
          <a:p>
            <a:pPr marL="182563" marR="0" lvl="0" indent="-182563"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corrente nominale (</a:t>
            </a:r>
            <a:r>
              <a:rPr kumimoji="1" lang="it-IT" altLang="it-IT" sz="20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I</a:t>
            </a:r>
            <a:r>
              <a:rPr kumimoji="1" lang="it-IT" altLang="it-IT" sz="2000" b="0" i="0" u="none" strike="noStrike" kern="1200" cap="none" spc="0" normalizeH="0" baseline="-25000" noProof="0" dirty="0" err="1">
                <a:ln>
                  <a:noFill/>
                </a:ln>
                <a:solidFill>
                  <a:srgbClr val="009999"/>
                </a:solidFill>
                <a:effectLst/>
                <a:uLnTx/>
                <a:uFillTx/>
                <a:latin typeface="Arial" panose="020B0604020202020204" pitchFamily="34" charset="0"/>
                <a:ea typeface="+mn-ea"/>
                <a:cs typeface="+mn-cs"/>
              </a:rPr>
              <a:t>r</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a:t>
            </a:r>
          </a:p>
          <a:p>
            <a:pPr marL="182563" marR="0" lvl="0" indent="-182563"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corrente nominale di breve durata ammissibile (</a:t>
            </a:r>
            <a:r>
              <a:rPr kumimoji="1" lang="it-IT" altLang="it-IT" sz="20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I</a:t>
            </a:r>
            <a:r>
              <a:rPr kumimoji="1" lang="it-IT" altLang="it-IT" sz="2000" b="0" i="0" u="none" strike="noStrike" kern="1200" cap="none" spc="0" normalizeH="0" baseline="-25000" noProof="0" dirty="0" err="1">
                <a:ln>
                  <a:noFill/>
                </a:ln>
                <a:solidFill>
                  <a:srgbClr val="009999"/>
                </a:solidFill>
                <a:effectLst/>
                <a:uLnTx/>
                <a:uFillTx/>
                <a:latin typeface="Arial" panose="020B0604020202020204" pitchFamily="34" charset="0"/>
                <a:ea typeface="+mn-ea"/>
                <a:cs typeface="+mn-cs"/>
              </a:rPr>
              <a:t>k</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a:t>
            </a:r>
          </a:p>
          <a:p>
            <a:pPr marL="182563" marR="0" lvl="0" indent="-182563"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durata nominale di cortocircuito (</a:t>
            </a:r>
            <a:r>
              <a:rPr kumimoji="1" lang="it-IT" altLang="it-IT" sz="20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t</a:t>
            </a:r>
            <a:r>
              <a:rPr kumimoji="1" lang="it-IT" altLang="it-IT" sz="2000" b="0" i="0" u="none" strike="noStrike" kern="1200" cap="none" spc="0" normalizeH="0" baseline="-25000" noProof="0" dirty="0" err="1">
                <a:ln>
                  <a:noFill/>
                </a:ln>
                <a:solidFill>
                  <a:srgbClr val="009999"/>
                </a:solidFill>
                <a:effectLst/>
                <a:uLnTx/>
                <a:uFillTx/>
                <a:latin typeface="Arial" panose="020B0604020202020204" pitchFamily="34" charset="0"/>
                <a:ea typeface="+mn-ea"/>
                <a:cs typeface="+mn-cs"/>
              </a:rPr>
              <a:t>k</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a:t>
            </a:r>
          </a:p>
        </p:txBody>
      </p:sp>
      <p:sp>
        <p:nvSpPr>
          <p:cNvPr id="2" name="Segnaposto numero diapositiva 1">
            <a:extLst>
              <a:ext uri="{FF2B5EF4-FFF2-40B4-BE49-F238E27FC236}">
                <a16:creationId xmlns:a16="http://schemas.microsoft.com/office/drawing/2014/main" id="{A8E6DEB2-F6A3-BDC6-1817-ACD2FC315415}"/>
              </a:ext>
            </a:extLst>
          </p:cNvPr>
          <p:cNvSpPr>
            <a:spLocks noGrp="1"/>
          </p:cNvSpPr>
          <p:nvPr>
            <p:ph type="sldNum" sz="quarter" idx="12"/>
          </p:nvPr>
        </p:nvSpPr>
        <p:spPr/>
        <p:txBody>
          <a:bodyPr/>
          <a:lstStyle/>
          <a:p>
            <a:fld id="{AB0F8D9A-AFD8-4A88-8415-4E6756A0FCA9}" type="slidenum">
              <a:rPr lang="it-IT" smtClean="0"/>
              <a:t>31</a:t>
            </a:fld>
            <a:endParaRPr lang="it-IT"/>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CasellaDiTesto 2"/>
          <p:cNvSpPr txBox="1">
            <a:spLocks noChangeArrowheads="1"/>
          </p:cNvSpPr>
          <p:nvPr/>
        </p:nvSpPr>
        <p:spPr bwMode="auto">
          <a:xfrm>
            <a:off x="850900" y="1362577"/>
            <a:ext cx="5473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2.1 Aspetti generali</a:t>
            </a:r>
            <a:endParaRPr kumimoji="1"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sp>
        <p:nvSpPr>
          <p:cNvPr id="135171" name="Text Box 38"/>
          <p:cNvSpPr txBox="1">
            <a:spLocks noChangeArrowheads="1"/>
          </p:cNvSpPr>
          <p:nvPr/>
        </p:nvSpPr>
        <p:spPr bwMode="auto">
          <a:xfrm>
            <a:off x="850900" y="2406575"/>
            <a:ext cx="7920038"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I valori unificati delle tensioni nominali U</a:t>
            </a:r>
            <a:r>
              <a:rPr kumimoji="1" lang="it-IT" altLang="it-IT" sz="2000" b="0" i="0" u="none" strike="noStrike" kern="1200" cap="none" spc="0" normalizeH="0" baseline="-25000" noProof="0">
                <a:ln>
                  <a:noFill/>
                </a:ln>
                <a:solidFill>
                  <a:srgbClr val="009999"/>
                </a:solidFill>
                <a:effectLst/>
                <a:uLnTx/>
                <a:uFillTx/>
                <a:latin typeface="Arial" panose="020B0604020202020204" pitchFamily="34" charset="0"/>
                <a:ea typeface="+mn-ea"/>
                <a:cs typeface="+mn-cs"/>
              </a:rPr>
              <a:t>r</a:t>
            </a: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 e delle tensioni massime U</a:t>
            </a:r>
            <a:r>
              <a:rPr kumimoji="1" lang="it-IT" altLang="it-IT" sz="2000" b="0" i="0" u="none" strike="noStrike" kern="1200" cap="none" spc="0" normalizeH="0" baseline="-25000" noProof="0">
                <a:ln>
                  <a:noFill/>
                </a:ln>
                <a:solidFill>
                  <a:srgbClr val="009999"/>
                </a:solidFill>
                <a:effectLst/>
                <a:uLnTx/>
                <a:uFillTx/>
                <a:latin typeface="Arial" panose="020B0604020202020204" pitchFamily="34" charset="0"/>
                <a:ea typeface="+mn-ea"/>
                <a:cs typeface="+mn-cs"/>
              </a:rPr>
              <a:t>m</a:t>
            </a: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 sono i seguenti:</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endPar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Valori nominali [kV]: 	 3   	6	10	15	20	30</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Valori massimi [kV]: 	  3,6	7,2	12	17,5	24	36</a:t>
            </a:r>
          </a:p>
        </p:txBody>
      </p:sp>
      <p:sp>
        <p:nvSpPr>
          <p:cNvPr id="2" name="Segnaposto numero diapositiva 1">
            <a:extLst>
              <a:ext uri="{FF2B5EF4-FFF2-40B4-BE49-F238E27FC236}">
                <a16:creationId xmlns:a16="http://schemas.microsoft.com/office/drawing/2014/main" id="{DA623DEA-5C99-C396-E04F-37DAB8507DE2}"/>
              </a:ext>
            </a:extLst>
          </p:cNvPr>
          <p:cNvSpPr>
            <a:spLocks noGrp="1"/>
          </p:cNvSpPr>
          <p:nvPr>
            <p:ph type="sldNum" sz="quarter" idx="12"/>
          </p:nvPr>
        </p:nvSpPr>
        <p:spPr/>
        <p:txBody>
          <a:bodyPr/>
          <a:lstStyle/>
          <a:p>
            <a:fld id="{AB0F8D9A-AFD8-4A88-8415-4E6756A0FCA9}" type="slidenum">
              <a:rPr lang="it-IT" smtClean="0"/>
              <a:t>32</a:t>
            </a:fld>
            <a:endParaRPr lang="it-IT"/>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CasellaDiTesto 2"/>
          <p:cNvSpPr txBox="1">
            <a:spLocks noChangeArrowheads="1"/>
          </p:cNvSpPr>
          <p:nvPr/>
        </p:nvSpPr>
        <p:spPr bwMode="auto">
          <a:xfrm>
            <a:off x="827088" y="1656953"/>
            <a:ext cx="5473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2.1 Aspetti generali</a:t>
            </a:r>
            <a:endParaRPr kumimoji="1"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sp>
        <p:nvSpPr>
          <p:cNvPr id="139267" name="Text Box 38"/>
          <p:cNvSpPr txBox="1">
            <a:spLocks noChangeArrowheads="1"/>
          </p:cNvSpPr>
          <p:nvPr/>
        </p:nvSpPr>
        <p:spPr bwMode="auto">
          <a:xfrm>
            <a:off x="827088" y="2580878"/>
            <a:ext cx="75596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La corrente (termica) nominale (I</a:t>
            </a:r>
            <a:r>
              <a:rPr kumimoji="1" lang="it-IT" altLang="it-IT" sz="2000" b="0" i="0" u="none" strike="noStrike" kern="1200" cap="none" spc="0" normalizeH="0" baseline="-25000" noProof="0">
                <a:ln>
                  <a:noFill/>
                </a:ln>
                <a:solidFill>
                  <a:srgbClr val="009999"/>
                </a:solidFill>
                <a:effectLst/>
                <a:uLnTx/>
                <a:uFillTx/>
                <a:latin typeface="Arial" panose="020B0604020202020204" pitchFamily="34" charset="0"/>
                <a:ea typeface="+mn-ea"/>
                <a:cs typeface="+mn-cs"/>
              </a:rPr>
              <a:t>r</a:t>
            </a: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 è il valore efficace della corrente che l’apparecchiatura è in grado di condurre continuamente, nelle condizioni di impiego prescritte.</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In media tensione i valori normalizzati delle correnti nominali in ampere, sono i seguenti: 100 – 125 – 160 – 200 – 250 – 315 – 400 – 630 – 800.</a:t>
            </a:r>
          </a:p>
        </p:txBody>
      </p:sp>
      <p:sp>
        <p:nvSpPr>
          <p:cNvPr id="2" name="Segnaposto numero diapositiva 1">
            <a:extLst>
              <a:ext uri="{FF2B5EF4-FFF2-40B4-BE49-F238E27FC236}">
                <a16:creationId xmlns:a16="http://schemas.microsoft.com/office/drawing/2014/main" id="{74003287-C13F-746A-3C13-7BDFB6923E76}"/>
              </a:ext>
            </a:extLst>
          </p:cNvPr>
          <p:cNvSpPr>
            <a:spLocks noGrp="1"/>
          </p:cNvSpPr>
          <p:nvPr>
            <p:ph type="sldNum" sz="quarter" idx="12"/>
          </p:nvPr>
        </p:nvSpPr>
        <p:spPr/>
        <p:txBody>
          <a:bodyPr/>
          <a:lstStyle/>
          <a:p>
            <a:fld id="{AB0F8D9A-AFD8-4A88-8415-4E6756A0FCA9}" type="slidenum">
              <a:rPr lang="it-IT" smtClean="0"/>
              <a:t>33</a:t>
            </a:fld>
            <a:endParaRPr lang="it-IT"/>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CasellaDiTesto 2"/>
          <p:cNvSpPr txBox="1">
            <a:spLocks noChangeArrowheads="1"/>
          </p:cNvSpPr>
          <p:nvPr/>
        </p:nvSpPr>
        <p:spPr bwMode="auto">
          <a:xfrm>
            <a:off x="792162" y="1088448"/>
            <a:ext cx="5473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chemeClr val="accent1"/>
                </a:solidFill>
                <a:effectLst/>
                <a:uLnTx/>
                <a:uFillTx/>
                <a:latin typeface="Arial" panose="020B0604020202020204" pitchFamily="34" charset="0"/>
                <a:ea typeface="+mn-ea"/>
                <a:cs typeface="+mn-cs"/>
              </a:rPr>
              <a:t>2.1 Aspetti generali</a:t>
            </a:r>
            <a:endParaRPr kumimoji="1" lang="it-IT" altLang="it-IT" sz="2800" b="1" i="0" u="none" strike="noStrike" kern="1200" cap="none" spc="0" normalizeH="0" baseline="0" noProof="0">
              <a:ln>
                <a:noFill/>
              </a:ln>
              <a:solidFill>
                <a:schemeClr val="accent1"/>
              </a:solidFill>
              <a:effectLst/>
              <a:uLnTx/>
              <a:uFillTx/>
              <a:latin typeface="Arial" panose="020B0604020202020204" pitchFamily="34" charset="0"/>
              <a:ea typeface="+mn-ea"/>
              <a:cs typeface="+mn-cs"/>
            </a:endParaRPr>
          </a:p>
        </p:txBody>
      </p:sp>
      <p:sp>
        <p:nvSpPr>
          <p:cNvPr id="141315" name="Text Box 38"/>
          <p:cNvSpPr txBox="1">
            <a:spLocks noChangeArrowheads="1"/>
          </p:cNvSpPr>
          <p:nvPr/>
        </p:nvSpPr>
        <p:spPr bwMode="auto">
          <a:xfrm>
            <a:off x="792162" y="2022475"/>
            <a:ext cx="7559675"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La corrente nominale di breve durata </a:t>
            </a:r>
            <a:r>
              <a:rPr kumimoji="1" lang="it-IT" altLang="it-IT" sz="20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I</a:t>
            </a:r>
            <a:r>
              <a:rPr kumimoji="1" lang="it-IT" altLang="it-IT" sz="2000" b="0" i="0" u="none" strike="noStrike" kern="1200" cap="none" spc="0" normalizeH="0" baseline="-25000" noProof="0" dirty="0" err="1">
                <a:ln>
                  <a:noFill/>
                </a:ln>
                <a:solidFill>
                  <a:srgbClr val="009999"/>
                </a:solidFill>
                <a:effectLst/>
                <a:uLnTx/>
                <a:uFillTx/>
                <a:latin typeface="Arial" panose="020B0604020202020204" pitchFamily="34" charset="0"/>
                <a:ea typeface="+mn-ea"/>
                <a:cs typeface="+mn-cs"/>
              </a:rPr>
              <a:t>k</a:t>
            </a:r>
            <a:r>
              <a:rPr kumimoji="1" lang="it-IT" altLang="it-IT" sz="2000" b="0" i="0" u="none" strike="noStrike" kern="1200" cap="none" spc="0" normalizeH="0" baseline="-25000" noProof="0" dirty="0">
                <a:ln>
                  <a:noFill/>
                </a:ln>
                <a:solidFill>
                  <a:srgbClr val="009999"/>
                </a:solidFill>
                <a:effectLst/>
                <a:uLnTx/>
                <a:uFillTx/>
                <a:latin typeface="Arial" panose="020B0604020202020204" pitchFamily="34" charset="0"/>
                <a:ea typeface="+mn-ea"/>
                <a:cs typeface="+mn-cs"/>
              </a:rPr>
              <a:t> </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è il valore efficace della corrente di cortocircuito che l’apparecchiatura è in grado di condurre per l’intervallo di tempo durata </a:t>
            </a:r>
            <a:r>
              <a:rPr kumimoji="1" lang="it-IT" altLang="it-IT" sz="20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t</a:t>
            </a:r>
            <a:r>
              <a:rPr kumimoji="1" lang="it-IT" altLang="it-IT" sz="2000" b="0" i="0" u="none" strike="noStrike" kern="1200" cap="none" spc="0" normalizeH="0" baseline="-25000" noProof="0" dirty="0" err="1">
                <a:ln>
                  <a:noFill/>
                </a:ln>
                <a:solidFill>
                  <a:srgbClr val="009999"/>
                </a:solidFill>
                <a:effectLst/>
                <a:uLnTx/>
                <a:uFillTx/>
                <a:latin typeface="Arial" panose="020B0604020202020204" pitchFamily="34" charset="0"/>
                <a:ea typeface="+mn-ea"/>
                <a:cs typeface="+mn-cs"/>
              </a:rPr>
              <a:t>k</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I valori normalizzati delle correnti nominali di breve durata in </a:t>
            </a:r>
            <a:r>
              <a:rPr kumimoji="1" lang="it-IT" altLang="it-IT" sz="20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kA</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sono i seguenti: 8 – 10 – 12,5 – 16 – 20 – 25.</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La durata nominale di cortocircuito </a:t>
            </a:r>
            <a:r>
              <a:rPr kumimoji="1" lang="it-IT" altLang="it-IT" sz="20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t</a:t>
            </a:r>
            <a:r>
              <a:rPr kumimoji="1" lang="it-IT" altLang="it-IT" sz="2000" b="0" i="0" u="none" strike="noStrike" kern="1200" cap="none" spc="0" normalizeH="0" baseline="-25000" noProof="0" dirty="0" err="1">
                <a:ln>
                  <a:noFill/>
                </a:ln>
                <a:solidFill>
                  <a:srgbClr val="009999"/>
                </a:solidFill>
                <a:effectLst/>
                <a:uLnTx/>
                <a:uFillTx/>
                <a:latin typeface="Arial" panose="020B0604020202020204" pitchFamily="34" charset="0"/>
                <a:ea typeface="+mn-ea"/>
                <a:cs typeface="+mn-cs"/>
              </a:rPr>
              <a:t>k</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è normalmente di un secondo; altri valori raccomandati sono: 0,5 s, 2 s, 3 s.</a:t>
            </a:r>
          </a:p>
        </p:txBody>
      </p:sp>
      <p:sp>
        <p:nvSpPr>
          <p:cNvPr id="2" name="Segnaposto numero diapositiva 1">
            <a:extLst>
              <a:ext uri="{FF2B5EF4-FFF2-40B4-BE49-F238E27FC236}">
                <a16:creationId xmlns:a16="http://schemas.microsoft.com/office/drawing/2014/main" id="{FD1CAF11-9058-9071-8525-B2DDF1740347}"/>
              </a:ext>
            </a:extLst>
          </p:cNvPr>
          <p:cNvSpPr>
            <a:spLocks noGrp="1"/>
          </p:cNvSpPr>
          <p:nvPr>
            <p:ph type="sldNum" sz="quarter" idx="12"/>
          </p:nvPr>
        </p:nvSpPr>
        <p:spPr/>
        <p:txBody>
          <a:bodyPr/>
          <a:lstStyle/>
          <a:p>
            <a:fld id="{AB0F8D9A-AFD8-4A88-8415-4E6756A0FCA9}" type="slidenum">
              <a:rPr lang="it-IT" smtClean="0"/>
              <a:t>34</a:t>
            </a:fld>
            <a:endParaRPr lang="it-IT"/>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4" name="Picture 6" descr="trafoTes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019300"/>
            <a:ext cx="1643063"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5" name="Picture 7"/>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4738" y="1963738"/>
            <a:ext cx="1641475"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6" name="Rettangolo 24"/>
          <p:cNvSpPr>
            <a:spLocks noChangeArrowheads="1"/>
          </p:cNvSpPr>
          <p:nvPr/>
        </p:nvSpPr>
        <p:spPr bwMode="auto">
          <a:xfrm>
            <a:off x="60325" y="3930650"/>
            <a:ext cx="4419600" cy="23082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it-IT" altLang="it-IT" sz="1600" b="0"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Più impiegati nelle cabine interne ai siti industriali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it-IT" altLang="it-IT" sz="1600" b="0"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Assenza vasche, serbatoi o muretti di contenimento olio</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it-IT" altLang="it-IT" sz="1600" b="0"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Risentono delle condizioni ambientali Minore manutenzione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it-IT" altLang="it-IT" sz="1600" b="0"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Limitazione delle perdite nel ferro e nel rame (trasformatori a basse perdite)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it-IT" altLang="it-IT" sz="1600" b="0"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Maggiori costi </a:t>
            </a:r>
          </a:p>
        </p:txBody>
      </p:sp>
      <p:sp>
        <p:nvSpPr>
          <p:cNvPr id="27" name="Rettangolo 26"/>
          <p:cNvSpPr/>
          <p:nvPr/>
        </p:nvSpPr>
        <p:spPr>
          <a:xfrm>
            <a:off x="5434013" y="1495425"/>
            <a:ext cx="2892425" cy="338138"/>
          </a:xfrm>
          <a:prstGeom prst="rect">
            <a:avLst/>
          </a:prstGeom>
          <a:ln>
            <a:solidFill>
              <a:srgbClr val="FF0000"/>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600" b="1" i="0" u="none" strike="noStrike" kern="1200" cap="none" spc="0" normalizeH="0" baseline="0" noProof="0" dirty="0">
                <a:ln>
                  <a:noFill/>
                </a:ln>
                <a:solidFill>
                  <a:srgbClr val="00999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Trasformatore in olio</a:t>
            </a:r>
          </a:p>
        </p:txBody>
      </p:sp>
      <p:sp>
        <p:nvSpPr>
          <p:cNvPr id="32" name="Freccia a sinistra 31"/>
          <p:cNvSpPr/>
          <p:nvPr/>
        </p:nvSpPr>
        <p:spPr>
          <a:xfrm rot="5400000" flipH="1">
            <a:off x="1417638" y="3581400"/>
            <a:ext cx="350838" cy="28098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43369" name="Rettangolo 32"/>
          <p:cNvSpPr>
            <a:spLocks noChangeArrowheads="1"/>
          </p:cNvSpPr>
          <p:nvPr/>
        </p:nvSpPr>
        <p:spPr bwMode="auto">
          <a:xfrm>
            <a:off x="4565650" y="3930650"/>
            <a:ext cx="4275138" cy="15700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marR="0" lvl="0" indent="-2857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it-IT" altLang="it-IT" sz="1600" b="0"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Maggiore manutenzione</a:t>
            </a:r>
          </a:p>
          <a:p>
            <a:pPr marL="285750" marR="0" lvl="0" indent="-2857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it-IT" altLang="it-IT" sz="1600" b="0"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Valutare vasche, serbatoi o muretti di contenimento olio o liquido isolante</a:t>
            </a:r>
          </a:p>
          <a:p>
            <a:pPr marL="285750" marR="0" lvl="0" indent="-2857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it-IT" altLang="it-IT" sz="1600" b="0"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Aumento delle perdite nel ferro del cassone in caso di armoniche</a:t>
            </a:r>
          </a:p>
          <a:p>
            <a:pPr marL="285750" marR="0" lvl="0" indent="-2857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it-IT" altLang="it-IT" sz="1600" b="0"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Minore costo</a:t>
            </a:r>
          </a:p>
        </p:txBody>
      </p:sp>
      <p:sp>
        <p:nvSpPr>
          <p:cNvPr id="35" name="Freccia a sinistra 34"/>
          <p:cNvSpPr/>
          <p:nvPr/>
        </p:nvSpPr>
        <p:spPr>
          <a:xfrm rot="5400000" flipH="1">
            <a:off x="5565775" y="3638550"/>
            <a:ext cx="352425" cy="28257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ttangolo 35"/>
          <p:cNvSpPr/>
          <p:nvPr/>
        </p:nvSpPr>
        <p:spPr>
          <a:xfrm>
            <a:off x="1928813" y="3346450"/>
            <a:ext cx="2689225" cy="584200"/>
          </a:xfrm>
          <a:prstGeom prst="rect">
            <a:avLst/>
          </a:prstGeom>
          <a:ln>
            <a:solidFill>
              <a:srgbClr val="FF0000"/>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600" b="0" i="0" u="none" strike="noStrike" kern="1200" cap="none" spc="0" normalizeH="0" baseline="0" noProof="0" dirty="0">
                <a:ln>
                  <a:noFill/>
                </a:ln>
                <a:solidFill>
                  <a:srgbClr val="00999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CEI EN 60076-11 </a:t>
            </a:r>
            <a:r>
              <a:rPr kumimoji="0" lang="it-IT" altLang="it-IT" sz="1200" b="0"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(CEI 14-32)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600" b="0" i="0" u="none" strike="noStrike" kern="1200" cap="none" spc="0" normalizeH="0" baseline="0" noProof="0" dirty="0">
                <a:ln>
                  <a:noFill/>
                </a:ln>
                <a:solidFill>
                  <a:srgbClr val="00999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CEI  EN 50541-1 </a:t>
            </a:r>
            <a:r>
              <a:rPr kumimoji="0" lang="it-IT" altLang="it-IT" sz="1200" b="0"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(CEI 14-44)</a:t>
            </a:r>
          </a:p>
        </p:txBody>
      </p:sp>
      <p:sp>
        <p:nvSpPr>
          <p:cNvPr id="38" name="Rettangolo 37"/>
          <p:cNvSpPr/>
          <p:nvPr/>
        </p:nvSpPr>
        <p:spPr>
          <a:xfrm rot="19342249">
            <a:off x="6432550" y="2160588"/>
            <a:ext cx="2689225" cy="1200150"/>
          </a:xfrm>
          <a:prstGeom prst="rect">
            <a:avLst/>
          </a:prstGeom>
          <a:ln>
            <a:solidFill>
              <a:srgbClr val="FF0000"/>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600" b="0" i="0" u="none" strike="noStrike" kern="1200" cap="none" spc="0" normalizeH="0" baseline="0" noProof="0" dirty="0">
                <a:ln>
                  <a:noFill/>
                </a:ln>
                <a:solidFill>
                  <a:srgbClr val="00999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CEI EN 60076-1 </a:t>
            </a:r>
            <a:r>
              <a:rPr kumimoji="0" lang="it-IT" altLang="it-IT" sz="1200" b="0"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(CEI 14-4-1)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600" b="0" i="0" u="none" strike="noStrike" kern="1200" cap="none" spc="0" normalizeH="0" baseline="0" noProof="0" dirty="0">
                <a:ln>
                  <a:noFill/>
                </a:ln>
                <a:solidFill>
                  <a:srgbClr val="00999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CEI EN 60076-2 </a:t>
            </a:r>
            <a:r>
              <a:rPr kumimoji="0" lang="it-IT" altLang="it-IT" sz="1050" b="0"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(CEI 14-4-2)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600" b="0" i="0" u="none" strike="noStrike" kern="1200" cap="none" spc="0" normalizeH="0" baseline="0" noProof="0" dirty="0">
                <a:ln>
                  <a:noFill/>
                </a:ln>
                <a:solidFill>
                  <a:srgbClr val="00999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CEI EN 50464-1 e A1 </a:t>
            </a:r>
            <a:r>
              <a:rPr kumimoji="0" lang="it-IT" altLang="it-IT" sz="1200" b="0"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(CEI 14-34)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altLang="it-IT" sz="1200" b="0" i="0" u="none" strike="noStrike" kern="1200" cap="none" spc="0" normalizeH="0" baseline="0" noProof="0" dirty="0">
              <a:ln>
                <a:noFill/>
              </a:ln>
              <a:solidFill>
                <a:srgbClr val="3333FF"/>
              </a:solidFill>
              <a:effectLst/>
              <a:uLnTx/>
              <a:uFillTx/>
              <a:latin typeface="Arial" panose="020B0604020202020204" pitchFamily="34" charset="0"/>
              <a:ea typeface="+mn-ea"/>
              <a:cs typeface="Arial" panose="020B0604020202020204" pitchFamily="34" charset="0"/>
            </a:endParaRPr>
          </a:p>
        </p:txBody>
      </p:sp>
      <p:pic>
        <p:nvPicPr>
          <p:cNvPr id="143373" name="Picture 6"/>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7450" y="1831975"/>
            <a:ext cx="2043113"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ttangolo 27"/>
          <p:cNvSpPr/>
          <p:nvPr/>
        </p:nvSpPr>
        <p:spPr>
          <a:xfrm rot="16200000">
            <a:off x="-597693" y="2748756"/>
            <a:ext cx="1585912" cy="276225"/>
          </a:xfrm>
          <a:prstGeom prst="rect">
            <a:avLst/>
          </a:prstGeom>
          <a:ln>
            <a:solidFill>
              <a:srgbClr val="FF0000"/>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Inglobato in resina</a:t>
            </a:r>
            <a:endParaRPr kumimoji="0" lang="it-IT" altLang="it-IT" sz="1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9" name="Rettangolo 28"/>
          <p:cNvSpPr/>
          <p:nvPr/>
        </p:nvSpPr>
        <p:spPr>
          <a:xfrm rot="16200000">
            <a:off x="1727201" y="2732087"/>
            <a:ext cx="1085850" cy="276225"/>
          </a:xfrm>
          <a:prstGeom prst="rect">
            <a:avLst/>
          </a:prstGeom>
          <a:ln>
            <a:solidFill>
              <a:srgbClr val="FF0000"/>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 aria</a:t>
            </a:r>
            <a:endParaRPr kumimoji="0" lang="it-IT" altLang="it-IT" sz="1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4" name="Rettangolo 23"/>
          <p:cNvSpPr/>
          <p:nvPr/>
        </p:nvSpPr>
        <p:spPr>
          <a:xfrm>
            <a:off x="93663" y="1463675"/>
            <a:ext cx="2892425" cy="585788"/>
          </a:xfrm>
          <a:prstGeom prst="rect">
            <a:avLst/>
          </a:prstGeom>
          <a:ln>
            <a:solidFill>
              <a:srgbClr val="FF0000"/>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600" b="1" i="0" u="none" strike="noStrike" kern="1200" cap="none" spc="0" normalizeH="0" baseline="0" noProof="0" dirty="0">
                <a:ln>
                  <a:noFill/>
                </a:ln>
                <a:solidFill>
                  <a:srgbClr val="00999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Trasformatore a secco in aria o inglobati in resina</a:t>
            </a:r>
          </a:p>
        </p:txBody>
      </p:sp>
      <p:sp>
        <p:nvSpPr>
          <p:cNvPr id="143377" name="CasellaDiTesto 30"/>
          <p:cNvSpPr txBox="1">
            <a:spLocks noChangeArrowheads="1"/>
          </p:cNvSpPr>
          <p:nvPr/>
        </p:nvSpPr>
        <p:spPr bwMode="auto">
          <a:xfrm>
            <a:off x="860425" y="363538"/>
            <a:ext cx="5473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2.2 Trasformatore</a:t>
            </a:r>
            <a:endParaRPr kumimoji="1"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sp>
        <p:nvSpPr>
          <p:cNvPr id="3" name="Segnaposto numero diapositiva 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BA62F90-EF43-4C8F-BCC3-19FD562D969E}" type="slidenum">
              <a:rPr kumimoji="1" lang="it-IT" sz="1200" b="0" i="0" u="none" strike="noStrike" kern="1200" cap="none" spc="0" normalizeH="0" baseline="0" noProof="0" smtClean="0">
                <a:ln>
                  <a:noFill/>
                </a:ln>
                <a:solidFill>
                  <a:prstClr val="black">
                    <a:tint val="75000"/>
                  </a:prstClr>
                </a:solidFill>
                <a:effectLst/>
                <a:uLnTx/>
                <a:uFillTx/>
                <a:latin typeface="Arial Black" panose="020B0A040201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1" lang="it-IT" sz="1200" b="0" i="0" u="none" strike="noStrike" kern="1200" cap="none" spc="0" normalizeH="0" baseline="0" noProof="0">
              <a:ln>
                <a:noFill/>
              </a:ln>
              <a:solidFill>
                <a:prstClr val="black">
                  <a:tint val="75000"/>
                </a:prstClr>
              </a:solidFill>
              <a:effectLst/>
              <a:uLnTx/>
              <a:uFillTx/>
              <a:latin typeface="Arial Black" panose="020B0A04020102020204" pitchFamily="34" charset="0"/>
              <a:ea typeface="+mn-ea"/>
              <a:cs typeface="+mn-cs"/>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CasellaDiTesto 2"/>
          <p:cNvSpPr txBox="1">
            <a:spLocks noChangeArrowheads="1"/>
          </p:cNvSpPr>
          <p:nvPr/>
        </p:nvSpPr>
        <p:spPr bwMode="auto">
          <a:xfrm>
            <a:off x="971550" y="698500"/>
            <a:ext cx="5473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2.2 Trasformatore</a:t>
            </a:r>
            <a:endParaRPr kumimoji="1"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graphicFrame>
        <p:nvGraphicFramePr>
          <p:cNvPr id="145411"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45411"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5412"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45412"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ttangolo 1"/>
          <p:cNvSpPr/>
          <p:nvPr/>
        </p:nvSpPr>
        <p:spPr>
          <a:xfrm>
            <a:off x="935038" y="1669181"/>
            <a:ext cx="7273925" cy="1323975"/>
          </a:xfrm>
          <a:prstGeom prst="rect">
            <a:avLst/>
          </a:prstGeom>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altLang="it-IT" sz="2000" b="0" i="0" u="none" strike="noStrike" kern="1200" cap="none" spc="0" normalizeH="0" baseline="0" noProof="0" dirty="0">
                <a:ln>
                  <a:noFill/>
                </a:ln>
                <a:solidFill>
                  <a:srgbClr val="009999"/>
                </a:solidFill>
                <a:effectLst/>
                <a:uLnTx/>
                <a:uFillTx/>
                <a:latin typeface="Arial"/>
                <a:ea typeface="+mn-ea"/>
                <a:cs typeface="+mn-cs"/>
              </a:rPr>
              <a:t>La potenza nominale di un trasformatore </a:t>
            </a:r>
            <a:r>
              <a:rPr kumimoji="1" lang="it-IT" altLang="it-IT" sz="2000" b="0" i="0" u="none" strike="noStrike" kern="1200" cap="none" spc="0" normalizeH="0" baseline="0" noProof="0" dirty="0" err="1">
                <a:ln>
                  <a:noFill/>
                </a:ln>
                <a:solidFill>
                  <a:srgbClr val="009999"/>
                </a:solidFill>
                <a:effectLst/>
                <a:uLnTx/>
                <a:uFillTx/>
                <a:latin typeface="Arial"/>
                <a:ea typeface="+mn-ea"/>
                <a:cs typeface="+mn-cs"/>
              </a:rPr>
              <a:t>S</a:t>
            </a:r>
            <a:r>
              <a:rPr kumimoji="1" lang="it-IT" altLang="it-IT" sz="2000" b="0" i="0" u="none" strike="noStrike" kern="1200" cap="none" spc="0" normalizeH="0" baseline="-25000" noProof="0" dirty="0" err="1">
                <a:ln>
                  <a:noFill/>
                </a:ln>
                <a:solidFill>
                  <a:srgbClr val="009999"/>
                </a:solidFill>
                <a:effectLst/>
                <a:uLnTx/>
                <a:uFillTx/>
                <a:latin typeface="Arial"/>
                <a:ea typeface="+mn-ea"/>
                <a:cs typeface="+mn-cs"/>
              </a:rPr>
              <a:t>r</a:t>
            </a:r>
            <a:r>
              <a:rPr kumimoji="1" lang="it-IT" altLang="it-IT" sz="2000" b="0" i="0" u="none" strike="noStrike" kern="1200" cap="none" spc="0" normalizeH="0" baseline="0" noProof="0" dirty="0">
                <a:ln>
                  <a:noFill/>
                </a:ln>
                <a:solidFill>
                  <a:srgbClr val="009999"/>
                </a:solidFill>
                <a:effectLst/>
                <a:uLnTx/>
                <a:uFillTx/>
                <a:latin typeface="Arial"/>
                <a:ea typeface="+mn-ea"/>
                <a:cs typeface="+mn-cs"/>
              </a:rPr>
              <a:t> è la potenza apparente che il trasformatore  può erogare in condizioni di servizio specificate.</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it-IT" altLang="it-IT" sz="2000" b="0" i="0" u="none" strike="noStrike" kern="1200" cap="none" spc="0" normalizeH="0" baseline="0" noProof="0" dirty="0">
              <a:ln>
                <a:noFill/>
              </a:ln>
              <a:solidFill>
                <a:srgbClr val="009999"/>
              </a:solidFill>
              <a:effectLst/>
              <a:uLnTx/>
              <a:uFillTx/>
              <a:latin typeface="Arial"/>
              <a:ea typeface="+mn-ea"/>
              <a:cs typeface="+mn-cs"/>
            </a:endParaRPr>
          </a:p>
        </p:txBody>
      </p:sp>
      <p:sp>
        <p:nvSpPr>
          <p:cNvPr id="9" name="Rettangolo 8"/>
          <p:cNvSpPr/>
          <p:nvPr/>
        </p:nvSpPr>
        <p:spPr>
          <a:xfrm>
            <a:off x="914400" y="3183656"/>
            <a:ext cx="7329488" cy="708025"/>
          </a:xfrm>
          <a:prstGeom prst="rect">
            <a:avLst/>
          </a:prstGeom>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altLang="it-IT" sz="2000" b="0" i="0" u="none" strike="noStrike" kern="1200" cap="none" spc="0" normalizeH="0" baseline="0" noProof="0" dirty="0">
                <a:ln>
                  <a:noFill/>
                </a:ln>
                <a:solidFill>
                  <a:srgbClr val="009999"/>
                </a:solidFill>
                <a:effectLst/>
                <a:uLnTx/>
                <a:uFillTx/>
                <a:latin typeface="Arial"/>
                <a:ea typeface="+mn-ea"/>
                <a:cs typeface="+mn-cs"/>
              </a:rPr>
              <a:t>Valori normalizzati delle potenze dei trasformatori (Norma CEI 14-52, art. 6.2.2).</a:t>
            </a:r>
          </a:p>
        </p:txBody>
      </p:sp>
      <mc:AlternateContent xmlns:mc="http://schemas.openxmlformats.org/markup-compatibility/2006" xmlns:a14="http://schemas.microsoft.com/office/drawing/2010/main">
        <mc:Choice Requires="a14">
          <p:sp>
            <p:nvSpPr>
              <p:cNvPr id="4" name="CasellaDiTesto 3"/>
              <p:cNvSpPr txBox="1"/>
              <p:nvPr/>
            </p:nvSpPr>
            <p:spPr>
              <a:xfrm>
                <a:off x="3679781" y="2593670"/>
                <a:ext cx="1670137" cy="344069"/>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it-IT" sz="2000" b="1"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ctrlPr>
                        </m:sSubPr>
                        <m:e>
                          <m:r>
                            <a:rPr kumimoji="1" lang="it-IT" sz="2000" b="1"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𝑺</m:t>
                          </m:r>
                        </m:e>
                        <m:sub>
                          <m:r>
                            <a:rPr kumimoji="1" lang="it-IT" sz="2000" b="1"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𝒓</m:t>
                          </m:r>
                        </m:sub>
                      </m:sSub>
                      <m:r>
                        <a:rPr kumimoji="1" lang="it-IT" sz="2000" b="1"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 </m:t>
                      </m:r>
                      <m:rad>
                        <m:radPr>
                          <m:degHide m:val="on"/>
                          <m:ctrlPr>
                            <a:rPr kumimoji="1" lang="it-IT" sz="2000" b="1"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ctrlPr>
                        </m:radPr>
                        <m:deg/>
                        <m:e>
                          <m:r>
                            <a:rPr kumimoji="1" lang="it-IT" sz="2000" b="1"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𝟑</m:t>
                          </m:r>
                        </m:e>
                      </m:rad>
                      <m:r>
                        <a:rPr kumimoji="1" lang="it-IT" sz="2000" b="1"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 </m:t>
                      </m:r>
                      <m:sSub>
                        <m:sSubPr>
                          <m:ctrlPr>
                            <a:rPr kumimoji="1" lang="it-IT" sz="2000" b="1"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ctrlPr>
                        </m:sSubPr>
                        <m:e>
                          <m:r>
                            <a:rPr kumimoji="1" lang="it-IT" sz="2000" b="1"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𝑽</m:t>
                          </m:r>
                        </m:e>
                        <m:sub>
                          <m:r>
                            <a:rPr kumimoji="1" lang="it-IT" sz="2000" b="1"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𝒓</m:t>
                          </m:r>
                        </m:sub>
                      </m:sSub>
                      <m:r>
                        <a:rPr kumimoji="1" lang="it-IT" sz="2000" b="1"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 </m:t>
                      </m:r>
                      <m:sSub>
                        <m:sSubPr>
                          <m:ctrlPr>
                            <a:rPr kumimoji="1" lang="it-IT" sz="2000" b="1"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ctrlPr>
                        </m:sSubPr>
                        <m:e>
                          <m:r>
                            <a:rPr kumimoji="1" lang="it-IT" sz="2000" b="1"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𝑰</m:t>
                          </m:r>
                        </m:e>
                        <m:sub>
                          <m:r>
                            <a:rPr kumimoji="1" lang="it-IT" sz="2000" b="1"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𝒓</m:t>
                          </m:r>
                        </m:sub>
                      </m:sSub>
                    </m:oMath>
                  </m:oMathPara>
                </a14:m>
                <a:endParaRPr kumimoji="1" lang="it-IT" sz="2000" b="1" i="0" u="none" strike="noStrike" kern="1200" cap="none" spc="0" normalizeH="0" baseline="0" noProof="0" dirty="0">
                  <a:ln>
                    <a:noFill/>
                  </a:ln>
                  <a:solidFill>
                    <a:srgbClr val="009999"/>
                  </a:solidFill>
                  <a:effectLst/>
                  <a:uLnTx/>
                  <a:uFillTx/>
                  <a:latin typeface="Arial Black" panose="020B0A04020102020204" pitchFamily="34" charset="0"/>
                  <a:ea typeface="+mn-ea"/>
                  <a:cs typeface="+mn-cs"/>
                </a:endParaRPr>
              </a:p>
            </p:txBody>
          </p:sp>
        </mc:Choice>
        <mc:Fallback xmlns="">
          <p:sp>
            <p:nvSpPr>
              <p:cNvPr id="4" name="CasellaDiTesto 3"/>
              <p:cNvSpPr txBox="1">
                <a:spLocks noRot="1" noChangeAspect="1" noMove="1" noResize="1" noEditPoints="1" noAdjustHandles="1" noChangeArrowheads="1" noChangeShapeType="1" noTextEdit="1"/>
              </p:cNvSpPr>
              <p:nvPr/>
            </p:nvSpPr>
            <p:spPr>
              <a:xfrm>
                <a:off x="3679781" y="2593670"/>
                <a:ext cx="1670137" cy="344069"/>
              </a:xfrm>
              <a:prstGeom prst="rect">
                <a:avLst/>
              </a:prstGeom>
              <a:blipFill>
                <a:blip r:embed="rId6"/>
                <a:stretch>
                  <a:fillRect l="-2555" b="-8772"/>
                </a:stretch>
              </a:blipFill>
            </p:spPr>
            <p:txBody>
              <a:bodyPr/>
              <a:lstStyle/>
              <a:p>
                <a:r>
                  <a:rPr lang="it-IT">
                    <a:noFill/>
                  </a:rPr>
                  <a:t> </a:t>
                </a:r>
              </a:p>
            </p:txBody>
          </p:sp>
        </mc:Fallback>
      </mc:AlternateContent>
      <p:graphicFrame>
        <p:nvGraphicFramePr>
          <p:cNvPr id="8" name="Tabella 7">
            <a:extLst>
              <a:ext uri="{FF2B5EF4-FFF2-40B4-BE49-F238E27FC236}">
                <a16:creationId xmlns:a16="http://schemas.microsoft.com/office/drawing/2014/main" id="{F4A47AAF-6536-95A7-DBAB-7155FFBB6EBC}"/>
              </a:ext>
            </a:extLst>
          </p:cNvPr>
          <p:cNvGraphicFramePr>
            <a:graphicFrameLocks noGrp="1"/>
          </p:cNvGraphicFramePr>
          <p:nvPr>
            <p:extLst>
              <p:ext uri="{D42A27DB-BD31-4B8C-83A1-F6EECF244321}">
                <p14:modId xmlns:p14="http://schemas.microsoft.com/office/powerpoint/2010/main" val="891412105"/>
              </p:ext>
            </p:extLst>
          </p:nvPr>
        </p:nvGraphicFramePr>
        <p:xfrm>
          <a:off x="341313" y="4166319"/>
          <a:ext cx="8424863" cy="1036638"/>
        </p:xfrm>
        <a:graphic>
          <a:graphicData uri="http://schemas.openxmlformats.org/drawingml/2006/table">
            <a:tbl>
              <a:tblPr firstRow="1" bandRow="1"/>
              <a:tblGrid>
                <a:gridCol w="864088">
                  <a:extLst>
                    <a:ext uri="{9D8B030D-6E8A-4147-A177-3AD203B41FA5}">
                      <a16:colId xmlns:a16="http://schemas.microsoft.com/office/drawing/2014/main" val="20000"/>
                    </a:ext>
                  </a:extLst>
                </a:gridCol>
                <a:gridCol w="864088">
                  <a:extLst>
                    <a:ext uri="{9D8B030D-6E8A-4147-A177-3AD203B41FA5}">
                      <a16:colId xmlns:a16="http://schemas.microsoft.com/office/drawing/2014/main" val="20001"/>
                    </a:ext>
                  </a:extLst>
                </a:gridCol>
                <a:gridCol w="1080111">
                  <a:extLst>
                    <a:ext uri="{9D8B030D-6E8A-4147-A177-3AD203B41FA5}">
                      <a16:colId xmlns:a16="http://schemas.microsoft.com/office/drawing/2014/main" val="20002"/>
                    </a:ext>
                  </a:extLst>
                </a:gridCol>
                <a:gridCol w="1080111">
                  <a:extLst>
                    <a:ext uri="{9D8B030D-6E8A-4147-A177-3AD203B41FA5}">
                      <a16:colId xmlns:a16="http://schemas.microsoft.com/office/drawing/2014/main" val="20003"/>
                    </a:ext>
                  </a:extLst>
                </a:gridCol>
                <a:gridCol w="1152118">
                  <a:extLst>
                    <a:ext uri="{9D8B030D-6E8A-4147-A177-3AD203B41FA5}">
                      <a16:colId xmlns:a16="http://schemas.microsoft.com/office/drawing/2014/main" val="20004"/>
                    </a:ext>
                  </a:extLst>
                </a:gridCol>
                <a:gridCol w="1080111">
                  <a:extLst>
                    <a:ext uri="{9D8B030D-6E8A-4147-A177-3AD203B41FA5}">
                      <a16:colId xmlns:a16="http://schemas.microsoft.com/office/drawing/2014/main" val="20005"/>
                    </a:ext>
                  </a:extLst>
                </a:gridCol>
                <a:gridCol w="1080111">
                  <a:extLst>
                    <a:ext uri="{9D8B030D-6E8A-4147-A177-3AD203B41FA5}">
                      <a16:colId xmlns:a16="http://schemas.microsoft.com/office/drawing/2014/main" val="20006"/>
                    </a:ext>
                  </a:extLst>
                </a:gridCol>
                <a:gridCol w="1224125">
                  <a:extLst>
                    <a:ext uri="{9D8B030D-6E8A-4147-A177-3AD203B41FA5}">
                      <a16:colId xmlns:a16="http://schemas.microsoft.com/office/drawing/2014/main" val="20007"/>
                    </a:ext>
                  </a:extLst>
                </a:gridCol>
              </a:tblGrid>
              <a:tr h="518319">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r>
                        <a:rPr lang="it-IT" sz="1400" dirty="0">
                          <a:solidFill>
                            <a:sysClr val="windowText" lastClr="000000"/>
                          </a:solidFill>
                          <a:latin typeface="+mn-lt"/>
                        </a:rPr>
                        <a:t>  25 </a:t>
                      </a:r>
                      <a:r>
                        <a:rPr lang="it-IT" sz="1400" dirty="0" err="1">
                          <a:solidFill>
                            <a:sysClr val="windowText" lastClr="000000"/>
                          </a:solidFill>
                          <a:latin typeface="+mn-lt"/>
                        </a:rPr>
                        <a:t>kVA</a:t>
                      </a:r>
                      <a:endParaRPr lang="it-IT" sz="1400" dirty="0">
                        <a:solidFill>
                          <a:sysClr val="windowText" lastClr="000000"/>
                        </a:solidFill>
                        <a:latin typeface="+mn-lt"/>
                      </a:endParaRPr>
                    </a:p>
                  </a:txBody>
                  <a:tcPr marL="91439" marR="91439" marT="45688" marB="45688">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CCECFF"/>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solidFill>
                            <a:sysClr val="windowText" lastClr="000000"/>
                          </a:solidFill>
                          <a:latin typeface="+mn-lt"/>
                        </a:rPr>
                        <a:t>  50 </a:t>
                      </a:r>
                      <a:r>
                        <a:rPr lang="it-IT" sz="1400" dirty="0" err="1">
                          <a:solidFill>
                            <a:sysClr val="windowText" lastClr="000000"/>
                          </a:solidFill>
                          <a:latin typeface="+mn-lt"/>
                        </a:rPr>
                        <a:t>kVA</a:t>
                      </a:r>
                      <a:endParaRPr lang="it-IT" sz="1400" dirty="0">
                        <a:solidFill>
                          <a:sysClr val="windowText" lastClr="000000"/>
                        </a:solidFill>
                        <a:latin typeface="+mn-lt"/>
                      </a:endParaRPr>
                    </a:p>
                    <a:p>
                      <a:endParaRPr lang="it-IT" sz="1400" dirty="0">
                        <a:solidFill>
                          <a:sysClr val="windowText" lastClr="000000"/>
                        </a:solidFill>
                        <a:latin typeface="+mn-lt"/>
                      </a:endParaRPr>
                    </a:p>
                  </a:txBody>
                  <a:tcPr marL="91439" marR="91439" marT="45688" marB="45688">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CCECFF"/>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solidFill>
                            <a:sysClr val="windowText" lastClr="000000"/>
                          </a:solidFill>
                          <a:latin typeface="+mn-lt"/>
                        </a:rPr>
                        <a:t>   100 </a:t>
                      </a:r>
                      <a:r>
                        <a:rPr lang="it-IT" sz="1400" dirty="0" err="1">
                          <a:solidFill>
                            <a:sysClr val="windowText" lastClr="000000"/>
                          </a:solidFill>
                          <a:latin typeface="+mn-lt"/>
                        </a:rPr>
                        <a:t>kVA</a:t>
                      </a:r>
                      <a:endParaRPr lang="it-IT" sz="1400" dirty="0">
                        <a:solidFill>
                          <a:sysClr val="windowText" lastClr="000000"/>
                        </a:solidFill>
                        <a:latin typeface="+mn-lt"/>
                      </a:endParaRPr>
                    </a:p>
                    <a:p>
                      <a:endParaRPr lang="it-IT" sz="1400" dirty="0">
                        <a:solidFill>
                          <a:sysClr val="windowText" lastClr="000000"/>
                        </a:solidFill>
                        <a:latin typeface="+mn-lt"/>
                      </a:endParaRPr>
                    </a:p>
                  </a:txBody>
                  <a:tcPr marL="91439" marR="91439" marT="45688" marB="45688">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CCECFF"/>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solidFill>
                            <a:sysClr val="windowText" lastClr="000000"/>
                          </a:solidFill>
                          <a:latin typeface="+mn-lt"/>
                        </a:rPr>
                        <a:t>   160 </a:t>
                      </a:r>
                      <a:r>
                        <a:rPr lang="it-IT" sz="1400" dirty="0" err="1">
                          <a:solidFill>
                            <a:sysClr val="windowText" lastClr="000000"/>
                          </a:solidFill>
                          <a:latin typeface="+mn-lt"/>
                        </a:rPr>
                        <a:t>kVA</a:t>
                      </a:r>
                      <a:endParaRPr lang="it-IT" sz="1400" dirty="0">
                        <a:solidFill>
                          <a:sysClr val="windowText" lastClr="000000"/>
                        </a:solidFill>
                        <a:latin typeface="+mn-lt"/>
                      </a:endParaRPr>
                    </a:p>
                    <a:p>
                      <a:endParaRPr lang="it-IT" sz="1400" dirty="0">
                        <a:solidFill>
                          <a:sysClr val="windowText" lastClr="000000"/>
                        </a:solidFill>
                        <a:latin typeface="+mn-lt"/>
                      </a:endParaRPr>
                    </a:p>
                  </a:txBody>
                  <a:tcPr marL="91439" marR="91439" marT="45688" marB="45688">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CCECFF"/>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solidFill>
                            <a:sysClr val="windowText" lastClr="000000"/>
                          </a:solidFill>
                          <a:latin typeface="+mn-lt"/>
                        </a:rPr>
                        <a:t>   250 </a:t>
                      </a:r>
                      <a:r>
                        <a:rPr lang="it-IT" sz="1400" dirty="0" err="1">
                          <a:solidFill>
                            <a:sysClr val="windowText" lastClr="000000"/>
                          </a:solidFill>
                          <a:latin typeface="+mn-lt"/>
                        </a:rPr>
                        <a:t>kVA</a:t>
                      </a:r>
                      <a:endParaRPr lang="it-IT" sz="1400" dirty="0">
                        <a:solidFill>
                          <a:sysClr val="windowText" lastClr="000000"/>
                        </a:solidFill>
                        <a:latin typeface="+mn-lt"/>
                      </a:endParaRPr>
                    </a:p>
                  </a:txBody>
                  <a:tcPr marL="91439" marR="91439" marT="45688" marB="45688">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CCECFF"/>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solidFill>
                            <a:sysClr val="windowText" lastClr="000000"/>
                          </a:solidFill>
                          <a:latin typeface="+mn-lt"/>
                        </a:rPr>
                        <a:t>   315 </a:t>
                      </a:r>
                      <a:r>
                        <a:rPr lang="it-IT" sz="1400" dirty="0" err="1">
                          <a:solidFill>
                            <a:sysClr val="windowText" lastClr="000000"/>
                          </a:solidFill>
                          <a:latin typeface="+mn-lt"/>
                        </a:rPr>
                        <a:t>kVA</a:t>
                      </a:r>
                      <a:endParaRPr lang="it-IT" sz="1400" dirty="0">
                        <a:solidFill>
                          <a:sysClr val="windowText" lastClr="000000"/>
                        </a:solidFill>
                        <a:latin typeface="+mn-lt"/>
                      </a:endParaRPr>
                    </a:p>
                    <a:p>
                      <a:endParaRPr lang="it-IT" sz="1400" dirty="0">
                        <a:solidFill>
                          <a:sysClr val="windowText" lastClr="000000"/>
                        </a:solidFill>
                        <a:latin typeface="+mn-lt"/>
                      </a:endParaRPr>
                    </a:p>
                  </a:txBody>
                  <a:tcPr marL="91439" marR="91439" marT="45688" marB="45688">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CCECFF"/>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solidFill>
                            <a:sysClr val="windowText" lastClr="000000"/>
                          </a:solidFill>
                          <a:latin typeface="+mn-lt"/>
                        </a:rPr>
                        <a:t>   400 </a:t>
                      </a:r>
                      <a:r>
                        <a:rPr lang="it-IT" sz="1400" dirty="0" err="1">
                          <a:solidFill>
                            <a:sysClr val="windowText" lastClr="000000"/>
                          </a:solidFill>
                          <a:latin typeface="+mn-lt"/>
                        </a:rPr>
                        <a:t>kVA</a:t>
                      </a:r>
                      <a:endParaRPr lang="it-IT" sz="1400" dirty="0">
                        <a:solidFill>
                          <a:sysClr val="windowText" lastClr="000000"/>
                        </a:solidFill>
                        <a:latin typeface="+mn-lt"/>
                      </a:endParaRPr>
                    </a:p>
                    <a:p>
                      <a:endParaRPr lang="it-IT" sz="1400" dirty="0">
                        <a:solidFill>
                          <a:sysClr val="windowText" lastClr="000000"/>
                        </a:solidFill>
                        <a:latin typeface="+mn-lt"/>
                      </a:endParaRPr>
                    </a:p>
                  </a:txBody>
                  <a:tcPr marL="91439" marR="91439" marT="45688" marB="45688">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CCECFF"/>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solidFill>
                            <a:sysClr val="windowText" lastClr="000000"/>
                          </a:solidFill>
                          <a:latin typeface="+mn-lt"/>
                        </a:rPr>
                        <a:t>   500 </a:t>
                      </a:r>
                      <a:r>
                        <a:rPr lang="it-IT" sz="1400" dirty="0" err="1">
                          <a:solidFill>
                            <a:sysClr val="windowText" lastClr="000000"/>
                          </a:solidFill>
                          <a:latin typeface="+mn-lt"/>
                        </a:rPr>
                        <a:t>kVA</a:t>
                      </a:r>
                      <a:endParaRPr lang="it-IT" sz="1400" dirty="0">
                        <a:solidFill>
                          <a:sysClr val="windowText" lastClr="000000"/>
                        </a:solidFill>
                        <a:latin typeface="+mn-lt"/>
                      </a:endParaRPr>
                    </a:p>
                    <a:p>
                      <a:endParaRPr lang="it-IT" sz="1400" dirty="0">
                        <a:solidFill>
                          <a:sysClr val="windowText" lastClr="000000"/>
                        </a:solidFill>
                        <a:latin typeface="+mn-lt"/>
                      </a:endParaRPr>
                    </a:p>
                  </a:txBody>
                  <a:tcPr marL="91439" marR="91439" marT="45688" marB="45688">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10000"/>
                  </a:ext>
                </a:extLst>
              </a:tr>
              <a:tr h="518319">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ysClr val="windowText" lastClr="000000"/>
                          </a:solidFill>
                          <a:effectLst/>
                          <a:uLnTx/>
                          <a:uFillTx/>
                          <a:latin typeface="+mn-lt"/>
                          <a:ea typeface="+mn-ea"/>
                          <a:cs typeface="+mn-cs"/>
                        </a:rPr>
                        <a:t>630 </a:t>
                      </a:r>
                      <a:r>
                        <a:rPr kumimoji="0" lang="it-IT" sz="1400" b="1" i="0" u="none" strike="noStrike" kern="1200" cap="none" spc="0" normalizeH="0" baseline="0" noProof="0" dirty="0" err="1">
                          <a:ln>
                            <a:noFill/>
                          </a:ln>
                          <a:solidFill>
                            <a:sysClr val="windowText" lastClr="000000"/>
                          </a:solidFill>
                          <a:effectLst/>
                          <a:uLnTx/>
                          <a:uFillTx/>
                          <a:latin typeface="+mn-lt"/>
                          <a:ea typeface="+mn-ea"/>
                          <a:cs typeface="+mn-cs"/>
                        </a:rPr>
                        <a:t>kVA</a:t>
                      </a:r>
                      <a:endParaRPr kumimoji="0" lang="it-IT" sz="1400" b="1" i="0" u="none" strike="noStrike" kern="1200" cap="none" spc="0" normalizeH="0" baseline="0" noProof="0" dirty="0">
                        <a:ln>
                          <a:noFill/>
                        </a:ln>
                        <a:solidFill>
                          <a:sysClr val="windowText" lastClr="000000"/>
                        </a:solidFill>
                        <a:effectLst/>
                        <a:uLnTx/>
                        <a:uFillTx/>
                        <a:latin typeface="+mn-lt"/>
                        <a:ea typeface="+mn-ea"/>
                        <a:cs typeface="+mn-cs"/>
                      </a:endParaRPr>
                    </a:p>
                    <a:p>
                      <a:endParaRPr lang="it-IT" sz="1400" dirty="0">
                        <a:solidFill>
                          <a:sysClr val="windowText" lastClr="000000"/>
                        </a:solidFill>
                        <a:latin typeface="+mn-lt"/>
                      </a:endParaRPr>
                    </a:p>
                  </a:txBody>
                  <a:tcPr marL="91439" marR="91439" marT="45688" marB="45688">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ysClr val="windowText" lastClr="000000"/>
                          </a:solidFill>
                          <a:effectLst/>
                          <a:uLnTx/>
                          <a:uFillTx/>
                          <a:latin typeface="+mn-lt"/>
                          <a:ea typeface="+mn-ea"/>
                          <a:cs typeface="+mn-cs"/>
                        </a:rPr>
                        <a:t>800 </a:t>
                      </a:r>
                      <a:r>
                        <a:rPr kumimoji="0" lang="it-IT" sz="1400" b="1" i="0" u="none" strike="noStrike" kern="1200" cap="none" spc="0" normalizeH="0" baseline="0" noProof="0" dirty="0" err="1">
                          <a:ln>
                            <a:noFill/>
                          </a:ln>
                          <a:solidFill>
                            <a:sysClr val="windowText" lastClr="000000"/>
                          </a:solidFill>
                          <a:effectLst/>
                          <a:uLnTx/>
                          <a:uFillTx/>
                          <a:latin typeface="+mn-lt"/>
                          <a:ea typeface="+mn-ea"/>
                          <a:cs typeface="+mn-cs"/>
                        </a:rPr>
                        <a:t>kVA</a:t>
                      </a:r>
                      <a:endParaRPr kumimoji="0" lang="it-IT" sz="1400" b="1" i="0" u="none" strike="noStrike" kern="1200" cap="none" spc="0" normalizeH="0" baseline="0" noProof="0" dirty="0">
                        <a:ln>
                          <a:noFill/>
                        </a:ln>
                        <a:solidFill>
                          <a:sysClr val="windowText" lastClr="000000"/>
                        </a:solidFill>
                        <a:effectLst/>
                        <a:uLnTx/>
                        <a:uFillTx/>
                        <a:latin typeface="+mn-lt"/>
                        <a:ea typeface="+mn-ea"/>
                        <a:cs typeface="+mn-cs"/>
                      </a:endParaRPr>
                    </a:p>
                    <a:p>
                      <a:endParaRPr lang="it-IT" sz="1400" dirty="0">
                        <a:solidFill>
                          <a:sysClr val="windowText" lastClr="000000"/>
                        </a:solidFill>
                        <a:latin typeface="+mn-lt"/>
                      </a:endParaRPr>
                    </a:p>
                  </a:txBody>
                  <a:tcPr marL="91439" marR="91439" marT="45688" marB="45688">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ysClr val="windowText" lastClr="000000"/>
                          </a:solidFill>
                          <a:effectLst/>
                          <a:uLnTx/>
                          <a:uFillTx/>
                          <a:latin typeface="+mn-lt"/>
                          <a:ea typeface="+mn-ea"/>
                          <a:cs typeface="+mn-cs"/>
                        </a:rPr>
                        <a:t>1.000 </a:t>
                      </a:r>
                      <a:r>
                        <a:rPr kumimoji="0" lang="it-IT" sz="1400" b="1" i="0" u="none" strike="noStrike" kern="1200" cap="none" spc="0" normalizeH="0" baseline="0" noProof="0" dirty="0" err="1">
                          <a:ln>
                            <a:noFill/>
                          </a:ln>
                          <a:solidFill>
                            <a:sysClr val="windowText" lastClr="000000"/>
                          </a:solidFill>
                          <a:effectLst/>
                          <a:uLnTx/>
                          <a:uFillTx/>
                          <a:latin typeface="+mn-lt"/>
                          <a:ea typeface="+mn-ea"/>
                          <a:cs typeface="+mn-cs"/>
                        </a:rPr>
                        <a:t>kVA</a:t>
                      </a:r>
                      <a:endParaRPr kumimoji="0" lang="it-IT" sz="1400" b="1" i="0" u="none" strike="noStrike" kern="1200" cap="none" spc="0" normalizeH="0" baseline="0" noProof="0" dirty="0">
                        <a:ln>
                          <a:noFill/>
                        </a:ln>
                        <a:solidFill>
                          <a:sysClr val="windowText" lastClr="000000"/>
                        </a:solidFill>
                        <a:effectLst/>
                        <a:uLnTx/>
                        <a:uFillTx/>
                        <a:latin typeface="+mn-lt"/>
                        <a:ea typeface="+mn-ea"/>
                        <a:cs typeface="+mn-cs"/>
                      </a:endParaRPr>
                    </a:p>
                    <a:p>
                      <a:endParaRPr lang="it-IT" sz="1400" dirty="0">
                        <a:solidFill>
                          <a:sysClr val="windowText" lastClr="000000"/>
                        </a:solidFill>
                        <a:latin typeface="+mn-lt"/>
                      </a:endParaRPr>
                    </a:p>
                  </a:txBody>
                  <a:tcPr marL="91439" marR="91439" marT="45688" marB="45688">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ysClr val="windowText" lastClr="000000"/>
                          </a:solidFill>
                          <a:effectLst/>
                          <a:uLnTx/>
                          <a:uFillTx/>
                          <a:latin typeface="+mn-lt"/>
                          <a:ea typeface="+mn-ea"/>
                          <a:cs typeface="+mn-cs"/>
                        </a:rPr>
                        <a:t>1.250 </a:t>
                      </a:r>
                      <a:r>
                        <a:rPr kumimoji="0" lang="it-IT" sz="1400" b="1" i="0" u="none" strike="noStrike" kern="1200" cap="none" spc="0" normalizeH="0" baseline="0" noProof="0" dirty="0" err="1">
                          <a:ln>
                            <a:noFill/>
                          </a:ln>
                          <a:solidFill>
                            <a:sysClr val="windowText" lastClr="000000"/>
                          </a:solidFill>
                          <a:effectLst/>
                          <a:uLnTx/>
                          <a:uFillTx/>
                          <a:latin typeface="+mn-lt"/>
                          <a:ea typeface="+mn-ea"/>
                          <a:cs typeface="+mn-cs"/>
                        </a:rPr>
                        <a:t>kVA</a:t>
                      </a:r>
                      <a:endParaRPr kumimoji="0" lang="it-IT" sz="1400" b="1" i="0" u="none" strike="noStrike" kern="1200" cap="none" spc="0" normalizeH="0" baseline="0" noProof="0" dirty="0">
                        <a:ln>
                          <a:noFill/>
                        </a:ln>
                        <a:solidFill>
                          <a:sysClr val="windowText" lastClr="000000"/>
                        </a:solidFill>
                        <a:effectLst/>
                        <a:uLnTx/>
                        <a:uFillTx/>
                        <a:latin typeface="+mn-lt"/>
                        <a:ea typeface="+mn-ea"/>
                        <a:cs typeface="+mn-cs"/>
                      </a:endParaRPr>
                    </a:p>
                    <a:p>
                      <a:endParaRPr lang="it-IT" sz="1400" dirty="0">
                        <a:solidFill>
                          <a:sysClr val="windowText" lastClr="000000"/>
                        </a:solidFill>
                        <a:latin typeface="+mn-lt"/>
                      </a:endParaRPr>
                    </a:p>
                  </a:txBody>
                  <a:tcPr marL="91439" marR="91439" marT="45688" marB="45688">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ysClr val="windowText" lastClr="000000"/>
                          </a:solidFill>
                          <a:effectLst/>
                          <a:uLnTx/>
                          <a:uFillTx/>
                          <a:latin typeface="+mn-lt"/>
                          <a:ea typeface="+mn-ea"/>
                          <a:cs typeface="+mn-cs"/>
                        </a:rPr>
                        <a:t>1.600 </a:t>
                      </a:r>
                      <a:r>
                        <a:rPr kumimoji="0" lang="it-IT" sz="1400" b="1" i="0" u="none" strike="noStrike" kern="1200" cap="none" spc="0" normalizeH="0" baseline="0" noProof="0" dirty="0" err="1">
                          <a:ln>
                            <a:noFill/>
                          </a:ln>
                          <a:solidFill>
                            <a:sysClr val="windowText" lastClr="000000"/>
                          </a:solidFill>
                          <a:effectLst/>
                          <a:uLnTx/>
                          <a:uFillTx/>
                          <a:latin typeface="+mn-lt"/>
                          <a:ea typeface="+mn-ea"/>
                          <a:cs typeface="+mn-cs"/>
                        </a:rPr>
                        <a:t>kVA</a:t>
                      </a:r>
                      <a:endParaRPr kumimoji="0" lang="it-IT" sz="1400" b="1" i="0" u="none" strike="noStrike" kern="1200" cap="none" spc="0" normalizeH="0" baseline="0" noProof="0" dirty="0">
                        <a:ln>
                          <a:noFill/>
                        </a:ln>
                        <a:solidFill>
                          <a:sysClr val="windowText" lastClr="000000"/>
                        </a:solidFill>
                        <a:effectLst/>
                        <a:uLnTx/>
                        <a:uFillTx/>
                        <a:latin typeface="+mn-lt"/>
                        <a:ea typeface="+mn-ea"/>
                        <a:cs typeface="+mn-cs"/>
                      </a:endParaRPr>
                    </a:p>
                    <a:p>
                      <a:endParaRPr lang="it-IT" sz="1400" dirty="0">
                        <a:solidFill>
                          <a:sysClr val="windowText" lastClr="000000"/>
                        </a:solidFill>
                        <a:latin typeface="+mn-lt"/>
                      </a:endParaRPr>
                    </a:p>
                  </a:txBody>
                  <a:tcPr marL="91439" marR="91439" marT="45688" marB="45688">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ysClr val="windowText" lastClr="000000"/>
                          </a:solidFill>
                          <a:effectLst/>
                          <a:uLnTx/>
                          <a:uFillTx/>
                          <a:latin typeface="+mn-lt"/>
                          <a:ea typeface="+mn-ea"/>
                          <a:cs typeface="+mn-cs"/>
                        </a:rPr>
                        <a:t>2.000 </a:t>
                      </a:r>
                      <a:r>
                        <a:rPr kumimoji="0" lang="it-IT" sz="1400" b="1" i="0" u="none" strike="noStrike" kern="1200" cap="none" spc="0" normalizeH="0" baseline="0" noProof="0" dirty="0" err="1">
                          <a:ln>
                            <a:noFill/>
                          </a:ln>
                          <a:solidFill>
                            <a:sysClr val="windowText" lastClr="000000"/>
                          </a:solidFill>
                          <a:effectLst/>
                          <a:uLnTx/>
                          <a:uFillTx/>
                          <a:latin typeface="+mn-lt"/>
                          <a:ea typeface="+mn-ea"/>
                          <a:cs typeface="+mn-cs"/>
                        </a:rPr>
                        <a:t>kVA</a:t>
                      </a:r>
                      <a:endParaRPr kumimoji="0" lang="it-IT" sz="1400" b="1" i="0" u="none" strike="noStrike" kern="1200" cap="none" spc="0" normalizeH="0" baseline="0" noProof="0" dirty="0">
                        <a:ln>
                          <a:noFill/>
                        </a:ln>
                        <a:solidFill>
                          <a:sysClr val="windowText" lastClr="000000"/>
                        </a:solidFill>
                        <a:effectLst/>
                        <a:uLnTx/>
                        <a:uFillTx/>
                        <a:latin typeface="+mn-lt"/>
                        <a:ea typeface="+mn-ea"/>
                        <a:cs typeface="+mn-cs"/>
                      </a:endParaRPr>
                    </a:p>
                    <a:p>
                      <a:endParaRPr lang="it-IT" sz="1400" dirty="0">
                        <a:solidFill>
                          <a:sysClr val="windowText" lastClr="000000"/>
                        </a:solidFill>
                        <a:latin typeface="+mn-lt"/>
                      </a:endParaRPr>
                    </a:p>
                  </a:txBody>
                  <a:tcPr marL="91439" marR="91439" marT="45688" marB="45688">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ysClr val="windowText" lastClr="000000"/>
                          </a:solidFill>
                          <a:effectLst/>
                          <a:uLnTx/>
                          <a:uFillTx/>
                          <a:latin typeface="+mn-lt"/>
                          <a:ea typeface="+mn-ea"/>
                          <a:cs typeface="+mn-cs"/>
                        </a:rPr>
                        <a:t>2.500 </a:t>
                      </a:r>
                      <a:r>
                        <a:rPr kumimoji="0" lang="it-IT" sz="1400" b="1" i="0" u="none" strike="noStrike" kern="1200" cap="none" spc="0" normalizeH="0" baseline="0" noProof="0" dirty="0" err="1">
                          <a:ln>
                            <a:noFill/>
                          </a:ln>
                          <a:solidFill>
                            <a:sysClr val="windowText" lastClr="000000"/>
                          </a:solidFill>
                          <a:effectLst/>
                          <a:uLnTx/>
                          <a:uFillTx/>
                          <a:latin typeface="+mn-lt"/>
                          <a:ea typeface="+mn-ea"/>
                          <a:cs typeface="+mn-cs"/>
                        </a:rPr>
                        <a:t>kVA</a:t>
                      </a:r>
                      <a:endParaRPr kumimoji="0" lang="it-IT" sz="1400" b="1" i="0" u="none" strike="noStrike" kern="1200" cap="none" spc="0" normalizeH="0" baseline="0" noProof="0" dirty="0">
                        <a:ln>
                          <a:noFill/>
                        </a:ln>
                        <a:solidFill>
                          <a:sysClr val="windowText" lastClr="000000"/>
                        </a:solidFill>
                        <a:effectLst/>
                        <a:uLnTx/>
                        <a:uFillTx/>
                        <a:latin typeface="+mn-lt"/>
                        <a:ea typeface="+mn-ea"/>
                        <a:cs typeface="+mn-cs"/>
                      </a:endParaRPr>
                    </a:p>
                    <a:p>
                      <a:endParaRPr lang="it-IT" sz="1400" dirty="0">
                        <a:solidFill>
                          <a:sysClr val="windowText" lastClr="000000"/>
                        </a:solidFill>
                        <a:latin typeface="+mn-lt"/>
                      </a:endParaRPr>
                    </a:p>
                  </a:txBody>
                  <a:tcPr marL="91439" marR="91439" marT="45688" marB="45688">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ysClr val="windowText" lastClr="000000"/>
                          </a:solidFill>
                          <a:effectLst/>
                          <a:uLnTx/>
                          <a:uFillTx/>
                          <a:latin typeface="+mn-lt"/>
                          <a:ea typeface="+mn-ea"/>
                          <a:cs typeface="+mn-cs"/>
                        </a:rPr>
                        <a:t>3.150 </a:t>
                      </a:r>
                      <a:r>
                        <a:rPr kumimoji="0" lang="it-IT" sz="1400" b="1" i="0" u="none" strike="noStrike" kern="1200" cap="none" spc="0" normalizeH="0" baseline="0" noProof="0" dirty="0" err="1">
                          <a:ln>
                            <a:noFill/>
                          </a:ln>
                          <a:solidFill>
                            <a:sysClr val="windowText" lastClr="000000"/>
                          </a:solidFill>
                          <a:effectLst/>
                          <a:uLnTx/>
                          <a:uFillTx/>
                          <a:latin typeface="+mn-lt"/>
                          <a:ea typeface="+mn-ea"/>
                          <a:cs typeface="+mn-cs"/>
                        </a:rPr>
                        <a:t>kVA</a:t>
                      </a:r>
                      <a:endParaRPr kumimoji="0" lang="it-IT" sz="1400" b="1" i="0" u="none" strike="noStrike" kern="1200" cap="none" spc="0" normalizeH="0" baseline="0" noProof="0" dirty="0">
                        <a:ln>
                          <a:noFill/>
                        </a:ln>
                        <a:solidFill>
                          <a:sysClr val="windowText" lastClr="000000"/>
                        </a:solidFill>
                        <a:effectLst/>
                        <a:uLnTx/>
                        <a:uFillTx/>
                        <a:latin typeface="+mn-lt"/>
                        <a:ea typeface="+mn-ea"/>
                        <a:cs typeface="+mn-cs"/>
                      </a:endParaRPr>
                    </a:p>
                    <a:p>
                      <a:endParaRPr lang="it-IT" sz="1400" dirty="0">
                        <a:solidFill>
                          <a:sysClr val="windowText" lastClr="000000"/>
                        </a:solidFill>
                        <a:latin typeface="+mn-lt"/>
                      </a:endParaRPr>
                    </a:p>
                  </a:txBody>
                  <a:tcPr marL="91439" marR="91439" marT="45688" marB="45688">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extLst>
                  <a:ext uri="{0D108BD9-81ED-4DB2-BD59-A6C34878D82A}">
                    <a16:rowId xmlns:a16="http://schemas.microsoft.com/office/drawing/2014/main" val="10001"/>
                  </a:ext>
                </a:extLst>
              </a:tr>
            </a:tbl>
          </a:graphicData>
        </a:graphic>
      </p:graphicFrame>
      <p:sp>
        <p:nvSpPr>
          <p:cNvPr id="10" name="Segnaposto numero diapositiva 9">
            <a:extLst>
              <a:ext uri="{FF2B5EF4-FFF2-40B4-BE49-F238E27FC236}">
                <a16:creationId xmlns:a16="http://schemas.microsoft.com/office/drawing/2014/main" id="{10AFDAD6-33E7-1476-DB7F-96EC57A3CEE5}"/>
              </a:ext>
            </a:extLst>
          </p:cNvPr>
          <p:cNvSpPr>
            <a:spLocks noGrp="1"/>
          </p:cNvSpPr>
          <p:nvPr>
            <p:ph type="sldNum" sz="quarter" idx="12"/>
          </p:nvPr>
        </p:nvSpPr>
        <p:spPr/>
        <p:txBody>
          <a:bodyPr/>
          <a:lstStyle/>
          <a:p>
            <a:fld id="{AB0F8D9A-AFD8-4A88-8415-4E6756A0FCA9}" type="slidenum">
              <a:rPr lang="it-IT" smtClean="0"/>
              <a:t>36</a:t>
            </a:fld>
            <a:endParaRPr lang="it-IT"/>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CasellaDiTesto 2"/>
          <p:cNvSpPr txBox="1">
            <a:spLocks noChangeArrowheads="1"/>
          </p:cNvSpPr>
          <p:nvPr/>
        </p:nvSpPr>
        <p:spPr bwMode="auto">
          <a:xfrm>
            <a:off x="971550" y="972344"/>
            <a:ext cx="5473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Perdite del trasformatore</a:t>
            </a:r>
            <a:endParaRPr kumimoji="1"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sp>
        <p:nvSpPr>
          <p:cNvPr id="147459" name="Text Box 38"/>
          <p:cNvSpPr txBox="1">
            <a:spLocks noChangeArrowheads="1"/>
          </p:cNvSpPr>
          <p:nvPr/>
        </p:nvSpPr>
        <p:spPr bwMode="auto">
          <a:xfrm>
            <a:off x="971550" y="1927225"/>
            <a:ext cx="7704138"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Le perdite a vuoto sono date dalla somma delle perdite nel ferro e delle perdite  per effetto Joule nell’avvolgimento primario a vuoto:</a:t>
            </a:r>
          </a:p>
          <a:p>
            <a:pPr marL="0" marR="0" lvl="0" indent="0" algn="ctr"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P</a:t>
            </a:r>
            <a:r>
              <a:rPr kumimoji="1" lang="it-IT" altLang="it-IT" sz="2000" b="1" i="0" u="none" strike="noStrike" kern="1200" cap="none" spc="0" normalizeH="0" baseline="-25000" noProof="0" dirty="0">
                <a:ln>
                  <a:noFill/>
                </a:ln>
                <a:solidFill>
                  <a:srgbClr val="009999"/>
                </a:solidFill>
                <a:effectLst/>
                <a:uLnTx/>
                <a:uFillTx/>
                <a:latin typeface="Arial" panose="020B0604020202020204" pitchFamily="34" charset="0"/>
                <a:ea typeface="+mn-ea"/>
                <a:cs typeface="+mn-cs"/>
              </a:rPr>
              <a:t>o</a:t>
            </a:r>
            <a:r>
              <a:rPr kumimoji="1" lang="it-IT" altLang="it-IT" sz="20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 </a:t>
            </a:r>
            <a:r>
              <a:rPr kumimoji="1" lang="it-IT" altLang="it-IT" sz="2000" b="1"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P</a:t>
            </a:r>
            <a:r>
              <a:rPr kumimoji="1" lang="it-IT" altLang="it-IT" sz="2000" b="1" i="0" u="none" strike="noStrike" kern="1200" cap="none" spc="0" normalizeH="0" baseline="-25000" noProof="0" dirty="0" err="1">
                <a:ln>
                  <a:noFill/>
                </a:ln>
                <a:solidFill>
                  <a:srgbClr val="009999"/>
                </a:solidFill>
                <a:effectLst/>
                <a:uLnTx/>
                <a:uFillTx/>
                <a:latin typeface="Arial" panose="020B0604020202020204" pitchFamily="34" charset="0"/>
                <a:ea typeface="+mn-ea"/>
                <a:cs typeface="+mn-cs"/>
              </a:rPr>
              <a:t>Fe</a:t>
            </a:r>
            <a:r>
              <a:rPr kumimoji="1" lang="it-IT" altLang="it-IT" sz="20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 </a:t>
            </a:r>
            <a:r>
              <a:rPr kumimoji="1" lang="it-IT" altLang="it-IT" sz="2000" b="1"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P</a:t>
            </a:r>
            <a:r>
              <a:rPr kumimoji="1" lang="it-IT" altLang="it-IT" sz="2000" b="1" i="0" u="none" strike="noStrike" kern="1200" cap="none" spc="0" normalizeH="0" baseline="-25000" noProof="0" dirty="0" err="1">
                <a:ln>
                  <a:noFill/>
                </a:ln>
                <a:solidFill>
                  <a:srgbClr val="009999"/>
                </a:solidFill>
                <a:effectLst/>
                <a:uLnTx/>
                <a:uFillTx/>
                <a:latin typeface="Arial" panose="020B0604020202020204" pitchFamily="34" charset="0"/>
                <a:ea typeface="+mn-ea"/>
                <a:cs typeface="+mn-cs"/>
              </a:rPr>
              <a:t>jo</a:t>
            </a:r>
            <a:endParaRPr kumimoji="1" lang="it-IT" altLang="it-IT" sz="2000" b="1" i="0" u="none" strike="noStrike" kern="1200" cap="none" spc="0" normalizeH="0" baseline="-25000" noProof="0" dirty="0">
              <a:ln>
                <a:noFill/>
              </a:ln>
              <a:solidFill>
                <a:srgbClr val="009999"/>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endPar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Le perdite a carico </a:t>
            </a:r>
            <a:r>
              <a:rPr kumimoji="1" lang="it-IT" altLang="it-IT" sz="20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P</a:t>
            </a:r>
            <a:r>
              <a:rPr kumimoji="1" lang="it-IT" altLang="it-IT" sz="2000" b="0" i="0" u="none" strike="noStrike" kern="1200" cap="none" spc="0" normalizeH="0" baseline="-25000" noProof="0" dirty="0" err="1">
                <a:ln>
                  <a:noFill/>
                </a:ln>
                <a:solidFill>
                  <a:srgbClr val="009999"/>
                </a:solidFill>
                <a:effectLst/>
                <a:uLnTx/>
                <a:uFillTx/>
                <a:latin typeface="Arial" panose="020B0604020202020204" pitchFamily="34" charset="0"/>
                <a:ea typeface="+mn-ea"/>
                <a:cs typeface="+mn-cs"/>
              </a:rPr>
              <a:t>k</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variano con il quadrato della corrente, ma vengono sempre riferite alla corrente nominale.</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endPar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Le perdite totali sono date dalla somma:</a:t>
            </a:r>
          </a:p>
          <a:p>
            <a:pPr marL="0" marR="0" lvl="0" indent="0" algn="ctr"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P</a:t>
            </a:r>
            <a:r>
              <a:rPr kumimoji="1" lang="it-IT" altLang="it-IT" sz="2000" b="1" i="0" u="none" strike="noStrike" kern="1200" cap="none" spc="0" normalizeH="0" baseline="-25000" noProof="0" dirty="0">
                <a:ln>
                  <a:noFill/>
                </a:ln>
                <a:solidFill>
                  <a:srgbClr val="009999"/>
                </a:solidFill>
                <a:effectLst/>
                <a:uLnTx/>
                <a:uFillTx/>
                <a:latin typeface="Arial" panose="020B0604020202020204" pitchFamily="34" charset="0"/>
                <a:ea typeface="+mn-ea"/>
                <a:cs typeface="+mn-cs"/>
              </a:rPr>
              <a:t>p </a:t>
            </a:r>
            <a:r>
              <a:rPr kumimoji="1" lang="it-IT" altLang="it-IT" sz="20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P</a:t>
            </a:r>
            <a:r>
              <a:rPr kumimoji="1" lang="it-IT" altLang="it-IT" sz="2000" b="1" i="0" u="none" strike="noStrike" kern="1200" cap="none" spc="0" normalizeH="0" baseline="-25000" noProof="0" dirty="0">
                <a:ln>
                  <a:noFill/>
                </a:ln>
                <a:solidFill>
                  <a:srgbClr val="009999"/>
                </a:solidFill>
                <a:effectLst/>
                <a:uLnTx/>
                <a:uFillTx/>
                <a:latin typeface="Arial" panose="020B0604020202020204" pitchFamily="34" charset="0"/>
                <a:ea typeface="+mn-ea"/>
                <a:cs typeface="+mn-cs"/>
              </a:rPr>
              <a:t>o</a:t>
            </a:r>
            <a:r>
              <a:rPr kumimoji="1" lang="it-IT" altLang="it-IT" sz="20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 </a:t>
            </a:r>
            <a:r>
              <a:rPr kumimoji="1" lang="it-IT" altLang="it-IT" sz="2000" b="1"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P</a:t>
            </a:r>
            <a:r>
              <a:rPr kumimoji="1" lang="it-IT" altLang="it-IT" sz="2000" b="1" i="0" u="none" strike="noStrike" kern="1200" cap="none" spc="0" normalizeH="0" baseline="-25000" noProof="0" dirty="0" err="1">
                <a:ln>
                  <a:noFill/>
                </a:ln>
                <a:solidFill>
                  <a:srgbClr val="009999"/>
                </a:solidFill>
                <a:effectLst/>
                <a:uLnTx/>
                <a:uFillTx/>
                <a:latin typeface="Arial" panose="020B0604020202020204" pitchFamily="34" charset="0"/>
                <a:ea typeface="+mn-ea"/>
                <a:cs typeface="+mn-cs"/>
              </a:rPr>
              <a:t>k</a:t>
            </a:r>
            <a:endParaRPr kumimoji="1" lang="it-IT" altLang="it-IT" sz="2000" b="1" i="0" u="none" strike="noStrike" kern="1200" cap="none" spc="0" normalizeH="0" baseline="-25000" noProof="0" dirty="0">
              <a:ln>
                <a:noFill/>
              </a:ln>
              <a:solidFill>
                <a:srgbClr val="009999"/>
              </a:solidFill>
              <a:effectLst/>
              <a:uLnTx/>
              <a:uFillTx/>
              <a:latin typeface="Arial" panose="020B0604020202020204" pitchFamily="34" charset="0"/>
              <a:ea typeface="+mn-ea"/>
              <a:cs typeface="+mn-cs"/>
            </a:endParaRPr>
          </a:p>
        </p:txBody>
      </p:sp>
      <p:graphicFrame>
        <p:nvGraphicFramePr>
          <p:cNvPr id="147460"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47460"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7461"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47461"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egnaposto numero diapositiva 1">
            <a:extLst>
              <a:ext uri="{FF2B5EF4-FFF2-40B4-BE49-F238E27FC236}">
                <a16:creationId xmlns:a16="http://schemas.microsoft.com/office/drawing/2014/main" id="{4BE552A8-ED42-189F-78E4-6A12028A8E46}"/>
              </a:ext>
            </a:extLst>
          </p:cNvPr>
          <p:cNvSpPr>
            <a:spLocks noGrp="1"/>
          </p:cNvSpPr>
          <p:nvPr>
            <p:ph type="sldNum" sz="quarter" idx="12"/>
          </p:nvPr>
        </p:nvSpPr>
        <p:spPr/>
        <p:txBody>
          <a:bodyPr/>
          <a:lstStyle/>
          <a:p>
            <a:fld id="{AB0F8D9A-AFD8-4A88-8415-4E6756A0FCA9}" type="slidenum">
              <a:rPr lang="it-IT" smtClean="0"/>
              <a:t>37</a:t>
            </a:fld>
            <a:endParaRPr lang="it-IT"/>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38"/>
          <p:cNvSpPr txBox="1">
            <a:spLocks noChangeArrowheads="1"/>
          </p:cNvSpPr>
          <p:nvPr/>
        </p:nvSpPr>
        <p:spPr bwMode="auto">
          <a:xfrm>
            <a:off x="661988" y="700088"/>
            <a:ext cx="7705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Perdite a vuoto P</a:t>
            </a:r>
            <a:r>
              <a:rPr kumimoji="1" lang="it-IT" altLang="it-IT" sz="2000" b="0" i="0" u="none" strike="noStrike" kern="1200" cap="none" spc="0" normalizeH="0" baseline="-25000" noProof="0">
                <a:ln>
                  <a:noFill/>
                </a:ln>
                <a:solidFill>
                  <a:srgbClr val="009999"/>
                </a:solidFill>
                <a:effectLst/>
                <a:uLnTx/>
                <a:uFillTx/>
                <a:latin typeface="Arial" panose="020B0604020202020204" pitchFamily="34" charset="0"/>
                <a:ea typeface="+mn-ea"/>
                <a:cs typeface="+mn-cs"/>
              </a:rPr>
              <a:t>o</a:t>
            </a: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 nei trasformatori in olio fino a 24 kV (tabella tratta dalla Norma CEI 14-52).</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endParaRPr kumimoji="1" lang="it-IT" altLang="it-IT" sz="2000" b="0" i="0" u="none" strike="noStrike" kern="1200" cap="none" spc="0" normalizeH="0" baseline="-25000" noProof="0">
              <a:ln>
                <a:noFill/>
              </a:ln>
              <a:solidFill>
                <a:srgbClr val="009999"/>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endParaRPr kumimoji="1" lang="it-IT" altLang="it-IT" sz="2000" b="0" i="0" u="none" strike="noStrike" kern="1200" cap="none" spc="0" normalizeH="0" baseline="-25000" noProof="0">
              <a:ln>
                <a:noFill/>
              </a:ln>
              <a:solidFill>
                <a:srgbClr val="009999"/>
              </a:solidFill>
              <a:effectLst/>
              <a:uLnTx/>
              <a:uFillTx/>
              <a:latin typeface="Arial" panose="020B0604020202020204" pitchFamily="34" charset="0"/>
              <a:ea typeface="+mn-ea"/>
              <a:cs typeface="+mn-cs"/>
            </a:endParaRPr>
          </a:p>
        </p:txBody>
      </p:sp>
      <p:graphicFrame>
        <p:nvGraphicFramePr>
          <p:cNvPr id="149507"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49507"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9508"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49508"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Tabella 2">
            <a:extLst>
              <a:ext uri="{FF2B5EF4-FFF2-40B4-BE49-F238E27FC236}">
                <a16:creationId xmlns:a16="http://schemas.microsoft.com/office/drawing/2014/main" id="{A22F75A3-A42A-8FF2-F591-55DEC03B1B24}"/>
              </a:ext>
            </a:extLst>
          </p:cNvPr>
          <p:cNvGraphicFramePr>
            <a:graphicFrameLocks noGrp="1"/>
          </p:cNvGraphicFramePr>
          <p:nvPr>
            <p:extLst>
              <p:ext uri="{D42A27DB-BD31-4B8C-83A1-F6EECF244321}">
                <p14:modId xmlns:p14="http://schemas.microsoft.com/office/powerpoint/2010/main" val="179608258"/>
              </p:ext>
            </p:extLst>
          </p:nvPr>
        </p:nvGraphicFramePr>
        <p:xfrm>
          <a:off x="1187450" y="1557338"/>
          <a:ext cx="6096000" cy="4914900"/>
        </p:xfrm>
        <a:graphic>
          <a:graphicData uri="http://schemas.openxmlformats.org/drawingml/2006/table">
            <a:tbl>
              <a:tblPr firstRow="1" bandRow="1"/>
              <a:tblGrid>
                <a:gridCol w="1296144">
                  <a:extLst>
                    <a:ext uri="{9D8B030D-6E8A-4147-A177-3AD203B41FA5}">
                      <a16:colId xmlns:a16="http://schemas.microsoft.com/office/drawing/2014/main" val="20000"/>
                    </a:ext>
                  </a:extLst>
                </a:gridCol>
                <a:gridCol w="1751856">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243819">
                <a:tc rowSpan="3">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it-IT" sz="1000" b="1" dirty="0">
                          <a:solidFill>
                            <a:sysClr val="windowText" lastClr="000000"/>
                          </a:solidFill>
                        </a:rPr>
                        <a:t>POTENZA </a:t>
                      </a:r>
                    </a:p>
                    <a:p>
                      <a:pPr algn="ctr"/>
                      <a:r>
                        <a:rPr lang="it-IT" sz="1000" b="1" dirty="0">
                          <a:solidFill>
                            <a:sysClr val="windowText" lastClr="000000"/>
                          </a:solidFill>
                        </a:rPr>
                        <a:t>NOMINALE</a:t>
                      </a:r>
                    </a:p>
                    <a:p>
                      <a:pPr algn="ctr"/>
                      <a:r>
                        <a:rPr lang="it-IT" sz="1000" b="1" dirty="0" err="1">
                          <a:solidFill>
                            <a:sysClr val="windowText" lastClr="000000"/>
                          </a:solidFill>
                        </a:rPr>
                        <a:t>S</a:t>
                      </a:r>
                      <a:r>
                        <a:rPr lang="it-IT" sz="1000" b="1" baseline="-25000" dirty="0" err="1">
                          <a:solidFill>
                            <a:sysClr val="windowText" lastClr="000000"/>
                          </a:solidFill>
                        </a:rPr>
                        <a:t>r</a:t>
                      </a:r>
                      <a:endParaRPr lang="it-IT" sz="1000" b="1" baseline="-25000" dirty="0">
                        <a:solidFill>
                          <a:sysClr val="windowText" lastClr="000000"/>
                        </a:solidFill>
                      </a:endParaRPr>
                    </a:p>
                    <a:p>
                      <a:pPr algn="ctr"/>
                      <a:endParaRPr lang="it-IT" sz="1000" b="1" baseline="-25000" dirty="0">
                        <a:solidFill>
                          <a:sysClr val="windowText" lastClr="000000"/>
                        </a:solidFill>
                      </a:endParaRPr>
                    </a:p>
                    <a:p>
                      <a:pPr algn="ctr"/>
                      <a:r>
                        <a:rPr lang="it-IT" sz="1000" b="1" dirty="0">
                          <a:solidFill>
                            <a:sysClr val="windowText" lastClr="000000"/>
                          </a:solidFill>
                        </a:rPr>
                        <a:t>(</a:t>
                      </a:r>
                      <a:r>
                        <a:rPr lang="it-IT" sz="1000" b="1" dirty="0" err="1">
                          <a:solidFill>
                            <a:sysClr val="windowText" lastClr="000000"/>
                          </a:solidFill>
                        </a:rPr>
                        <a:t>kVA</a:t>
                      </a:r>
                      <a:r>
                        <a:rPr lang="it-IT" sz="1000" b="1" dirty="0">
                          <a:solidFill>
                            <a:sysClr val="windowText" lastClr="000000"/>
                          </a:solidFill>
                        </a:rPr>
                        <a:t>)</a:t>
                      </a:r>
                    </a:p>
                  </a:txBody>
                  <a:tcPr marT="45710" marB="4571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CCECFF"/>
                    </a:solidFill>
                  </a:tcPr>
                </a:tc>
                <a:tc gridSpan="3">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it-IT" sz="1000" dirty="0">
                          <a:solidFill>
                            <a:sysClr val="windowText" lastClr="000000"/>
                          </a:solidFill>
                        </a:rPr>
                        <a:t>CATEGORIA</a:t>
                      </a:r>
                    </a:p>
                  </a:txBody>
                  <a:tcPr marT="45710" marB="4571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CCECFF"/>
                    </a:solidFill>
                  </a:tcPr>
                </a:tc>
                <a:tc hMerge="1">
                  <a:txBody>
                    <a:bodyPr/>
                    <a:lstStyle/>
                    <a:p>
                      <a:endParaRPr lang="it-IT" sz="1200" dirty="0">
                        <a:solidFill>
                          <a:schemeClr val="bg2"/>
                        </a:solidFill>
                      </a:endParaRPr>
                    </a:p>
                  </a:txBody>
                  <a:tcPr/>
                </a:tc>
                <a:tc hMerge="1">
                  <a:txBody>
                    <a:bodyPr/>
                    <a:lstStyle/>
                    <a:p>
                      <a:endParaRPr lang="it-IT" sz="1200" dirty="0">
                        <a:solidFill>
                          <a:schemeClr val="bg2"/>
                        </a:solidFill>
                      </a:endParaRPr>
                    </a:p>
                  </a:txBody>
                  <a:tcPr/>
                </a:tc>
                <a:extLst>
                  <a:ext uri="{0D108BD9-81ED-4DB2-BD59-A6C34878D82A}">
                    <a16:rowId xmlns:a16="http://schemas.microsoft.com/office/drawing/2014/main" val="10000"/>
                  </a:ext>
                </a:extLst>
              </a:tr>
              <a:tr h="243819">
                <a:tc vMerge="1">
                  <a:txBody>
                    <a:bodyPr/>
                    <a:lstStyle/>
                    <a:p>
                      <a:endParaRPr lang="it-IT" dirty="0"/>
                    </a:p>
                  </a:txBody>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b="1" dirty="0">
                          <a:solidFill>
                            <a:sysClr val="windowText" lastClr="000000"/>
                          </a:solidFill>
                        </a:rPr>
                        <a:t>AAA</a:t>
                      </a:r>
                      <a:r>
                        <a:rPr lang="it-IT" sz="1000" b="1" baseline="-25000" dirty="0">
                          <a:solidFill>
                            <a:sysClr val="windowText" lastClr="000000"/>
                          </a:solidFill>
                        </a:rPr>
                        <a:t>0</a:t>
                      </a:r>
                    </a:p>
                  </a:txBody>
                  <a:tcPr marT="45710" marB="45710">
                    <a:lnL w="381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CECFF"/>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b="1" dirty="0">
                          <a:solidFill>
                            <a:sysClr val="windowText" lastClr="000000"/>
                          </a:solidFill>
                        </a:rPr>
                        <a:t>AA</a:t>
                      </a:r>
                      <a:r>
                        <a:rPr lang="it-IT" sz="1000" b="1" baseline="-25000" dirty="0">
                          <a:solidFill>
                            <a:sysClr val="windowText" lastClr="000000"/>
                          </a:solidFill>
                        </a:rPr>
                        <a:t>0</a:t>
                      </a:r>
                    </a:p>
                  </a:txBody>
                  <a:tcPr marT="45710" marB="4571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CECFF"/>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b="1" dirty="0">
                          <a:solidFill>
                            <a:sysClr val="windowText" lastClr="000000"/>
                          </a:solidFill>
                        </a:rPr>
                        <a:t>A</a:t>
                      </a:r>
                      <a:r>
                        <a:rPr lang="it-IT" sz="1000" b="1" baseline="-25000" dirty="0">
                          <a:solidFill>
                            <a:sysClr val="windowText" lastClr="000000"/>
                          </a:solidFill>
                        </a:rPr>
                        <a:t>0</a:t>
                      </a:r>
                    </a:p>
                  </a:txBody>
                  <a:tcPr marT="45710" marB="4571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10001"/>
                  </a:ext>
                </a:extLst>
              </a:tr>
              <a:tr h="396219">
                <a:tc vMerge="1">
                  <a:txBody>
                    <a:bodyPr/>
                    <a:lstStyle/>
                    <a:p>
                      <a:endParaRPr lang="it-IT" dirty="0"/>
                    </a:p>
                  </a:txBody>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b="1" dirty="0">
                          <a:solidFill>
                            <a:sysClr val="windowText" lastClr="000000"/>
                          </a:solidFill>
                        </a:rPr>
                        <a:t>P</a:t>
                      </a:r>
                      <a:r>
                        <a:rPr lang="it-IT" sz="1000" b="1" baseline="-25000" dirty="0">
                          <a:solidFill>
                            <a:sysClr val="windowText" lastClr="000000"/>
                          </a:solidFill>
                        </a:rPr>
                        <a:t>0</a:t>
                      </a:r>
                    </a:p>
                    <a:p>
                      <a:pPr algn="ctr"/>
                      <a:r>
                        <a:rPr lang="it-IT" sz="1000" b="1" dirty="0">
                          <a:solidFill>
                            <a:sysClr val="windowText" lastClr="000000"/>
                          </a:solidFill>
                        </a:rPr>
                        <a:t>(W)</a:t>
                      </a:r>
                    </a:p>
                  </a:txBody>
                  <a:tcPr marT="45710" marB="45710">
                    <a:lnL w="381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b="1" dirty="0">
                          <a:solidFill>
                            <a:sysClr val="windowText" lastClr="000000"/>
                          </a:solidFill>
                        </a:rPr>
                        <a:t>P</a:t>
                      </a:r>
                      <a:r>
                        <a:rPr lang="it-IT" sz="1000" b="1" baseline="-25000" dirty="0">
                          <a:solidFill>
                            <a:sysClr val="windowText" lastClr="000000"/>
                          </a:solidFill>
                        </a:rPr>
                        <a:t>0</a:t>
                      </a:r>
                    </a:p>
                    <a:p>
                      <a:pPr algn="ctr"/>
                      <a:r>
                        <a:rPr lang="it-IT" sz="1000" b="1" dirty="0">
                          <a:solidFill>
                            <a:sysClr val="windowText" lastClr="000000"/>
                          </a:solidFill>
                        </a:rPr>
                        <a:t>(W)</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b="1" dirty="0">
                          <a:solidFill>
                            <a:sysClr val="windowText" lastClr="000000"/>
                          </a:solidFill>
                        </a:rPr>
                        <a:t>P</a:t>
                      </a:r>
                      <a:r>
                        <a:rPr lang="it-IT" sz="1000" b="1" baseline="-25000" dirty="0">
                          <a:solidFill>
                            <a:sysClr val="windowText" lastClr="000000"/>
                          </a:solidFill>
                        </a:rPr>
                        <a:t>0</a:t>
                      </a:r>
                    </a:p>
                    <a:p>
                      <a:pPr algn="ctr"/>
                      <a:r>
                        <a:rPr lang="it-IT" sz="1000" b="1" dirty="0">
                          <a:solidFill>
                            <a:sysClr val="windowText" lastClr="000000"/>
                          </a:solidFill>
                        </a:rPr>
                        <a:t>(W)</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10002"/>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u="sng" dirty="0">
                          <a:solidFill>
                            <a:sysClr val="windowText" lastClr="000000"/>
                          </a:solidFill>
                        </a:rPr>
                        <a:t>&lt;</a:t>
                      </a:r>
                      <a:r>
                        <a:rPr lang="it-IT" sz="1000" dirty="0">
                          <a:solidFill>
                            <a:sysClr val="windowText" lastClr="000000"/>
                          </a:solidFill>
                        </a:rPr>
                        <a:t> 25</a:t>
                      </a:r>
                    </a:p>
                  </a:txBody>
                  <a:tcPr marT="45710" marB="4571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35</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63</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70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extLst>
                  <a:ext uri="{0D108BD9-81ED-4DB2-BD59-A6C34878D82A}">
                    <a16:rowId xmlns:a16="http://schemas.microsoft.com/office/drawing/2014/main" val="10003"/>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50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45</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81</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90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extLst>
                  <a:ext uri="{0D108BD9-81ED-4DB2-BD59-A6C34878D82A}">
                    <a16:rowId xmlns:a16="http://schemas.microsoft.com/office/drawing/2014/main" val="10004"/>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75</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130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145</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extLst>
                  <a:ext uri="{0D108BD9-81ED-4DB2-BD59-A6C34878D82A}">
                    <a16:rowId xmlns:a16="http://schemas.microsoft.com/office/drawing/2014/main" val="10005"/>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160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105</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189</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210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extLst>
                  <a:ext uri="{0D108BD9-81ED-4DB2-BD59-A6C34878D82A}">
                    <a16:rowId xmlns:a16="http://schemas.microsoft.com/office/drawing/2014/main" val="10006"/>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250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150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270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300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extLst>
                  <a:ext uri="{0D108BD9-81ED-4DB2-BD59-A6C34878D82A}">
                    <a16:rowId xmlns:a16="http://schemas.microsoft.com/office/drawing/2014/main" val="10007"/>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315</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180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324</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360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extLst>
                  <a:ext uri="{0D108BD9-81ED-4DB2-BD59-A6C34878D82A}">
                    <a16:rowId xmlns:a16="http://schemas.microsoft.com/office/drawing/2014/main" val="10008"/>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400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220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387</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430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extLst>
                  <a:ext uri="{0D108BD9-81ED-4DB2-BD59-A6C34878D82A}">
                    <a16:rowId xmlns:a16="http://schemas.microsoft.com/office/drawing/2014/main" val="10009"/>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500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260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459</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510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extLst>
                  <a:ext uri="{0D108BD9-81ED-4DB2-BD59-A6C34878D82A}">
                    <a16:rowId xmlns:a16="http://schemas.microsoft.com/office/drawing/2014/main" val="10010"/>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630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300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540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600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extLst>
                  <a:ext uri="{0D108BD9-81ED-4DB2-BD59-A6C34878D82A}">
                    <a16:rowId xmlns:a16="http://schemas.microsoft.com/office/drawing/2014/main" val="10011"/>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800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330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585</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650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extLst>
                  <a:ext uri="{0D108BD9-81ED-4DB2-BD59-A6C34878D82A}">
                    <a16:rowId xmlns:a16="http://schemas.microsoft.com/office/drawing/2014/main" val="10012"/>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1.000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390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693</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770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extLst>
                  <a:ext uri="{0D108BD9-81ED-4DB2-BD59-A6C34878D82A}">
                    <a16:rowId xmlns:a16="http://schemas.microsoft.com/office/drawing/2014/main" val="10013"/>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1.250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480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855</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950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extLst>
                  <a:ext uri="{0D108BD9-81ED-4DB2-BD59-A6C34878D82A}">
                    <a16:rowId xmlns:a16="http://schemas.microsoft.com/office/drawing/2014/main" val="10014"/>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1.600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600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1.080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1.200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extLst>
                  <a:ext uri="{0D108BD9-81ED-4DB2-BD59-A6C34878D82A}">
                    <a16:rowId xmlns:a16="http://schemas.microsoft.com/office/drawing/2014/main" val="10015"/>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2.000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730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1.305</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1.450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extLst>
                  <a:ext uri="{0D108BD9-81ED-4DB2-BD59-A6C34878D82A}">
                    <a16:rowId xmlns:a16="http://schemas.microsoft.com/office/drawing/2014/main" val="10016"/>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2.500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880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1.575</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1.750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extLst>
                  <a:ext uri="{0D108BD9-81ED-4DB2-BD59-A6C34878D82A}">
                    <a16:rowId xmlns:a16="http://schemas.microsoft.com/office/drawing/2014/main" val="10017"/>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3.150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1.100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1.980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2.200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extLst>
                  <a:ext uri="{0D108BD9-81ED-4DB2-BD59-A6C34878D82A}">
                    <a16:rowId xmlns:a16="http://schemas.microsoft.com/office/drawing/2014/main" val="10018"/>
                  </a:ext>
                </a:extLst>
              </a:tr>
            </a:tbl>
          </a:graphicData>
        </a:graphic>
      </p:graphicFrame>
      <p:sp>
        <p:nvSpPr>
          <p:cNvPr id="4" name="Segnaposto numero diapositiva 3">
            <a:extLst>
              <a:ext uri="{FF2B5EF4-FFF2-40B4-BE49-F238E27FC236}">
                <a16:creationId xmlns:a16="http://schemas.microsoft.com/office/drawing/2014/main" id="{A2D37D0F-649F-3D23-E54C-6715CC39DA06}"/>
              </a:ext>
            </a:extLst>
          </p:cNvPr>
          <p:cNvSpPr>
            <a:spLocks noGrp="1"/>
          </p:cNvSpPr>
          <p:nvPr>
            <p:ph type="sldNum" sz="quarter" idx="12"/>
          </p:nvPr>
        </p:nvSpPr>
        <p:spPr/>
        <p:txBody>
          <a:bodyPr/>
          <a:lstStyle/>
          <a:p>
            <a:fld id="{AB0F8D9A-AFD8-4A88-8415-4E6756A0FCA9}" type="slidenum">
              <a:rPr lang="it-IT" smtClean="0"/>
              <a:t>38</a:t>
            </a:fld>
            <a:endParaRPr lang="it-IT"/>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38"/>
          <p:cNvSpPr txBox="1">
            <a:spLocks noChangeArrowheads="1"/>
          </p:cNvSpPr>
          <p:nvPr/>
        </p:nvSpPr>
        <p:spPr bwMode="auto">
          <a:xfrm>
            <a:off x="661988" y="700088"/>
            <a:ext cx="7705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Perdite a carico P</a:t>
            </a:r>
            <a:r>
              <a:rPr kumimoji="1" lang="it-IT" altLang="it-IT" sz="2000" b="0" i="0" u="none" strike="noStrike" kern="1200" cap="none" spc="0" normalizeH="0" baseline="-25000" noProof="0">
                <a:ln>
                  <a:noFill/>
                </a:ln>
                <a:solidFill>
                  <a:srgbClr val="009999"/>
                </a:solidFill>
                <a:effectLst/>
                <a:uLnTx/>
                <a:uFillTx/>
                <a:latin typeface="Arial" panose="020B0604020202020204" pitchFamily="34" charset="0"/>
                <a:ea typeface="+mn-ea"/>
                <a:cs typeface="+mn-cs"/>
              </a:rPr>
              <a:t>k</a:t>
            </a: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 nei trasformatori in olio fino a 24 kV (tabella tratta dalla Norma CEI 14-52).</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endParaRPr kumimoji="1" lang="it-IT" altLang="it-IT" sz="2000" b="0" i="0" u="none" strike="noStrike" kern="1200" cap="none" spc="0" normalizeH="0" baseline="-25000" noProof="0">
              <a:ln>
                <a:noFill/>
              </a:ln>
              <a:solidFill>
                <a:srgbClr val="009999"/>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endParaRPr kumimoji="1" lang="it-IT" altLang="it-IT" sz="2000" b="0" i="0" u="none" strike="noStrike" kern="1200" cap="none" spc="0" normalizeH="0" baseline="-25000" noProof="0">
              <a:ln>
                <a:noFill/>
              </a:ln>
              <a:solidFill>
                <a:srgbClr val="009999"/>
              </a:solidFill>
              <a:effectLst/>
              <a:uLnTx/>
              <a:uFillTx/>
              <a:latin typeface="Arial" panose="020B0604020202020204" pitchFamily="34" charset="0"/>
              <a:ea typeface="+mn-ea"/>
              <a:cs typeface="+mn-cs"/>
            </a:endParaRPr>
          </a:p>
        </p:txBody>
      </p:sp>
      <p:graphicFrame>
        <p:nvGraphicFramePr>
          <p:cNvPr id="151555"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51555"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1556"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51556"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Tabella 3">
            <a:extLst>
              <a:ext uri="{FF2B5EF4-FFF2-40B4-BE49-F238E27FC236}">
                <a16:creationId xmlns:a16="http://schemas.microsoft.com/office/drawing/2014/main" id="{FAB50AA5-0A7A-2567-8F00-FD5AE5D3C5CA}"/>
              </a:ext>
            </a:extLst>
          </p:cNvPr>
          <p:cNvGraphicFramePr>
            <a:graphicFrameLocks noGrp="1"/>
          </p:cNvGraphicFramePr>
          <p:nvPr>
            <p:extLst>
              <p:ext uri="{D42A27DB-BD31-4B8C-83A1-F6EECF244321}">
                <p14:modId xmlns:p14="http://schemas.microsoft.com/office/powerpoint/2010/main" val="3330142775"/>
              </p:ext>
            </p:extLst>
          </p:nvPr>
        </p:nvGraphicFramePr>
        <p:xfrm>
          <a:off x="1187450" y="1557338"/>
          <a:ext cx="6096000" cy="4914900"/>
        </p:xfrm>
        <a:graphic>
          <a:graphicData uri="http://schemas.openxmlformats.org/drawingml/2006/table">
            <a:tbl>
              <a:tblPr firstRow="1" bandRow="1"/>
              <a:tblGrid>
                <a:gridCol w="1036915">
                  <a:extLst>
                    <a:ext uri="{9D8B030D-6E8A-4147-A177-3AD203B41FA5}">
                      <a16:colId xmlns:a16="http://schemas.microsoft.com/office/drawing/2014/main" val="20000"/>
                    </a:ext>
                  </a:extLst>
                </a:gridCol>
                <a:gridCol w="1401485">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243819">
                <a:tc rowSpan="3">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it-IT" sz="1000" b="1" dirty="0">
                          <a:solidFill>
                            <a:sysClr val="windowText" lastClr="000000"/>
                          </a:solidFill>
                        </a:rPr>
                        <a:t>POTENZA </a:t>
                      </a:r>
                    </a:p>
                    <a:p>
                      <a:pPr algn="ctr"/>
                      <a:r>
                        <a:rPr lang="it-IT" sz="1000" b="1" dirty="0">
                          <a:solidFill>
                            <a:sysClr val="windowText" lastClr="000000"/>
                          </a:solidFill>
                        </a:rPr>
                        <a:t>NOMINALE</a:t>
                      </a:r>
                    </a:p>
                    <a:p>
                      <a:pPr algn="ctr"/>
                      <a:r>
                        <a:rPr lang="it-IT" sz="1000" b="1" dirty="0" err="1">
                          <a:solidFill>
                            <a:sysClr val="windowText" lastClr="000000"/>
                          </a:solidFill>
                        </a:rPr>
                        <a:t>S</a:t>
                      </a:r>
                      <a:r>
                        <a:rPr lang="it-IT" sz="1000" b="1" baseline="-25000" dirty="0" err="1">
                          <a:solidFill>
                            <a:sysClr val="windowText" lastClr="000000"/>
                          </a:solidFill>
                        </a:rPr>
                        <a:t>r</a:t>
                      </a:r>
                      <a:endParaRPr lang="it-IT" sz="1000" b="1" baseline="-25000" dirty="0">
                        <a:solidFill>
                          <a:sysClr val="windowText" lastClr="000000"/>
                        </a:solidFill>
                      </a:endParaRPr>
                    </a:p>
                    <a:p>
                      <a:pPr algn="ctr"/>
                      <a:endParaRPr lang="it-IT" sz="1000" b="1" baseline="-25000" dirty="0">
                        <a:solidFill>
                          <a:sysClr val="windowText" lastClr="000000"/>
                        </a:solidFill>
                      </a:endParaRPr>
                    </a:p>
                    <a:p>
                      <a:pPr algn="ctr"/>
                      <a:r>
                        <a:rPr lang="it-IT" sz="1000" b="1" dirty="0">
                          <a:solidFill>
                            <a:sysClr val="windowText" lastClr="000000"/>
                          </a:solidFill>
                        </a:rPr>
                        <a:t>(</a:t>
                      </a:r>
                      <a:r>
                        <a:rPr lang="it-IT" sz="1000" b="1" dirty="0" err="1">
                          <a:solidFill>
                            <a:sysClr val="windowText" lastClr="000000"/>
                          </a:solidFill>
                        </a:rPr>
                        <a:t>kVA</a:t>
                      </a:r>
                      <a:r>
                        <a:rPr lang="it-IT" sz="1000" b="1" dirty="0">
                          <a:solidFill>
                            <a:sysClr val="windowText" lastClr="000000"/>
                          </a:solidFill>
                        </a:rPr>
                        <a:t>)</a:t>
                      </a:r>
                    </a:p>
                  </a:txBody>
                  <a:tcPr marT="45710" marB="4571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CCECFF"/>
                    </a:solidFill>
                  </a:tcPr>
                </a:tc>
                <a:tc gridSpan="3">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it-IT" sz="1000" dirty="0">
                          <a:solidFill>
                            <a:sysClr val="windowText" lastClr="000000"/>
                          </a:solidFill>
                        </a:rPr>
                        <a:t>CATEGORIA</a:t>
                      </a:r>
                    </a:p>
                  </a:txBody>
                  <a:tcPr marT="45710" marB="4571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CCECFF"/>
                    </a:solidFill>
                  </a:tcPr>
                </a:tc>
                <a:tc hMerge="1">
                  <a:txBody>
                    <a:bodyPr/>
                    <a:lstStyle/>
                    <a:p>
                      <a:endParaRPr lang="it-IT" sz="1200" dirty="0">
                        <a:solidFill>
                          <a:schemeClr val="bg2"/>
                        </a:solidFill>
                      </a:endParaRPr>
                    </a:p>
                  </a:txBody>
                  <a:tcPr/>
                </a:tc>
                <a:tc hMerge="1">
                  <a:txBody>
                    <a:bodyPr/>
                    <a:lstStyle/>
                    <a:p>
                      <a:endParaRPr lang="it-IT" sz="1200" dirty="0">
                        <a:solidFill>
                          <a:schemeClr val="bg2"/>
                        </a:solidFill>
                      </a:endParaRPr>
                    </a:p>
                  </a:txBody>
                  <a:tcPr/>
                </a:tc>
                <a:tc rowSpan="3">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it-IT" sz="1000" dirty="0" err="1">
                          <a:solidFill>
                            <a:sysClr val="windowText" lastClr="000000"/>
                          </a:solidFill>
                        </a:rPr>
                        <a:t>U</a:t>
                      </a:r>
                      <a:r>
                        <a:rPr lang="it-IT" sz="1000" baseline="-25000" dirty="0" err="1">
                          <a:solidFill>
                            <a:sysClr val="windowText" lastClr="000000"/>
                          </a:solidFill>
                        </a:rPr>
                        <a:t>cc</a:t>
                      </a:r>
                      <a:r>
                        <a:rPr lang="it-IT" sz="1000" baseline="0" dirty="0">
                          <a:solidFill>
                            <a:sysClr val="windowText" lastClr="000000"/>
                          </a:solidFill>
                        </a:rPr>
                        <a:t> %</a:t>
                      </a:r>
                      <a:endParaRPr lang="it-IT" sz="1000" dirty="0">
                        <a:solidFill>
                          <a:sysClr val="windowText" lastClr="000000"/>
                        </a:solidFill>
                      </a:endParaRPr>
                    </a:p>
                  </a:txBody>
                  <a:tcPr marT="45710" marB="4571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10000"/>
                  </a:ext>
                </a:extLst>
              </a:tr>
              <a:tr h="243819">
                <a:tc vMerge="1">
                  <a:txBody>
                    <a:bodyPr/>
                    <a:lstStyle/>
                    <a:p>
                      <a:endParaRPr lang="it-IT" dirty="0"/>
                    </a:p>
                  </a:txBody>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b="1" baseline="0" dirty="0">
                          <a:solidFill>
                            <a:sysClr val="windowText" lastClr="000000"/>
                          </a:solidFill>
                        </a:rPr>
                        <a:t>A</a:t>
                      </a:r>
                      <a:r>
                        <a:rPr lang="it-IT" sz="1000" b="1" baseline="-25000" dirty="0">
                          <a:solidFill>
                            <a:sysClr val="windowText" lastClr="000000"/>
                          </a:solidFill>
                        </a:rPr>
                        <a:t>k</a:t>
                      </a:r>
                    </a:p>
                  </a:txBody>
                  <a:tcPr marT="45710" marB="45710">
                    <a:lnL w="381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CECFF"/>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b="1" baseline="0" dirty="0">
                          <a:solidFill>
                            <a:sysClr val="windowText" lastClr="000000"/>
                          </a:solidFill>
                        </a:rPr>
                        <a:t>B</a:t>
                      </a:r>
                      <a:r>
                        <a:rPr lang="it-IT" sz="1000" b="1" baseline="-25000" dirty="0">
                          <a:solidFill>
                            <a:sysClr val="windowText" lastClr="000000"/>
                          </a:solidFill>
                        </a:rPr>
                        <a:t>K</a:t>
                      </a:r>
                    </a:p>
                  </a:txBody>
                  <a:tcPr marT="45710" marB="4571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CECFF"/>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b="1" baseline="0" dirty="0" err="1">
                          <a:solidFill>
                            <a:sysClr val="windowText" lastClr="000000"/>
                          </a:solidFill>
                        </a:rPr>
                        <a:t>C</a:t>
                      </a:r>
                      <a:r>
                        <a:rPr lang="it-IT" sz="1000" b="1" baseline="-25000" dirty="0" err="1">
                          <a:solidFill>
                            <a:sysClr val="windowText" lastClr="000000"/>
                          </a:solidFill>
                        </a:rPr>
                        <a:t>k</a:t>
                      </a:r>
                      <a:endParaRPr lang="it-IT" sz="1000" b="1" baseline="-25000" dirty="0">
                        <a:solidFill>
                          <a:sysClr val="windowText" lastClr="000000"/>
                        </a:solidFill>
                      </a:endParaRPr>
                    </a:p>
                  </a:txBody>
                  <a:tcPr marT="45710" marB="45710">
                    <a:lnL w="12700" cmpd="sng">
                      <a:solidFill>
                        <a:srgbClr val="FFFFFF"/>
                      </a:solidFill>
                    </a:lnL>
                    <a:lnR w="381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CECFF"/>
                    </a:solidFill>
                  </a:tcPr>
                </a:tc>
                <a:tc vMerge="1">
                  <a:txBody>
                    <a:bodyPr/>
                    <a:lstStyle/>
                    <a:p>
                      <a:pPr algn="ctr"/>
                      <a:endParaRPr lang="it-IT" sz="1000" b="1" baseline="-25000" dirty="0">
                        <a:solidFill>
                          <a:schemeClr val="bg2"/>
                        </a:solidFill>
                      </a:endParaRPr>
                    </a:p>
                  </a:txBody>
                  <a:tcPr>
                    <a:solidFill>
                      <a:srgbClr val="CCECFF"/>
                    </a:solidFill>
                  </a:tcPr>
                </a:tc>
                <a:extLst>
                  <a:ext uri="{0D108BD9-81ED-4DB2-BD59-A6C34878D82A}">
                    <a16:rowId xmlns:a16="http://schemas.microsoft.com/office/drawing/2014/main" val="10001"/>
                  </a:ext>
                </a:extLst>
              </a:tr>
              <a:tr h="396219">
                <a:tc vMerge="1">
                  <a:txBody>
                    <a:bodyPr/>
                    <a:lstStyle/>
                    <a:p>
                      <a:endParaRPr lang="it-IT" dirty="0"/>
                    </a:p>
                  </a:txBody>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b="1" dirty="0" err="1">
                          <a:solidFill>
                            <a:sysClr val="windowText" lastClr="000000"/>
                          </a:solidFill>
                        </a:rPr>
                        <a:t>P</a:t>
                      </a:r>
                      <a:r>
                        <a:rPr lang="it-IT" sz="1000" b="1" baseline="-25000" dirty="0" err="1">
                          <a:solidFill>
                            <a:sysClr val="windowText" lastClr="000000"/>
                          </a:solidFill>
                        </a:rPr>
                        <a:t>k</a:t>
                      </a:r>
                      <a:endParaRPr lang="it-IT" sz="1000" b="1" baseline="-25000" dirty="0">
                        <a:solidFill>
                          <a:sysClr val="windowText" lastClr="000000"/>
                        </a:solidFill>
                      </a:endParaRPr>
                    </a:p>
                    <a:p>
                      <a:pPr algn="ctr"/>
                      <a:r>
                        <a:rPr lang="it-IT" sz="1000" b="1" dirty="0">
                          <a:solidFill>
                            <a:sysClr val="windowText" lastClr="000000"/>
                          </a:solidFill>
                        </a:rPr>
                        <a:t>(W)</a:t>
                      </a:r>
                    </a:p>
                  </a:txBody>
                  <a:tcPr marT="45710" marB="45710">
                    <a:lnL w="381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b="1" dirty="0" err="1">
                          <a:solidFill>
                            <a:sysClr val="windowText" lastClr="000000"/>
                          </a:solidFill>
                        </a:rPr>
                        <a:t>P</a:t>
                      </a:r>
                      <a:r>
                        <a:rPr lang="it-IT" sz="1000" b="1" baseline="-25000" dirty="0" err="1">
                          <a:solidFill>
                            <a:sysClr val="windowText" lastClr="000000"/>
                          </a:solidFill>
                        </a:rPr>
                        <a:t>k</a:t>
                      </a:r>
                      <a:endParaRPr lang="it-IT" sz="1000" b="1" baseline="-25000" dirty="0">
                        <a:solidFill>
                          <a:sysClr val="windowText" lastClr="000000"/>
                        </a:solidFill>
                      </a:endParaRPr>
                    </a:p>
                    <a:p>
                      <a:pPr algn="ctr"/>
                      <a:r>
                        <a:rPr lang="it-IT" sz="1000" b="1" dirty="0">
                          <a:solidFill>
                            <a:sysClr val="windowText" lastClr="000000"/>
                          </a:solidFill>
                        </a:rPr>
                        <a:t>(W)</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b="1" dirty="0" err="1">
                          <a:solidFill>
                            <a:sysClr val="windowText" lastClr="000000"/>
                          </a:solidFill>
                        </a:rPr>
                        <a:t>P</a:t>
                      </a:r>
                      <a:r>
                        <a:rPr lang="it-IT" sz="1000" b="1" baseline="-25000" dirty="0" err="1">
                          <a:solidFill>
                            <a:sysClr val="windowText" lastClr="000000"/>
                          </a:solidFill>
                        </a:rPr>
                        <a:t>k</a:t>
                      </a:r>
                      <a:endParaRPr lang="it-IT" sz="1000" b="1" baseline="-25000" dirty="0">
                        <a:solidFill>
                          <a:sysClr val="windowText" lastClr="000000"/>
                        </a:solidFill>
                      </a:endParaRPr>
                    </a:p>
                    <a:p>
                      <a:pPr algn="ctr"/>
                      <a:r>
                        <a:rPr lang="it-IT" sz="1000" b="1" dirty="0">
                          <a:solidFill>
                            <a:sysClr val="windowText" lastClr="000000"/>
                          </a:solidFill>
                        </a:rPr>
                        <a:t>(W)</a:t>
                      </a:r>
                    </a:p>
                  </a:txBody>
                  <a:tcPr marT="45710" marB="45710">
                    <a:lnL w="12700" cmpd="sng">
                      <a:solidFill>
                        <a:srgbClr val="FFFFFF"/>
                      </a:solidFill>
                    </a:lnL>
                    <a:lnR w="381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solidFill>
                  </a:tcPr>
                </a:tc>
                <a:tc vMerge="1">
                  <a:txBody>
                    <a:bodyPr/>
                    <a:lstStyle/>
                    <a:p>
                      <a:pPr algn="ctr"/>
                      <a:endParaRPr lang="it-IT" sz="1000" b="1" dirty="0">
                        <a:solidFill>
                          <a:schemeClr val="bg2"/>
                        </a:solidFill>
                      </a:endParaRPr>
                    </a:p>
                  </a:txBody>
                  <a:tcPr>
                    <a:solidFill>
                      <a:srgbClr val="CCECFF"/>
                    </a:solidFill>
                  </a:tcPr>
                </a:tc>
                <a:extLst>
                  <a:ext uri="{0D108BD9-81ED-4DB2-BD59-A6C34878D82A}">
                    <a16:rowId xmlns:a16="http://schemas.microsoft.com/office/drawing/2014/main" val="10002"/>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u="sng" dirty="0">
                          <a:solidFill>
                            <a:sysClr val="windowText" lastClr="000000"/>
                          </a:solidFill>
                        </a:rPr>
                        <a:t>&lt;</a:t>
                      </a:r>
                      <a:r>
                        <a:rPr lang="it-IT" sz="1000" dirty="0">
                          <a:solidFill>
                            <a:sysClr val="windowText" lastClr="000000"/>
                          </a:solidFill>
                        </a:rPr>
                        <a:t> 25</a:t>
                      </a:r>
                    </a:p>
                  </a:txBody>
                  <a:tcPr marT="45710" marB="4571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600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725</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900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endParaRPr lang="it-IT" sz="1000" dirty="0">
                        <a:solidFill>
                          <a:sysClr val="windowText" lastClr="000000"/>
                        </a:solidFill>
                      </a:endParaRPr>
                    </a:p>
                  </a:txBody>
                  <a:tcPr marT="45710" marB="4571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extLst>
                  <a:ext uri="{0D108BD9-81ED-4DB2-BD59-A6C34878D82A}">
                    <a16:rowId xmlns:a16="http://schemas.microsoft.com/office/drawing/2014/main" val="10003"/>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50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750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875</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1.100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rowSpan="8">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4%</a:t>
                      </a:r>
                    </a:p>
                  </a:txBody>
                  <a:tcPr marT="45710" marB="4571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extLst>
                  <a:ext uri="{0D108BD9-81ED-4DB2-BD59-A6C34878D82A}">
                    <a16:rowId xmlns:a16="http://schemas.microsoft.com/office/drawing/2014/main" val="10004"/>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1.250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1.475</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1.750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vMerge="1">
                  <a:txBody>
                    <a:bodyPr/>
                    <a:lstStyle/>
                    <a:p>
                      <a:pPr algn="ctr"/>
                      <a:endParaRPr lang="it-IT" sz="1000" dirty="0">
                        <a:solidFill>
                          <a:schemeClr val="bg2"/>
                        </a:solidFill>
                      </a:endParaRPr>
                    </a:p>
                  </a:txBody>
                  <a:tcPr/>
                </a:tc>
                <a:extLst>
                  <a:ext uri="{0D108BD9-81ED-4DB2-BD59-A6C34878D82A}">
                    <a16:rowId xmlns:a16="http://schemas.microsoft.com/office/drawing/2014/main" val="10005"/>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160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1.750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2.000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2.350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vMerge="1">
                  <a:txBody>
                    <a:bodyPr/>
                    <a:lstStyle/>
                    <a:p>
                      <a:pPr algn="ctr"/>
                      <a:endParaRPr lang="it-IT" sz="1000" dirty="0">
                        <a:solidFill>
                          <a:schemeClr val="bg2"/>
                        </a:solidFill>
                      </a:endParaRPr>
                    </a:p>
                  </a:txBody>
                  <a:tcPr/>
                </a:tc>
                <a:extLst>
                  <a:ext uri="{0D108BD9-81ED-4DB2-BD59-A6C34878D82A}">
                    <a16:rowId xmlns:a16="http://schemas.microsoft.com/office/drawing/2014/main" val="10006"/>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250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2.350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2.750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3.250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vMerge="1">
                  <a:txBody>
                    <a:bodyPr/>
                    <a:lstStyle/>
                    <a:p>
                      <a:pPr algn="ctr"/>
                      <a:endParaRPr lang="it-IT" sz="1000" dirty="0">
                        <a:solidFill>
                          <a:schemeClr val="bg2"/>
                        </a:solidFill>
                      </a:endParaRPr>
                    </a:p>
                  </a:txBody>
                  <a:tcPr/>
                </a:tc>
                <a:extLst>
                  <a:ext uri="{0D108BD9-81ED-4DB2-BD59-A6C34878D82A}">
                    <a16:rowId xmlns:a16="http://schemas.microsoft.com/office/drawing/2014/main" val="10007"/>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315</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2.800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3.250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3.900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vMerge="1">
                  <a:txBody>
                    <a:bodyPr/>
                    <a:lstStyle/>
                    <a:p>
                      <a:pPr algn="ctr"/>
                      <a:endParaRPr lang="it-IT" sz="1000" dirty="0">
                        <a:solidFill>
                          <a:schemeClr val="bg2"/>
                        </a:solidFill>
                      </a:endParaRPr>
                    </a:p>
                  </a:txBody>
                  <a:tcPr/>
                </a:tc>
                <a:extLst>
                  <a:ext uri="{0D108BD9-81ED-4DB2-BD59-A6C34878D82A}">
                    <a16:rowId xmlns:a16="http://schemas.microsoft.com/office/drawing/2014/main" val="10008"/>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400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3.250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3.850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4.600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vMerge="1">
                  <a:txBody>
                    <a:bodyPr/>
                    <a:lstStyle/>
                    <a:p>
                      <a:pPr algn="ctr"/>
                      <a:endParaRPr lang="it-IT" sz="1000" dirty="0">
                        <a:solidFill>
                          <a:schemeClr val="bg2"/>
                        </a:solidFill>
                      </a:endParaRPr>
                    </a:p>
                  </a:txBody>
                  <a:tcPr/>
                </a:tc>
                <a:extLst>
                  <a:ext uri="{0D108BD9-81ED-4DB2-BD59-A6C34878D82A}">
                    <a16:rowId xmlns:a16="http://schemas.microsoft.com/office/drawing/2014/main" val="10009"/>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500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3.900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4.600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5.500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vMerge="1">
                  <a:txBody>
                    <a:bodyPr/>
                    <a:lstStyle/>
                    <a:p>
                      <a:pPr algn="ctr"/>
                      <a:endParaRPr lang="it-IT" sz="1000" dirty="0">
                        <a:solidFill>
                          <a:schemeClr val="bg2"/>
                        </a:solidFill>
                      </a:endParaRPr>
                    </a:p>
                  </a:txBody>
                  <a:tcPr/>
                </a:tc>
                <a:extLst>
                  <a:ext uri="{0D108BD9-81ED-4DB2-BD59-A6C34878D82A}">
                    <a16:rowId xmlns:a16="http://schemas.microsoft.com/office/drawing/2014/main" val="10010"/>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630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4.600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5.400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6.500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vMerge="1">
                  <a:txBody>
                    <a:bodyPr/>
                    <a:lstStyle/>
                    <a:p>
                      <a:pPr algn="ctr"/>
                      <a:endParaRPr lang="it-IT" sz="1000" dirty="0">
                        <a:solidFill>
                          <a:schemeClr val="bg2"/>
                        </a:solidFill>
                      </a:endParaRPr>
                    </a:p>
                  </a:txBody>
                  <a:tcPr/>
                </a:tc>
                <a:extLst>
                  <a:ext uri="{0D108BD9-81ED-4DB2-BD59-A6C34878D82A}">
                    <a16:rowId xmlns:a16="http://schemas.microsoft.com/office/drawing/2014/main" val="10011"/>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800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6.000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7.000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8.400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rowSpan="7">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6%</a:t>
                      </a:r>
                    </a:p>
                  </a:txBody>
                  <a:tcPr marT="45710" marB="4571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extLst>
                  <a:ext uri="{0D108BD9-81ED-4DB2-BD59-A6C34878D82A}">
                    <a16:rowId xmlns:a16="http://schemas.microsoft.com/office/drawing/2014/main" val="10012"/>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1.000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7.600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9.000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10.500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vMerge="1">
                  <a:txBody>
                    <a:bodyPr/>
                    <a:lstStyle/>
                    <a:p>
                      <a:pPr algn="ctr"/>
                      <a:endParaRPr lang="it-IT" sz="1000" dirty="0">
                        <a:solidFill>
                          <a:schemeClr val="bg2"/>
                        </a:solidFill>
                      </a:endParaRPr>
                    </a:p>
                  </a:txBody>
                  <a:tcPr/>
                </a:tc>
                <a:extLst>
                  <a:ext uri="{0D108BD9-81ED-4DB2-BD59-A6C34878D82A}">
                    <a16:rowId xmlns:a16="http://schemas.microsoft.com/office/drawing/2014/main" val="10013"/>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1.250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9.500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11.000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vMerge="1">
                  <a:txBody>
                    <a:bodyPr/>
                    <a:lstStyle/>
                    <a:p>
                      <a:pPr algn="ctr"/>
                      <a:endParaRPr lang="it-IT" sz="1000" dirty="0">
                        <a:solidFill>
                          <a:schemeClr val="bg2"/>
                        </a:solidFill>
                      </a:endParaRPr>
                    </a:p>
                  </a:txBody>
                  <a:tcPr/>
                </a:tc>
                <a:extLst>
                  <a:ext uri="{0D108BD9-81ED-4DB2-BD59-A6C34878D82A}">
                    <a16:rowId xmlns:a16="http://schemas.microsoft.com/office/drawing/2014/main" val="10014"/>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1.600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12.000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14.000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vMerge="1">
                  <a:txBody>
                    <a:bodyPr/>
                    <a:lstStyle/>
                    <a:p>
                      <a:pPr algn="ctr"/>
                      <a:endParaRPr lang="it-IT" sz="1000" dirty="0">
                        <a:solidFill>
                          <a:schemeClr val="bg2"/>
                        </a:solidFill>
                      </a:endParaRPr>
                    </a:p>
                  </a:txBody>
                  <a:tcPr/>
                </a:tc>
                <a:extLst>
                  <a:ext uri="{0D108BD9-81ED-4DB2-BD59-A6C34878D82A}">
                    <a16:rowId xmlns:a16="http://schemas.microsoft.com/office/drawing/2014/main" val="10015"/>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2.000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15.000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18.000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vMerge="1">
                  <a:txBody>
                    <a:bodyPr/>
                    <a:lstStyle/>
                    <a:p>
                      <a:pPr algn="ctr"/>
                      <a:endParaRPr lang="it-IT" sz="1000" dirty="0">
                        <a:solidFill>
                          <a:schemeClr val="bg2"/>
                        </a:solidFill>
                      </a:endParaRPr>
                    </a:p>
                  </a:txBody>
                  <a:tcPr/>
                </a:tc>
                <a:extLst>
                  <a:ext uri="{0D108BD9-81ED-4DB2-BD59-A6C34878D82A}">
                    <a16:rowId xmlns:a16="http://schemas.microsoft.com/office/drawing/2014/main" val="10016"/>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2.500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18.500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22.000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40000"/>
                      </a:srgbClr>
                    </a:solidFill>
                  </a:tcPr>
                </a:tc>
                <a:tc vMerge="1">
                  <a:txBody>
                    <a:bodyPr/>
                    <a:lstStyle/>
                    <a:p>
                      <a:pPr algn="ctr"/>
                      <a:endParaRPr lang="it-IT" sz="1000" dirty="0">
                        <a:solidFill>
                          <a:schemeClr val="bg2"/>
                        </a:solidFill>
                      </a:endParaRPr>
                    </a:p>
                  </a:txBody>
                  <a:tcPr/>
                </a:tc>
                <a:extLst>
                  <a:ext uri="{0D108BD9-81ED-4DB2-BD59-A6C34878D82A}">
                    <a16:rowId xmlns:a16="http://schemas.microsoft.com/office/drawing/2014/main" val="10017"/>
                  </a:ext>
                </a:extLst>
              </a:tr>
              <a:tr h="2519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3.150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23.000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27.500</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it-IT" sz="1000" dirty="0">
                          <a:solidFill>
                            <a:sysClr val="windowText" lastClr="000000"/>
                          </a:solidFill>
                        </a:rPr>
                        <a:t>-</a:t>
                      </a:r>
                    </a:p>
                  </a:txBody>
                  <a:tcPr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ECFF">
                        <a:tint val="20000"/>
                      </a:srgbClr>
                    </a:solidFill>
                  </a:tcPr>
                </a:tc>
                <a:tc vMerge="1">
                  <a:txBody>
                    <a:bodyPr/>
                    <a:lstStyle/>
                    <a:p>
                      <a:pPr algn="ctr"/>
                      <a:endParaRPr lang="it-IT" sz="1000" dirty="0">
                        <a:solidFill>
                          <a:schemeClr val="bg2"/>
                        </a:solidFill>
                      </a:endParaRPr>
                    </a:p>
                  </a:txBody>
                  <a:tcPr/>
                </a:tc>
                <a:extLst>
                  <a:ext uri="{0D108BD9-81ED-4DB2-BD59-A6C34878D82A}">
                    <a16:rowId xmlns:a16="http://schemas.microsoft.com/office/drawing/2014/main" val="10018"/>
                  </a:ext>
                </a:extLst>
              </a:tr>
            </a:tbl>
          </a:graphicData>
        </a:graphic>
      </p:graphicFrame>
      <p:sp>
        <p:nvSpPr>
          <p:cNvPr id="6" name="Segnaposto numero diapositiva 5">
            <a:extLst>
              <a:ext uri="{FF2B5EF4-FFF2-40B4-BE49-F238E27FC236}">
                <a16:creationId xmlns:a16="http://schemas.microsoft.com/office/drawing/2014/main" id="{BD3D39D9-7BCF-BDB7-1E06-3393298384AC}"/>
              </a:ext>
            </a:extLst>
          </p:cNvPr>
          <p:cNvSpPr>
            <a:spLocks noGrp="1"/>
          </p:cNvSpPr>
          <p:nvPr>
            <p:ph type="sldNum" sz="quarter" idx="12"/>
          </p:nvPr>
        </p:nvSpPr>
        <p:spPr/>
        <p:txBody>
          <a:bodyPr/>
          <a:lstStyle/>
          <a:p>
            <a:fld id="{AB0F8D9A-AFD8-4A88-8415-4E6756A0FCA9}" type="slidenum">
              <a:rPr lang="it-IT" smtClean="0"/>
              <a:t>39</a:t>
            </a:fld>
            <a:endParaRPr lang="it-IT"/>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6" descr="C:\dati\Documenti\LIBRO\capitolo 4\figura 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682625"/>
            <a:ext cx="6192838"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38"/>
          <p:cNvSpPr txBox="1">
            <a:spLocks noChangeArrowheads="1"/>
          </p:cNvSpPr>
          <p:nvPr/>
        </p:nvSpPr>
        <p:spPr bwMode="auto">
          <a:xfrm>
            <a:off x="414338" y="5114925"/>
            <a:ext cx="802798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1500" b="0" i="0" u="none" strike="noStrike" kern="1200" cap="none" spc="0" normalizeH="0" baseline="0" noProof="0">
                <a:ln>
                  <a:noFill/>
                </a:ln>
                <a:solidFill>
                  <a:srgbClr val="009999"/>
                </a:solidFill>
                <a:effectLst/>
                <a:uLnTx/>
                <a:uFillTx/>
                <a:latin typeface="Arial" panose="020B0604020202020204" pitchFamily="34" charset="0"/>
                <a:ea typeface="+mn-ea"/>
                <a:cs typeface="+mn-cs"/>
              </a:rPr>
              <a:t>La cabina elettrica di trasformazione è costituita dall’insieme dei dispositivi (conduttori, apparecchiature di misura e controllo e macchine elettriche) dedicati alla trasformazione della tensione fornita dalla rete di distribuzione in media tensione (es. 15 kV o 20 kV), in valori di tensione adatti per l’alimentazione delle linee in bassa tensione (400 V – 690 V).</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1500" b="0" i="0" u="none" strike="noStrike" kern="1200" cap="none" spc="0" normalizeH="0" baseline="0" noProof="0">
                <a:ln>
                  <a:noFill/>
                </a:ln>
                <a:solidFill>
                  <a:srgbClr val="009999"/>
                </a:solidFill>
                <a:effectLst/>
                <a:uLnTx/>
                <a:uFillTx/>
                <a:latin typeface="Arial" panose="020B0604020202020204" pitchFamily="34" charset="0"/>
                <a:ea typeface="+mn-ea"/>
                <a:cs typeface="+mn-cs"/>
              </a:rPr>
              <a:t>Le cabine elettriche possono essere suddivise in cabine pubbliche e cabine private.</a:t>
            </a:r>
          </a:p>
        </p:txBody>
      </p:sp>
      <p:sp>
        <p:nvSpPr>
          <p:cNvPr id="2" name="Segnaposto numero diapositiva 1">
            <a:extLst>
              <a:ext uri="{FF2B5EF4-FFF2-40B4-BE49-F238E27FC236}">
                <a16:creationId xmlns:a16="http://schemas.microsoft.com/office/drawing/2014/main" id="{60B06DD9-BCE3-8B4B-90B7-F28E04FCFFD1}"/>
              </a:ext>
            </a:extLst>
          </p:cNvPr>
          <p:cNvSpPr>
            <a:spLocks noGrp="1"/>
          </p:cNvSpPr>
          <p:nvPr>
            <p:ph type="sldNum" sz="quarter" idx="12"/>
          </p:nvPr>
        </p:nvSpPr>
        <p:spPr/>
        <p:txBody>
          <a:bodyPr/>
          <a:lstStyle/>
          <a:p>
            <a:fld id="{AB0F8D9A-AFD8-4A88-8415-4E6756A0FCA9}" type="slidenum">
              <a:rPr lang="it-IT" smtClean="0"/>
              <a:t>4</a:t>
            </a:fld>
            <a:endParaRPr lang="it-IT"/>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CasellaDiTesto 2"/>
          <p:cNvSpPr txBox="1">
            <a:spLocks noChangeArrowheads="1"/>
          </p:cNvSpPr>
          <p:nvPr/>
        </p:nvSpPr>
        <p:spPr bwMode="auto">
          <a:xfrm>
            <a:off x="971550" y="762577"/>
            <a:ext cx="5473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Rendimento</a:t>
            </a:r>
            <a:endParaRPr kumimoji="1"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sp>
        <p:nvSpPr>
          <p:cNvPr id="153603" name="Text Box 38"/>
          <p:cNvSpPr txBox="1">
            <a:spLocks noChangeArrowheads="1"/>
          </p:cNvSpPr>
          <p:nvPr/>
        </p:nvSpPr>
        <p:spPr bwMode="auto">
          <a:xfrm>
            <a:off x="971550" y="1440583"/>
            <a:ext cx="7488238"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Il rendimento di un trasformatore è il rapporto tra la potenza attiva (o potenza utile P</a:t>
            </a:r>
            <a:r>
              <a:rPr kumimoji="1" lang="it-IT" altLang="it-IT" sz="2000" b="0" i="0" u="none" strike="noStrike" kern="1200" cap="none" spc="0" normalizeH="0" baseline="-25000" noProof="0" dirty="0">
                <a:ln>
                  <a:noFill/>
                </a:ln>
                <a:solidFill>
                  <a:srgbClr val="009999"/>
                </a:solidFill>
                <a:effectLst/>
                <a:uLnTx/>
                <a:uFillTx/>
                <a:latin typeface="Arial" panose="020B0604020202020204" pitchFamily="34" charset="0"/>
                <a:ea typeface="+mn-ea"/>
                <a:cs typeface="+mn-cs"/>
              </a:rPr>
              <a:t>u</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resa al secondario e la potenza attiva totale assorbita dal primario</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endParaRPr kumimoji="1" lang="it-IT" altLang="it-IT" sz="2000" b="0" i="0" u="none" strike="noStrike" kern="1200" cap="none" spc="0" normalizeH="0" baseline="-25000" noProof="0" dirty="0">
              <a:ln>
                <a:noFill/>
              </a:ln>
              <a:solidFill>
                <a:srgbClr val="009999"/>
              </a:solidFill>
              <a:effectLst/>
              <a:uLnTx/>
              <a:uFillTx/>
              <a:latin typeface="Arial" panose="020B0604020202020204" pitchFamily="34" charset="0"/>
              <a:ea typeface="+mn-ea"/>
              <a:cs typeface="+mn-cs"/>
            </a:endParaRPr>
          </a:p>
        </p:txBody>
      </p:sp>
      <p:graphicFrame>
        <p:nvGraphicFramePr>
          <p:cNvPr id="153604"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53604"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3605"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53605"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CasellaDiTesto 1"/>
          <p:cNvSpPr txBox="1">
            <a:spLocks noRot="1" noChangeAspect="1" noMove="1" noResize="1" noEditPoints="1" noAdjustHandles="1" noChangeArrowheads="1" noChangeShapeType="1" noTextEdit="1"/>
          </p:cNvSpPr>
          <p:nvPr/>
        </p:nvSpPr>
        <p:spPr>
          <a:xfrm>
            <a:off x="2699792" y="2578458"/>
            <a:ext cx="3063211" cy="628121"/>
          </a:xfrm>
          <a:prstGeom prst="rect">
            <a:avLst/>
          </a:prstGeom>
          <a:blipFill rotWithShape="0">
            <a:blip r:embed="rId6"/>
            <a:stretch>
              <a:fillRect/>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3200" b="0" i="0" u="none" strike="noStrike" kern="1200" cap="none" spc="0" normalizeH="0" baseline="0" noProof="0">
                <a:ln>
                  <a:noFill/>
                </a:ln>
                <a:noFill/>
                <a:effectLst/>
                <a:uLnTx/>
                <a:uFillTx/>
                <a:latin typeface="Arial Black" panose="020B0A04020102020204" pitchFamily="34" charset="0"/>
                <a:ea typeface="+mn-ea"/>
                <a:cs typeface="+mn-cs"/>
              </a:rPr>
              <a:t> </a:t>
            </a:r>
          </a:p>
        </p:txBody>
      </p:sp>
      <p:sp>
        <p:nvSpPr>
          <p:cNvPr id="3" name="Segnaposto numero diapositiva 2">
            <a:extLst>
              <a:ext uri="{FF2B5EF4-FFF2-40B4-BE49-F238E27FC236}">
                <a16:creationId xmlns:a16="http://schemas.microsoft.com/office/drawing/2014/main" id="{50A06C44-E791-9243-AC7C-5F4ACEBAA14D}"/>
              </a:ext>
            </a:extLst>
          </p:cNvPr>
          <p:cNvSpPr>
            <a:spLocks noGrp="1"/>
          </p:cNvSpPr>
          <p:nvPr>
            <p:ph type="sldNum" sz="quarter" idx="12"/>
          </p:nvPr>
        </p:nvSpPr>
        <p:spPr/>
        <p:txBody>
          <a:bodyPr/>
          <a:lstStyle/>
          <a:p>
            <a:fld id="{AB0F8D9A-AFD8-4A88-8415-4E6756A0FCA9}" type="slidenum">
              <a:rPr lang="it-IT" smtClean="0"/>
              <a:t>40</a:t>
            </a:fld>
            <a:endParaRPr lang="it-IT"/>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CasellaDiTesto 2"/>
          <p:cNvSpPr txBox="1">
            <a:spLocks noChangeArrowheads="1"/>
          </p:cNvSpPr>
          <p:nvPr/>
        </p:nvSpPr>
        <p:spPr bwMode="auto">
          <a:xfrm>
            <a:off x="900113" y="763588"/>
            <a:ext cx="5473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Esempio</a:t>
            </a:r>
            <a:endParaRPr kumimoji="1"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graphicFrame>
        <p:nvGraphicFramePr>
          <p:cNvPr id="155651"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55651"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5652"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55652"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5653" name="Text Box 38"/>
          <p:cNvSpPr txBox="1">
            <a:spLocks noChangeArrowheads="1"/>
          </p:cNvSpPr>
          <p:nvPr/>
        </p:nvSpPr>
        <p:spPr bwMode="auto">
          <a:xfrm>
            <a:off x="920750" y="1390650"/>
            <a:ext cx="7704138"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Un trasformatore in olio da 630 </a:t>
            </a:r>
            <a:r>
              <a:rPr kumimoji="1" lang="it-IT" altLang="it-IT" sz="20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kVA</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categoria </a:t>
            </a:r>
            <a:r>
              <a:rPr kumimoji="1" lang="it-IT" altLang="it-IT" sz="20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A</a:t>
            </a:r>
            <a:r>
              <a:rPr kumimoji="1" lang="it-IT" altLang="it-IT" sz="2000" b="0" i="0" u="none" strike="noStrike" kern="1200" cap="none" spc="0" normalizeH="0" baseline="-25000" noProof="0" dirty="0" err="1">
                <a:ln>
                  <a:noFill/>
                </a:ln>
                <a:solidFill>
                  <a:srgbClr val="009999"/>
                </a:solidFill>
                <a:effectLst/>
                <a:uLnTx/>
                <a:uFillTx/>
                <a:latin typeface="Arial" panose="020B0604020202020204" pitchFamily="34" charset="0"/>
                <a:ea typeface="+mn-ea"/>
                <a:cs typeface="+mn-cs"/>
              </a:rPr>
              <a:t>o</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funziona all’80% del carico nominale con cos </a:t>
            </a:r>
            <a:r>
              <a:rPr kumimoji="1" lang="el-GR"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φ</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 0,95.</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Calcolo del rendimento:</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P</a:t>
            </a:r>
            <a:r>
              <a:rPr kumimoji="1" lang="it-IT" altLang="it-IT" sz="2000" b="0" i="0" u="none" strike="noStrike" kern="1200" cap="none" spc="0" normalizeH="0" baseline="-25000" noProof="0" dirty="0">
                <a:ln>
                  <a:noFill/>
                </a:ln>
                <a:solidFill>
                  <a:srgbClr val="009999"/>
                </a:solidFill>
                <a:effectLst/>
                <a:uLnTx/>
                <a:uFillTx/>
                <a:latin typeface="Arial" panose="020B0604020202020204" pitchFamily="34" charset="0"/>
                <a:ea typeface="+mn-ea"/>
                <a:cs typeface="+mn-cs"/>
              </a:rPr>
              <a:t>o</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 0,60 kW				</a:t>
            </a:r>
            <a:r>
              <a:rPr kumimoji="1" lang="it-IT" altLang="it-IT" sz="20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P</a:t>
            </a:r>
            <a:r>
              <a:rPr kumimoji="1" lang="it-IT" altLang="it-IT" sz="2000" b="0" i="0" u="none" strike="noStrike" kern="1200" cap="none" spc="0" normalizeH="0" baseline="-25000" noProof="0" dirty="0" err="1">
                <a:ln>
                  <a:noFill/>
                </a:ln>
                <a:solidFill>
                  <a:srgbClr val="009999"/>
                </a:solidFill>
                <a:effectLst/>
                <a:uLnTx/>
                <a:uFillTx/>
                <a:latin typeface="Arial" panose="020B0604020202020204" pitchFamily="34" charset="0"/>
                <a:ea typeface="+mn-ea"/>
                <a:cs typeface="+mn-cs"/>
              </a:rPr>
              <a:t>k</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 6,5 kW</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P</a:t>
            </a:r>
            <a:r>
              <a:rPr kumimoji="1" lang="it-IT" altLang="it-IT" sz="2000" b="0" i="0" u="none" strike="noStrike" kern="1200" cap="none" spc="0" normalizeH="0" baseline="-25000" noProof="0" dirty="0">
                <a:ln>
                  <a:noFill/>
                </a:ln>
                <a:solidFill>
                  <a:srgbClr val="009999"/>
                </a:solidFill>
                <a:effectLst/>
                <a:uLnTx/>
                <a:uFillTx/>
                <a:latin typeface="Arial" panose="020B0604020202020204" pitchFamily="34" charset="0"/>
                <a:ea typeface="+mn-ea"/>
                <a:cs typeface="+mn-cs"/>
              </a:rPr>
              <a:t>u</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 630 x 0,80 x 0,95 = 478,80 kW</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endPar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p:txBody>
      </p:sp>
      <p:sp>
        <p:nvSpPr>
          <p:cNvPr id="8" name="CasellaDiTesto 7"/>
          <p:cNvSpPr txBox="1">
            <a:spLocks noRot="1" noChangeAspect="1" noMove="1" noResize="1" noEditPoints="1" noAdjustHandles="1" noChangeArrowheads="1" noChangeShapeType="1" noTextEdit="1"/>
          </p:cNvSpPr>
          <p:nvPr/>
        </p:nvSpPr>
        <p:spPr>
          <a:xfrm>
            <a:off x="2339752" y="3575130"/>
            <a:ext cx="4852675" cy="670825"/>
          </a:xfrm>
          <a:prstGeom prst="rect">
            <a:avLst/>
          </a:prstGeom>
          <a:blipFill rotWithShape="0">
            <a:blip r:embed="rId6"/>
            <a:stretch>
              <a:fillRect t="-3604" r="-2261" b="-8108"/>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3200" b="1" i="0" u="none" strike="noStrike" kern="1200" cap="none" spc="0" normalizeH="0" baseline="0" noProof="0">
                <a:ln>
                  <a:noFill/>
                </a:ln>
                <a:noFill/>
                <a:effectLst/>
                <a:uLnTx/>
                <a:uFillTx/>
                <a:latin typeface="Arial Black" panose="020B0A04020102020204" pitchFamily="34" charset="0"/>
                <a:ea typeface="+mn-ea"/>
                <a:cs typeface="+mn-cs"/>
              </a:rPr>
              <a:t> </a:t>
            </a:r>
          </a:p>
        </p:txBody>
      </p:sp>
      <p:sp>
        <p:nvSpPr>
          <p:cNvPr id="2" name="Segnaposto numero diapositiva 1">
            <a:extLst>
              <a:ext uri="{FF2B5EF4-FFF2-40B4-BE49-F238E27FC236}">
                <a16:creationId xmlns:a16="http://schemas.microsoft.com/office/drawing/2014/main" id="{6C0A10B9-684C-DBF4-8DC1-56978D0EA673}"/>
              </a:ext>
            </a:extLst>
          </p:cNvPr>
          <p:cNvSpPr>
            <a:spLocks noGrp="1"/>
          </p:cNvSpPr>
          <p:nvPr>
            <p:ph type="sldNum" sz="quarter" idx="12"/>
          </p:nvPr>
        </p:nvSpPr>
        <p:spPr/>
        <p:txBody>
          <a:bodyPr/>
          <a:lstStyle/>
          <a:p>
            <a:fld id="{AB0F8D9A-AFD8-4A88-8415-4E6756A0FCA9}" type="slidenum">
              <a:rPr lang="it-IT" smtClean="0"/>
              <a:t>41</a:t>
            </a:fld>
            <a:endParaRPr lang="it-IT"/>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6">
            <a:extLst>
              <a:ext uri="{FF2B5EF4-FFF2-40B4-BE49-F238E27FC236}">
                <a16:creationId xmlns:a16="http://schemas.microsoft.com/office/drawing/2014/main" id="{35C20959-B103-F2FB-3926-913A39AC8ECA}"/>
              </a:ext>
            </a:extLst>
          </p:cNvPr>
          <p:cNvSpPr txBox="1">
            <a:spLocks noChangeArrowheads="1"/>
          </p:cNvSpPr>
          <p:nvPr/>
        </p:nvSpPr>
        <p:spPr bwMode="auto">
          <a:xfrm>
            <a:off x="640860" y="441906"/>
            <a:ext cx="54737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9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Raffreddamento</a:t>
            </a:r>
            <a:endParaRPr kumimoji="1" lang="it-IT" altLang="it-IT" sz="29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sp>
        <p:nvSpPr>
          <p:cNvPr id="5" name="Text Box 38">
            <a:extLst>
              <a:ext uri="{FF2B5EF4-FFF2-40B4-BE49-F238E27FC236}">
                <a16:creationId xmlns:a16="http://schemas.microsoft.com/office/drawing/2014/main" id="{6F9BEFC6-B3D1-08EF-E2D4-4B3F5744397E}"/>
              </a:ext>
            </a:extLst>
          </p:cNvPr>
          <p:cNvSpPr txBox="1">
            <a:spLocks noChangeArrowheads="1"/>
          </p:cNvSpPr>
          <p:nvPr/>
        </p:nvSpPr>
        <p:spPr bwMode="auto">
          <a:xfrm>
            <a:off x="640860" y="1064930"/>
            <a:ext cx="7977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Il modo utilizzato per smaltire il calore dovuto alle perdite è identificato da una sigla composta da lettere.</a:t>
            </a:r>
          </a:p>
        </p:txBody>
      </p:sp>
      <p:sp>
        <p:nvSpPr>
          <p:cNvPr id="7" name="Text Box 38">
            <a:extLst>
              <a:ext uri="{FF2B5EF4-FFF2-40B4-BE49-F238E27FC236}">
                <a16:creationId xmlns:a16="http://schemas.microsoft.com/office/drawing/2014/main" id="{A42703F7-134F-939C-8EF6-33892B0C2D7E}"/>
              </a:ext>
            </a:extLst>
          </p:cNvPr>
          <p:cNvSpPr txBox="1">
            <a:spLocks noChangeArrowheads="1"/>
          </p:cNvSpPr>
          <p:nvPr/>
        </p:nvSpPr>
        <p:spPr bwMode="auto">
          <a:xfrm>
            <a:off x="336382" y="1772816"/>
            <a:ext cx="4320480" cy="363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182563" marR="0" lvl="0" indent="-182563" algn="l"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1950" b="0" i="0"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 </a:t>
            </a:r>
            <a:r>
              <a:rPr kumimoji="1" lang="it-IT" altLang="it-IT" sz="1950" b="1" i="1"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Prima lettera</a:t>
            </a:r>
            <a:r>
              <a:rPr kumimoji="1" lang="it-IT" altLang="it-IT" sz="1950" b="0" i="0"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 mezzo refrigerante interno, in contatto con gli avvolgimenti:</a:t>
            </a:r>
          </a:p>
          <a:p>
            <a:pPr marL="342900" marR="0" lvl="0" indent="-342900" algn="l"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O = olio minerale o liquido isolante con temperatura di combustione ≤ 300 °C;</a:t>
            </a:r>
          </a:p>
          <a:p>
            <a:pPr marL="342900" marR="0" lvl="0" indent="-342900" algn="l"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K = liquido isolante con temperatura di combustione &gt; 300 °C;</a:t>
            </a:r>
          </a:p>
          <a:p>
            <a:pPr marL="342900" marR="0" lvl="0" indent="-342900" algn="l"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L = liquido isolante con temperatura di combustione non misurabile.</a:t>
            </a:r>
          </a:p>
          <a:p>
            <a:pPr marL="0" marR="0" lvl="0" indent="0" algn="l"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endParaRPr kumimoji="1" lang="it-IT" altLang="it-IT" sz="1950" b="0" i="0"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endParaRPr>
          </a:p>
        </p:txBody>
      </p:sp>
      <p:sp>
        <p:nvSpPr>
          <p:cNvPr id="8" name="Text Box 38">
            <a:extLst>
              <a:ext uri="{FF2B5EF4-FFF2-40B4-BE49-F238E27FC236}">
                <a16:creationId xmlns:a16="http://schemas.microsoft.com/office/drawing/2014/main" id="{BDD95845-C3C2-877D-B143-C78753EED6E6}"/>
              </a:ext>
            </a:extLst>
          </p:cNvPr>
          <p:cNvSpPr txBox="1">
            <a:spLocks noChangeArrowheads="1"/>
          </p:cNvSpPr>
          <p:nvPr/>
        </p:nvSpPr>
        <p:spPr bwMode="auto">
          <a:xfrm>
            <a:off x="4656862" y="1772816"/>
            <a:ext cx="4320480" cy="519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182563" marR="0" lvl="0" indent="-182563" algn="l" defTabSz="914400" rtl="0" eaLnBrk="0" fontAlgn="base" latinLnBrk="0" hangingPunct="0">
              <a:lnSpc>
                <a:spcPct val="100000"/>
              </a:lnSpc>
              <a:spcBef>
                <a:spcPts val="0"/>
              </a:spcBef>
              <a:spcAft>
                <a:spcPct val="0"/>
              </a:spcAft>
              <a:buClr>
                <a:srgbClr val="FF9966"/>
              </a:buClr>
              <a:buSzPct val="50000"/>
              <a:buFont typeface="Monotype Sorts" pitchFamily="2" charset="2"/>
              <a:buNone/>
              <a:tabLst/>
              <a:defRPr/>
            </a:pPr>
            <a:r>
              <a:rPr kumimoji="1" lang="it-IT" altLang="it-IT" sz="1950" b="0" i="0"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 </a:t>
            </a:r>
            <a:r>
              <a:rPr kumimoji="1" lang="it-IT" altLang="it-IT" sz="1950" b="1" i="1"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Seconda lettera</a:t>
            </a:r>
            <a:r>
              <a:rPr kumimoji="1" lang="it-IT" altLang="it-IT" sz="1950" b="0" i="1"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 </a:t>
            </a:r>
            <a:r>
              <a:rPr kumimoji="1" lang="it-IT" altLang="it-IT" sz="1950" b="0" i="0"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tipo di circolazione dell’olio</a:t>
            </a:r>
          </a:p>
          <a:p>
            <a:pPr marL="342900" marR="0" lvl="0" indent="-342900" algn="l"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N = circolazione naturale;</a:t>
            </a:r>
          </a:p>
          <a:p>
            <a:pPr marL="342900" marR="0" lvl="0" indent="-342900" algn="l"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F = circolazione forzata;</a:t>
            </a:r>
          </a:p>
          <a:p>
            <a:pPr marL="342900" marR="0" lvl="0" indent="-342900" algn="l"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D = circolazione forzata e guidata.</a:t>
            </a:r>
          </a:p>
          <a:p>
            <a:pPr marL="182563" marR="0" lvl="0" indent="-182563" algn="l"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1950" b="0" i="0"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 </a:t>
            </a:r>
            <a:r>
              <a:rPr kumimoji="1" lang="it-IT" altLang="it-IT" sz="1950" b="1" i="1"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Terza lettera</a:t>
            </a:r>
            <a:r>
              <a:rPr kumimoji="1" lang="it-IT" altLang="it-IT" sz="1950" b="0" i="0"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 mezzo refrigerante esterno, sull’involucro:</a:t>
            </a:r>
          </a:p>
          <a:p>
            <a:pPr marL="342900" marR="0" lvl="0" indent="-342900" algn="l"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A = aria;</a:t>
            </a:r>
          </a:p>
          <a:p>
            <a:pPr marL="342900" marR="0" lvl="0" indent="-342900" algn="l"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W = acqua.</a:t>
            </a:r>
          </a:p>
          <a:p>
            <a:pPr marL="182563" marR="0" lvl="0" indent="-182563" algn="l"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1950" b="0" i="0"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 </a:t>
            </a:r>
            <a:r>
              <a:rPr kumimoji="1" lang="it-IT" altLang="it-IT" sz="1950" b="1" i="1"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Quarta lettera</a:t>
            </a:r>
            <a:r>
              <a:rPr kumimoji="1" lang="it-IT" altLang="it-IT" sz="1950" b="0" i="0"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 tipo di circolazione del mezzo refrigerante, sull’involucro esterno:</a:t>
            </a:r>
          </a:p>
          <a:p>
            <a:pPr marL="342900" marR="0" lvl="0" indent="-342900" algn="l"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N = circolazione naturale;</a:t>
            </a:r>
          </a:p>
          <a:p>
            <a:pPr marL="342900" marR="0" lvl="0" indent="-342900" algn="l"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F = circolazione forzata.</a:t>
            </a:r>
          </a:p>
          <a:p>
            <a:pPr marL="342900" marR="0" lvl="0" indent="-342900" algn="l" defTabSz="914400" rtl="0" eaLnBrk="0" fontAlgn="base" latinLnBrk="0" hangingPunct="0">
              <a:lnSpc>
                <a:spcPct val="100000"/>
              </a:lnSpc>
              <a:spcBef>
                <a:spcPct val="20000"/>
              </a:spcBef>
              <a:spcAft>
                <a:spcPct val="0"/>
              </a:spcAft>
              <a:buClr>
                <a:srgbClr val="FF9966"/>
              </a:buClr>
              <a:buSzPct val="50000"/>
              <a:buFontTx/>
              <a:buChar char="-"/>
              <a:tabLst/>
              <a:defRPr/>
            </a:pPr>
            <a:endParaRPr kumimoji="1" lang="it-IT" altLang="it-IT" sz="1950" b="0" i="0"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endParaRPr>
          </a:p>
        </p:txBody>
      </p:sp>
      <p:sp>
        <p:nvSpPr>
          <p:cNvPr id="2" name="Segnaposto numero diapositiva 1">
            <a:extLst>
              <a:ext uri="{FF2B5EF4-FFF2-40B4-BE49-F238E27FC236}">
                <a16:creationId xmlns:a16="http://schemas.microsoft.com/office/drawing/2014/main" id="{13990BD7-356E-F6CF-E89F-88BE60B7CBBF}"/>
              </a:ext>
            </a:extLst>
          </p:cNvPr>
          <p:cNvSpPr>
            <a:spLocks noGrp="1"/>
          </p:cNvSpPr>
          <p:nvPr>
            <p:ph type="sldNum" sz="quarter" idx="12"/>
          </p:nvPr>
        </p:nvSpPr>
        <p:spPr/>
        <p:txBody>
          <a:bodyPr/>
          <a:lstStyle/>
          <a:p>
            <a:fld id="{AB0F8D9A-AFD8-4A88-8415-4E6756A0FCA9}" type="slidenum">
              <a:rPr lang="it-IT" smtClean="0"/>
              <a:t>42</a:t>
            </a:fld>
            <a:endParaRPr lang="it-IT"/>
          </a:p>
        </p:txBody>
      </p:sp>
    </p:spTree>
    <p:extLst>
      <p:ext uri="{BB962C8B-B14F-4D97-AF65-F5344CB8AC3E}">
        <p14:creationId xmlns:p14="http://schemas.microsoft.com/office/powerpoint/2010/main" val="2537990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981075"/>
            <a:ext cx="7323138" cy="4813300"/>
          </a:xfrm>
        </p:spPr>
      </p:pic>
      <p:sp>
        <p:nvSpPr>
          <p:cNvPr id="157699" name="CasellaDiTesto 6"/>
          <p:cNvSpPr txBox="1">
            <a:spLocks noChangeArrowheads="1"/>
          </p:cNvSpPr>
          <p:nvPr/>
        </p:nvSpPr>
        <p:spPr bwMode="auto">
          <a:xfrm>
            <a:off x="682625" y="442913"/>
            <a:ext cx="54737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9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Raffreddamento</a:t>
            </a:r>
            <a:endParaRPr kumimoji="1" lang="it-IT" altLang="it-IT" sz="29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sp>
        <p:nvSpPr>
          <p:cNvPr id="8" name="CasellaDiTesto 7"/>
          <p:cNvSpPr txBox="1"/>
          <p:nvPr/>
        </p:nvSpPr>
        <p:spPr>
          <a:xfrm>
            <a:off x="6156325" y="4581525"/>
            <a:ext cx="3095625" cy="1938338"/>
          </a:xfrm>
          <a:prstGeom prst="rect">
            <a:avLst/>
          </a:prstGeom>
          <a:noFill/>
        </p:spPr>
        <p:txBody>
          <a:bodyPr>
            <a:spAutoFit/>
          </a:bodyPr>
          <a:lstStyle/>
          <a:p>
            <a:pPr marL="536575" marR="0" lvl="0" indent="-536575" algn="l" defTabSz="914400" rtl="0" eaLnBrk="0" fontAlgn="base" latinLnBrk="0" hangingPunct="0">
              <a:lnSpc>
                <a:spcPct val="100000"/>
              </a:lnSpc>
              <a:spcBef>
                <a:spcPct val="0"/>
              </a:spcBef>
              <a:spcAft>
                <a:spcPct val="0"/>
              </a:spcAft>
              <a:buClrTx/>
              <a:buSzTx/>
              <a:buFontTx/>
              <a:buNone/>
              <a:tabLst/>
              <a:defRPr/>
            </a:pPr>
            <a:r>
              <a:rPr kumimoji="1" lang="it-IT" sz="1200" b="1" i="0" u="none" strike="noStrike" kern="1200" cap="none" spc="0" normalizeH="0" baseline="0" noProof="0" dirty="0">
                <a:ln>
                  <a:noFill/>
                </a:ln>
                <a:solidFill>
                  <a:srgbClr val="010000"/>
                </a:solidFill>
                <a:effectLst/>
                <a:uLnTx/>
                <a:uFillTx/>
                <a:latin typeface="Arial"/>
                <a:ea typeface="+mn-ea"/>
                <a:cs typeface="+mn-cs"/>
              </a:rPr>
              <a:t>AN	raffreddamento a circolazione naturale d’aria;</a:t>
            </a:r>
          </a:p>
          <a:p>
            <a:pPr marL="536575" marR="0" lvl="0" indent="-536575" algn="l" defTabSz="914400" rtl="0" eaLnBrk="0" fontAlgn="base" latinLnBrk="0" hangingPunct="0">
              <a:lnSpc>
                <a:spcPct val="100000"/>
              </a:lnSpc>
              <a:spcBef>
                <a:spcPct val="0"/>
              </a:spcBef>
              <a:spcAft>
                <a:spcPct val="0"/>
              </a:spcAft>
              <a:buClrTx/>
              <a:buSzTx/>
              <a:buFontTx/>
              <a:buNone/>
              <a:tabLst/>
              <a:defRPr/>
            </a:pPr>
            <a:r>
              <a:rPr kumimoji="1" lang="it-IT" sz="1200" b="1" i="0" u="none" strike="noStrike" kern="1200" cap="none" spc="0" normalizeH="0" baseline="0" noProof="0" dirty="0">
                <a:ln>
                  <a:noFill/>
                </a:ln>
                <a:solidFill>
                  <a:srgbClr val="010000"/>
                </a:solidFill>
                <a:effectLst/>
                <a:uLnTx/>
                <a:uFillTx/>
                <a:latin typeface="Arial"/>
                <a:ea typeface="+mn-ea"/>
                <a:cs typeface="+mn-cs"/>
              </a:rPr>
              <a:t>AF	raffreddamento a circolazione forzata d’aria;</a:t>
            </a:r>
          </a:p>
          <a:p>
            <a:pPr marL="536575" marR="0" lvl="0" indent="-536575" algn="l" defTabSz="914400" rtl="0" eaLnBrk="0" fontAlgn="base" latinLnBrk="0" hangingPunct="0">
              <a:lnSpc>
                <a:spcPct val="100000"/>
              </a:lnSpc>
              <a:spcBef>
                <a:spcPct val="0"/>
              </a:spcBef>
              <a:spcAft>
                <a:spcPct val="0"/>
              </a:spcAft>
              <a:buClrTx/>
              <a:buSzTx/>
              <a:buFontTx/>
              <a:buNone/>
              <a:tabLst/>
              <a:defRPr/>
            </a:pPr>
            <a:r>
              <a:rPr kumimoji="1" lang="it-IT" sz="1200" b="1" i="0" u="none" strike="noStrike" kern="1200" cap="none" spc="0" normalizeH="0" baseline="0" noProof="0" dirty="0">
                <a:ln>
                  <a:noFill/>
                </a:ln>
                <a:solidFill>
                  <a:srgbClr val="010000"/>
                </a:solidFill>
                <a:effectLst/>
                <a:uLnTx/>
                <a:uFillTx/>
                <a:latin typeface="Arial"/>
                <a:ea typeface="+mn-ea"/>
                <a:cs typeface="+mn-cs"/>
              </a:rPr>
              <a:t>ONAN 	raffreddamento a circolazione naturale di olio e di aria;</a:t>
            </a:r>
          </a:p>
          <a:p>
            <a:pPr marL="536575" marR="0" lvl="0" indent="-536575" algn="l" defTabSz="914400" rtl="0" eaLnBrk="0" fontAlgn="base" latinLnBrk="0" hangingPunct="0">
              <a:lnSpc>
                <a:spcPct val="100000"/>
              </a:lnSpc>
              <a:spcBef>
                <a:spcPct val="0"/>
              </a:spcBef>
              <a:spcAft>
                <a:spcPct val="0"/>
              </a:spcAft>
              <a:buClrTx/>
              <a:buSzTx/>
              <a:buFontTx/>
              <a:buNone/>
              <a:tabLst/>
              <a:defRPr/>
            </a:pPr>
            <a:r>
              <a:rPr kumimoji="1" lang="it-IT" sz="1200" b="1" i="0" u="none" strike="noStrike" kern="1200" cap="none" spc="0" normalizeH="0" baseline="0" noProof="0" dirty="0">
                <a:ln>
                  <a:noFill/>
                </a:ln>
                <a:solidFill>
                  <a:srgbClr val="010000"/>
                </a:solidFill>
                <a:effectLst/>
                <a:uLnTx/>
                <a:uFillTx/>
                <a:latin typeface="Arial"/>
                <a:ea typeface="+mn-ea"/>
                <a:cs typeface="+mn-cs"/>
              </a:rPr>
              <a:t>ONAF	raffreddamento a circolazione forzata di olio e naturale di aria</a:t>
            </a:r>
          </a:p>
          <a:p>
            <a:pPr marL="536575" marR="0" lvl="0" indent="-536575" algn="l" defTabSz="914400" rtl="0" eaLnBrk="0" fontAlgn="base" latinLnBrk="0" hangingPunct="0">
              <a:lnSpc>
                <a:spcPct val="100000"/>
              </a:lnSpc>
              <a:spcBef>
                <a:spcPct val="0"/>
              </a:spcBef>
              <a:spcAft>
                <a:spcPct val="0"/>
              </a:spcAft>
              <a:buClrTx/>
              <a:buSzTx/>
              <a:buFontTx/>
              <a:buNone/>
              <a:tabLst/>
              <a:defRPr/>
            </a:pPr>
            <a:r>
              <a:rPr kumimoji="1" lang="it-IT" sz="1200" b="1" i="0" u="none" strike="noStrike" kern="1200" cap="none" spc="0" normalizeH="0" baseline="0" noProof="0" dirty="0">
                <a:ln>
                  <a:noFill/>
                </a:ln>
                <a:solidFill>
                  <a:srgbClr val="010000"/>
                </a:solidFill>
                <a:effectLst/>
                <a:uLnTx/>
                <a:uFillTx/>
                <a:latin typeface="Arial"/>
                <a:ea typeface="+mn-ea"/>
                <a:cs typeface="+mn-cs"/>
              </a:rPr>
              <a:t>OFAF	raffreddamento a circolazione forzata di olio e di aria</a:t>
            </a:r>
          </a:p>
        </p:txBody>
      </p:sp>
      <p:sp>
        <p:nvSpPr>
          <p:cNvPr id="2" name="Segnaposto numero diapositiva 1">
            <a:extLst>
              <a:ext uri="{FF2B5EF4-FFF2-40B4-BE49-F238E27FC236}">
                <a16:creationId xmlns:a16="http://schemas.microsoft.com/office/drawing/2014/main" id="{48BD83BA-3F22-B549-D709-33D72E3D530F}"/>
              </a:ext>
            </a:extLst>
          </p:cNvPr>
          <p:cNvSpPr>
            <a:spLocks noGrp="1"/>
          </p:cNvSpPr>
          <p:nvPr>
            <p:ph type="sldNum" sz="quarter" idx="12"/>
          </p:nvPr>
        </p:nvSpPr>
        <p:spPr/>
        <p:txBody>
          <a:bodyPr/>
          <a:lstStyle/>
          <a:p>
            <a:fld id="{AB0F8D9A-AFD8-4A88-8415-4E6756A0FCA9}" type="slidenum">
              <a:rPr lang="it-IT" smtClean="0"/>
              <a:t>43</a:t>
            </a:fld>
            <a:endParaRPr lang="it-IT"/>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CasellaDiTesto 2"/>
          <p:cNvSpPr txBox="1">
            <a:spLocks noChangeArrowheads="1"/>
          </p:cNvSpPr>
          <p:nvPr/>
        </p:nvSpPr>
        <p:spPr bwMode="auto">
          <a:xfrm>
            <a:off x="675101" y="527050"/>
            <a:ext cx="6769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Tensione e corrente di cortocircuito</a:t>
            </a:r>
            <a:endParaRPr kumimoji="1"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graphicFrame>
        <p:nvGraphicFramePr>
          <p:cNvPr id="158723"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58723"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8724"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58724"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ttangolo 4"/>
          <p:cNvSpPr/>
          <p:nvPr/>
        </p:nvSpPr>
        <p:spPr>
          <a:xfrm>
            <a:off x="684213" y="1336675"/>
            <a:ext cx="7704137" cy="1016000"/>
          </a:xfrm>
          <a:prstGeom prst="rect">
            <a:avLst/>
          </a:prstGeom>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altLang="it-IT" sz="2000" b="0" i="0" u="none" strike="noStrike" kern="1200" cap="none" spc="0" normalizeH="0" baseline="0" noProof="0" dirty="0">
                <a:ln>
                  <a:noFill/>
                </a:ln>
                <a:solidFill>
                  <a:srgbClr val="009999"/>
                </a:solidFill>
                <a:effectLst/>
                <a:uLnTx/>
                <a:uFillTx/>
                <a:latin typeface="Arial"/>
                <a:ea typeface="+mn-ea"/>
                <a:cs typeface="+mn-cs"/>
              </a:rPr>
              <a:t>La tensione di cortocircuito       è il valore di tensione con il quale si deve alimentare il primario, affinché nell’avvolgimento del secondario, chiuso in cortocircuito, circoli la corrente nominale </a:t>
            </a:r>
            <a:r>
              <a:rPr kumimoji="1" lang="it-IT" altLang="it-IT" sz="2000" b="0" i="0" u="none" strike="noStrike" kern="1200" cap="none" spc="0" normalizeH="0" baseline="0" noProof="0" dirty="0" err="1">
                <a:ln>
                  <a:noFill/>
                </a:ln>
                <a:solidFill>
                  <a:srgbClr val="009999"/>
                </a:solidFill>
                <a:effectLst/>
                <a:uLnTx/>
                <a:uFillTx/>
                <a:latin typeface="Arial"/>
                <a:ea typeface="+mn-ea"/>
                <a:cs typeface="+mn-cs"/>
              </a:rPr>
              <a:t>I</a:t>
            </a:r>
            <a:r>
              <a:rPr kumimoji="1" lang="it-IT" altLang="it-IT" sz="2000" b="0" i="0" u="none" strike="noStrike" kern="1200" cap="none" spc="0" normalizeH="0" baseline="-25000" noProof="0" dirty="0" err="1">
                <a:ln>
                  <a:noFill/>
                </a:ln>
                <a:solidFill>
                  <a:srgbClr val="009999"/>
                </a:solidFill>
                <a:effectLst/>
                <a:uLnTx/>
                <a:uFillTx/>
                <a:latin typeface="Arial"/>
                <a:ea typeface="+mn-ea"/>
                <a:cs typeface="+mn-cs"/>
              </a:rPr>
              <a:t>r</a:t>
            </a:r>
            <a:r>
              <a:rPr kumimoji="1" lang="it-IT" altLang="it-IT" sz="2000" b="0" i="0" u="none" strike="noStrike" kern="1200" cap="none" spc="0" normalizeH="0" baseline="0" noProof="0" dirty="0">
                <a:ln>
                  <a:noFill/>
                </a:ln>
                <a:solidFill>
                  <a:srgbClr val="009999"/>
                </a:solidFill>
                <a:effectLst/>
                <a:uLnTx/>
                <a:uFillTx/>
                <a:latin typeface="Arial"/>
                <a:ea typeface="+mn-ea"/>
                <a:cs typeface="+mn-cs"/>
              </a:rPr>
              <a:t>. </a:t>
            </a:r>
            <a:endParaRPr kumimoji="1" lang="it-IT" sz="2000" b="0" i="0" u="none" strike="noStrike" kern="1200" cap="none" spc="0" normalizeH="0" baseline="0" noProof="0" dirty="0">
              <a:ln>
                <a:noFill/>
              </a:ln>
              <a:solidFill>
                <a:srgbClr val="009999"/>
              </a:solidFill>
              <a:effectLst/>
              <a:uLnTx/>
              <a:uFillTx/>
              <a:latin typeface="Arial"/>
              <a:ea typeface="+mn-ea"/>
              <a:cs typeface="+mn-cs"/>
            </a:endParaRPr>
          </a:p>
        </p:txBody>
      </p:sp>
      <p:sp>
        <p:nvSpPr>
          <p:cNvPr id="6" name="Rettangolo 5"/>
          <p:cNvSpPr>
            <a:spLocks noRot="1" noChangeAspect="1" noMove="1" noResize="1" noEditPoints="1" noAdjustHandles="1" noChangeArrowheads="1" noChangeShapeType="1" noTextEdit="1"/>
          </p:cNvSpPr>
          <p:nvPr/>
        </p:nvSpPr>
        <p:spPr>
          <a:xfrm>
            <a:off x="3779912" y="1362800"/>
            <a:ext cx="602699" cy="400110"/>
          </a:xfrm>
          <a:prstGeom prst="rect">
            <a:avLst/>
          </a:prstGeom>
          <a:blipFill rotWithShape="0">
            <a:blip r:embed="rId6"/>
            <a:stretch>
              <a:fillRect/>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3200" b="0" i="0" u="none" strike="noStrike" kern="1200" cap="none" spc="0" normalizeH="0" baseline="0" noProof="0">
                <a:ln>
                  <a:noFill/>
                </a:ln>
                <a:noFill/>
                <a:effectLst/>
                <a:uLnTx/>
                <a:uFillTx/>
                <a:latin typeface="Arial Black" panose="020B0A04020102020204" pitchFamily="34" charset="0"/>
                <a:ea typeface="+mn-ea"/>
                <a:cs typeface="+mn-cs"/>
              </a:rPr>
              <a:t> </a:t>
            </a:r>
          </a:p>
        </p:txBody>
      </p:sp>
      <p:sp>
        <p:nvSpPr>
          <p:cNvPr id="158727" name="Text Box 38"/>
          <p:cNvSpPr txBox="1">
            <a:spLocks noChangeArrowheads="1"/>
          </p:cNvSpPr>
          <p:nvPr/>
        </p:nvSpPr>
        <p:spPr bwMode="auto">
          <a:xfrm>
            <a:off x="684213" y="2378075"/>
            <a:ext cx="76517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In tale ipotesi di funzionamento la corrente di cortocircuito trifase </a:t>
            </a:r>
            <a:r>
              <a:rPr kumimoji="1" lang="it-IT" altLang="it-IT" sz="20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I</a:t>
            </a:r>
            <a:r>
              <a:rPr kumimoji="1" lang="it-IT" altLang="it-IT" sz="2000" b="0" i="0" u="none" strike="noStrike" kern="1200" cap="none" spc="0" normalizeH="0" baseline="-25000" noProof="0" dirty="0" err="1">
                <a:ln>
                  <a:noFill/>
                </a:ln>
                <a:solidFill>
                  <a:srgbClr val="009999"/>
                </a:solidFill>
                <a:effectLst/>
                <a:uLnTx/>
                <a:uFillTx/>
                <a:latin typeface="Arial" panose="020B0604020202020204" pitchFamily="34" charset="0"/>
                <a:ea typeface="+mn-ea"/>
                <a:cs typeface="+mn-cs"/>
              </a:rPr>
              <a:t>k</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al secondario di un trasformatore di potenza S</a:t>
            </a:r>
            <a:r>
              <a:rPr kumimoji="1" lang="it-IT" altLang="it-IT" sz="2000" b="0" i="0" u="none" strike="noStrike" kern="1200" cap="none" spc="0" normalizeH="0" baseline="-25000" noProof="0" dirty="0">
                <a:ln>
                  <a:noFill/>
                </a:ln>
                <a:solidFill>
                  <a:srgbClr val="009999"/>
                </a:solidFill>
                <a:effectLst/>
                <a:uLnTx/>
                <a:uFillTx/>
                <a:latin typeface="Arial" panose="020B0604020202020204" pitchFamily="34" charset="0"/>
                <a:ea typeface="+mn-ea"/>
                <a:cs typeface="+mn-cs"/>
              </a:rPr>
              <a:t>r</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e tensione secondaria </a:t>
            </a:r>
            <a:r>
              <a:rPr kumimoji="1" lang="it-IT" altLang="it-IT" sz="20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V</a:t>
            </a:r>
            <a:r>
              <a:rPr kumimoji="1" lang="it-IT" altLang="it-IT" sz="2000" b="0" i="0" u="none" strike="noStrike" kern="1200" cap="none" spc="0" normalizeH="0" baseline="-25000" noProof="0" dirty="0" err="1">
                <a:ln>
                  <a:noFill/>
                </a:ln>
                <a:solidFill>
                  <a:srgbClr val="009999"/>
                </a:solidFill>
                <a:effectLst/>
                <a:uLnTx/>
                <a:uFillTx/>
                <a:latin typeface="Arial" panose="020B0604020202020204" pitchFamily="34" charset="0"/>
                <a:ea typeface="+mn-ea"/>
                <a:cs typeface="+mn-cs"/>
              </a:rPr>
              <a:t>r</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vale:</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endPar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p:txBody>
      </p:sp>
      <p:sp>
        <p:nvSpPr>
          <p:cNvPr id="7" name="CasellaDiTesto 6"/>
          <p:cNvSpPr txBox="1">
            <a:spLocks noRot="1" noChangeAspect="1" noMove="1" noResize="1" noEditPoints="1" noAdjustHandles="1" noChangeArrowheads="1" noChangeShapeType="1" noTextEdit="1"/>
          </p:cNvSpPr>
          <p:nvPr/>
        </p:nvSpPr>
        <p:spPr>
          <a:xfrm>
            <a:off x="2730267" y="3712290"/>
            <a:ext cx="3115020" cy="666721"/>
          </a:xfrm>
          <a:prstGeom prst="rect">
            <a:avLst/>
          </a:prstGeom>
          <a:blipFill rotWithShape="0">
            <a:blip r:embed="rId7"/>
            <a:stretch>
              <a:fillRect/>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3200" b="0" i="0" u="none" strike="noStrike" kern="1200" cap="none" spc="0" normalizeH="0" baseline="0" noProof="0">
                <a:ln>
                  <a:noFill/>
                </a:ln>
                <a:noFill/>
                <a:effectLst/>
                <a:uLnTx/>
                <a:uFillTx/>
                <a:latin typeface="Arial Black" panose="020B0A04020102020204" pitchFamily="34" charset="0"/>
                <a:ea typeface="+mn-ea"/>
                <a:cs typeface="+mn-cs"/>
              </a:rPr>
              <a:t> </a:t>
            </a:r>
          </a:p>
        </p:txBody>
      </p:sp>
      <mc:AlternateContent xmlns:mc="http://schemas.openxmlformats.org/markup-compatibility/2006" xmlns:a14="http://schemas.microsoft.com/office/drawing/2010/main">
        <mc:Choice Requires="a14">
          <p:sp>
            <p:nvSpPr>
              <p:cNvPr id="3" name="Text Box 38">
                <a:extLst>
                  <a:ext uri="{FF2B5EF4-FFF2-40B4-BE49-F238E27FC236}">
                    <a16:creationId xmlns:a16="http://schemas.microsoft.com/office/drawing/2014/main" id="{E5CB6AF7-9803-B132-B8ED-5A5C0FCD7CA7}"/>
                  </a:ext>
                </a:extLst>
              </p:cNvPr>
              <p:cNvSpPr txBox="1">
                <a:spLocks noChangeArrowheads="1"/>
              </p:cNvSpPr>
              <p:nvPr/>
            </p:nvSpPr>
            <p:spPr bwMode="auto">
              <a:xfrm>
                <a:off x="675101" y="4731583"/>
                <a:ext cx="7651750" cy="172175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Normalmente i trasformatori MT/BT vengono costruiti per essere installati in impianti con potenza di cortocircuito (pari a </a:t>
                </a:r>
                <a14:m>
                  <m:oMath xmlns:m="http://schemas.openxmlformats.org/officeDocument/2006/math">
                    <m:rad>
                      <m:radPr>
                        <m:degHide m:val="on"/>
                        <m:ctrlPr>
                          <a:rPr kumimoji="1" lang="en-US" altLang="it-IT" sz="20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ctrlPr>
                      </m:radPr>
                      <m:deg/>
                      <m:e>
                        <m:r>
                          <a:rPr kumimoji="1" lang="it-IT" altLang="it-IT" sz="2000" b="0" i="1" u="none" strike="noStrike" kern="1200" cap="none" spc="0" normalizeH="0" baseline="0" noProof="0" smtClean="0">
                            <a:ln>
                              <a:noFill/>
                            </a:ln>
                            <a:solidFill>
                              <a:srgbClr val="009999"/>
                            </a:solidFill>
                            <a:effectLst/>
                            <a:uLnTx/>
                            <a:uFillTx/>
                            <a:latin typeface="Cambria Math" panose="02040503050406030204" pitchFamily="18" charset="0"/>
                            <a:ea typeface="+mn-ea"/>
                            <a:cs typeface="+mn-cs"/>
                          </a:rPr>
                          <m:t>3</m:t>
                        </m:r>
                      </m:e>
                    </m:rad>
                  </m:oMath>
                </a14:m>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a:t>
                </a:r>
                <a:r>
                  <a:rPr kumimoji="1" lang="it-IT" altLang="it-IT" sz="20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V</a:t>
                </a:r>
                <a:r>
                  <a:rPr kumimoji="1" lang="it-IT" altLang="it-IT" sz="2000" b="0" i="0" u="none" strike="noStrike" kern="1200" cap="none" spc="0" normalizeH="0" baseline="-25000" noProof="0" dirty="0" err="1">
                    <a:ln>
                      <a:noFill/>
                    </a:ln>
                    <a:solidFill>
                      <a:srgbClr val="009999"/>
                    </a:solidFill>
                    <a:effectLst/>
                    <a:uLnTx/>
                    <a:uFillTx/>
                    <a:latin typeface="Arial" panose="020B0604020202020204" pitchFamily="34" charset="0"/>
                    <a:ea typeface="+mn-ea"/>
                    <a:cs typeface="+mn-cs"/>
                  </a:rPr>
                  <a:t>r</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a:t>
                </a:r>
                <a:r>
                  <a:rPr kumimoji="1" lang="it-IT" altLang="it-IT" sz="20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I</a:t>
                </a:r>
                <a:r>
                  <a:rPr kumimoji="1" lang="it-IT" altLang="it-IT" sz="2000" b="0" i="0" u="none" strike="noStrike" kern="1200" cap="none" spc="0" normalizeH="0" baseline="-25000" noProof="0" dirty="0" err="1">
                    <a:ln>
                      <a:noFill/>
                    </a:ln>
                    <a:solidFill>
                      <a:srgbClr val="009999"/>
                    </a:solidFill>
                    <a:effectLst/>
                    <a:uLnTx/>
                    <a:uFillTx/>
                    <a:latin typeface="Arial" panose="020B0604020202020204" pitchFamily="34" charset="0"/>
                    <a:ea typeface="+mn-ea"/>
                    <a:cs typeface="+mn-cs"/>
                  </a:rPr>
                  <a:t>k</a:t>
                </a: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fino a 500 MVA e per sopportare la corrente di cortocircuito al secondario per un tempo di 2 s.</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endPar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p:txBody>
          </p:sp>
        </mc:Choice>
        <mc:Fallback xmlns="">
          <p:sp>
            <p:nvSpPr>
              <p:cNvPr id="3" name="Text Box 38">
                <a:extLst>
                  <a:ext uri="{FF2B5EF4-FFF2-40B4-BE49-F238E27FC236}">
                    <a16:creationId xmlns:a16="http://schemas.microsoft.com/office/drawing/2014/main" id="{E5CB6AF7-9803-B132-B8ED-5A5C0FCD7CA7}"/>
                  </a:ext>
                </a:extLst>
              </p:cNvPr>
              <p:cNvSpPr txBox="1">
                <a:spLocks noRot="1" noChangeAspect="1" noMove="1" noResize="1" noEditPoints="1" noAdjustHandles="1" noChangeArrowheads="1" noChangeShapeType="1" noTextEdit="1"/>
              </p:cNvSpPr>
              <p:nvPr/>
            </p:nvSpPr>
            <p:spPr bwMode="auto">
              <a:xfrm>
                <a:off x="675101" y="4731583"/>
                <a:ext cx="7651750" cy="1721753"/>
              </a:xfrm>
              <a:prstGeom prst="rect">
                <a:avLst/>
              </a:prstGeom>
              <a:blipFill>
                <a:blip r:embed="rId9"/>
                <a:stretch>
                  <a:fillRect l="-876" t="-1413" r="-79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noFill/>
                  </a:rPr>
                  <a:t> </a:t>
                </a:r>
              </a:p>
            </p:txBody>
          </p:sp>
        </mc:Fallback>
      </mc:AlternateContent>
      <p:sp>
        <p:nvSpPr>
          <p:cNvPr id="2" name="Segnaposto numero diapositiva 1">
            <a:extLst>
              <a:ext uri="{FF2B5EF4-FFF2-40B4-BE49-F238E27FC236}">
                <a16:creationId xmlns:a16="http://schemas.microsoft.com/office/drawing/2014/main" id="{DB8A43E9-9EF1-5107-CBAC-47D65B2858EB}"/>
              </a:ext>
            </a:extLst>
          </p:cNvPr>
          <p:cNvSpPr>
            <a:spLocks noGrp="1"/>
          </p:cNvSpPr>
          <p:nvPr>
            <p:ph type="sldNum" sz="quarter" idx="12"/>
          </p:nvPr>
        </p:nvSpPr>
        <p:spPr/>
        <p:txBody>
          <a:bodyPr/>
          <a:lstStyle/>
          <a:p>
            <a:fld id="{AB0F8D9A-AFD8-4A88-8415-4E6756A0FCA9}" type="slidenum">
              <a:rPr lang="it-IT" smtClean="0"/>
              <a:t>44</a:t>
            </a:fld>
            <a:endParaRPr lang="it-IT"/>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CasellaDiTesto 2"/>
          <p:cNvSpPr txBox="1">
            <a:spLocks noChangeArrowheads="1"/>
          </p:cNvSpPr>
          <p:nvPr/>
        </p:nvSpPr>
        <p:spPr bwMode="auto">
          <a:xfrm>
            <a:off x="661988" y="649574"/>
            <a:ext cx="5473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Gruppi</a:t>
            </a:r>
            <a:endParaRPr kumimoji="1"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graphicFrame>
        <p:nvGraphicFramePr>
          <p:cNvPr id="162819"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62819"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2820"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62820"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2821" name="Text Box 38"/>
          <p:cNvSpPr txBox="1">
            <a:spLocks noChangeArrowheads="1"/>
          </p:cNvSpPr>
          <p:nvPr/>
        </p:nvSpPr>
        <p:spPr bwMode="auto">
          <a:xfrm>
            <a:off x="661988" y="1535400"/>
            <a:ext cx="77041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Gli avvolgimenti primari e secondari delle fasi dei trasformatori possono essere collegati tra loro a:</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25000" noProof="0">
                <a:ln>
                  <a:noFill/>
                </a:ln>
                <a:solidFill>
                  <a:srgbClr val="009999"/>
                </a:solidFill>
                <a:effectLst/>
                <a:uLnTx/>
                <a:uFillTx/>
                <a:latin typeface="Arial" panose="020B0604020202020204" pitchFamily="34" charset="0"/>
                <a:ea typeface="+mn-ea"/>
                <a:cs typeface="+mn-cs"/>
              </a:rPr>
              <a:t> </a:t>
            </a:r>
          </a:p>
        </p:txBody>
      </p:sp>
      <p:pic>
        <p:nvPicPr>
          <p:cNvPr id="162822" name="Immagin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88125" y="2664112"/>
            <a:ext cx="1895475"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3" name="Immagin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76313" y="2560925"/>
            <a:ext cx="181451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4" name="Immagin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48075" y="2694275"/>
            <a:ext cx="184785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p:nvPr/>
        </p:nvSpPr>
        <p:spPr>
          <a:xfrm>
            <a:off x="1306513" y="4619912"/>
            <a:ext cx="1152525" cy="36830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1800" b="0" i="0" u="none" strike="noStrike" kern="1200" cap="none" spc="0" normalizeH="0" baseline="0" noProof="0" dirty="0">
                <a:ln>
                  <a:noFill/>
                </a:ln>
                <a:solidFill>
                  <a:srgbClr val="009999"/>
                </a:solidFill>
                <a:effectLst/>
                <a:uLnTx/>
                <a:uFillTx/>
                <a:latin typeface="Arial"/>
                <a:ea typeface="+mn-ea"/>
                <a:cs typeface="+mn-cs"/>
              </a:rPr>
              <a:t>Triangolo</a:t>
            </a:r>
          </a:p>
        </p:txBody>
      </p:sp>
      <p:sp>
        <p:nvSpPr>
          <p:cNvPr id="11" name="CasellaDiTesto 10"/>
          <p:cNvSpPr txBox="1"/>
          <p:nvPr/>
        </p:nvSpPr>
        <p:spPr>
          <a:xfrm>
            <a:off x="4211638" y="4608800"/>
            <a:ext cx="1152525" cy="36830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1800" b="0" i="0" u="none" strike="noStrike" kern="1200" cap="none" spc="0" normalizeH="0" baseline="0" noProof="0" dirty="0">
                <a:ln>
                  <a:noFill/>
                </a:ln>
                <a:solidFill>
                  <a:srgbClr val="009999"/>
                </a:solidFill>
                <a:effectLst/>
                <a:uLnTx/>
                <a:uFillTx/>
                <a:latin typeface="Arial"/>
                <a:ea typeface="+mn-ea"/>
                <a:cs typeface="+mn-cs"/>
              </a:rPr>
              <a:t>Stella</a:t>
            </a:r>
          </a:p>
        </p:txBody>
      </p:sp>
      <p:sp>
        <p:nvSpPr>
          <p:cNvPr id="12" name="CasellaDiTesto 11"/>
          <p:cNvSpPr txBox="1"/>
          <p:nvPr/>
        </p:nvSpPr>
        <p:spPr>
          <a:xfrm>
            <a:off x="6799263" y="4615150"/>
            <a:ext cx="1152525" cy="36830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1800" b="0" i="0" u="none" strike="noStrike" kern="1200" cap="none" spc="0" normalizeH="0" baseline="0" noProof="0" dirty="0">
                <a:ln>
                  <a:noFill/>
                </a:ln>
                <a:solidFill>
                  <a:srgbClr val="009999"/>
                </a:solidFill>
                <a:effectLst/>
                <a:uLnTx/>
                <a:uFillTx/>
                <a:latin typeface="Arial"/>
                <a:ea typeface="+mn-ea"/>
                <a:cs typeface="+mn-cs"/>
              </a:rPr>
              <a:t>Zig-zag</a:t>
            </a:r>
          </a:p>
        </p:txBody>
      </p:sp>
      <p:sp>
        <p:nvSpPr>
          <p:cNvPr id="2" name="Segnaposto numero diapositiva 1">
            <a:extLst>
              <a:ext uri="{FF2B5EF4-FFF2-40B4-BE49-F238E27FC236}">
                <a16:creationId xmlns:a16="http://schemas.microsoft.com/office/drawing/2014/main" id="{D1AFDE54-707F-143B-F369-D35EE7F46253}"/>
              </a:ext>
            </a:extLst>
          </p:cNvPr>
          <p:cNvSpPr>
            <a:spLocks noGrp="1"/>
          </p:cNvSpPr>
          <p:nvPr>
            <p:ph type="sldNum" sz="quarter" idx="12"/>
          </p:nvPr>
        </p:nvSpPr>
        <p:spPr/>
        <p:txBody>
          <a:bodyPr/>
          <a:lstStyle/>
          <a:p>
            <a:fld id="{AB0F8D9A-AFD8-4A88-8415-4E6756A0FCA9}" type="slidenum">
              <a:rPr lang="it-IT" smtClean="0"/>
              <a:t>45</a:t>
            </a:fld>
            <a:endParaRPr lang="it-IT"/>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CasellaDiTesto 2"/>
          <p:cNvSpPr txBox="1">
            <a:spLocks noChangeArrowheads="1"/>
          </p:cNvSpPr>
          <p:nvPr/>
        </p:nvSpPr>
        <p:spPr bwMode="auto">
          <a:xfrm>
            <a:off x="827088" y="676275"/>
            <a:ext cx="5473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Gruppi</a:t>
            </a:r>
            <a:endParaRPr kumimoji="1"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graphicFrame>
        <p:nvGraphicFramePr>
          <p:cNvPr id="164867"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64867"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4868"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64868"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4869" name="Text Box 38"/>
          <p:cNvSpPr txBox="1">
            <a:spLocks noChangeArrowheads="1"/>
          </p:cNvSpPr>
          <p:nvPr/>
        </p:nvSpPr>
        <p:spPr bwMode="auto">
          <a:xfrm>
            <a:off x="827088" y="1412875"/>
            <a:ext cx="763270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Lo sfasamento delle tensioni primarie (in anticipo) rispetto alle tensioni secondarie è espresso in multipli di 30°.</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Considerando lo spostamento angolare della bassa, rispetto all’alta tensione, i ritardi possibili sono: 0°, 30°, 60°, 90°, 120°, 150°, 180°, 210°, 240°, 270°, 300°, 330°, 360°.</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I collegamenti che comportano lo stesso sfasamento (in senso orario) formano un gruppo.</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Nella successiva slide viene mostrato il collegamento del gruppo 11 che è quello generalmente utilizzato in Italia.</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L’appartenenza di un trasformatore ad un ben identificato gruppo assume un’importanza fondamentale nel caso si debba realizzare il parallelo tra due macchine.</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25000" noProof="0">
                <a:ln>
                  <a:noFill/>
                </a:ln>
                <a:solidFill>
                  <a:srgbClr val="009999"/>
                </a:solidFill>
                <a:effectLst/>
                <a:uLnTx/>
                <a:uFillTx/>
                <a:latin typeface="Arial" panose="020B0604020202020204" pitchFamily="34" charset="0"/>
                <a:ea typeface="+mn-ea"/>
                <a:cs typeface="+mn-cs"/>
              </a:rPr>
              <a:t> </a:t>
            </a:r>
          </a:p>
        </p:txBody>
      </p:sp>
      <p:sp>
        <p:nvSpPr>
          <p:cNvPr id="2" name="Segnaposto numero diapositiva 1">
            <a:extLst>
              <a:ext uri="{FF2B5EF4-FFF2-40B4-BE49-F238E27FC236}">
                <a16:creationId xmlns:a16="http://schemas.microsoft.com/office/drawing/2014/main" id="{D593C442-8B78-05F1-49AC-6FC24DE70B9C}"/>
              </a:ext>
            </a:extLst>
          </p:cNvPr>
          <p:cNvSpPr>
            <a:spLocks noGrp="1"/>
          </p:cNvSpPr>
          <p:nvPr>
            <p:ph type="sldNum" sz="quarter" idx="12"/>
          </p:nvPr>
        </p:nvSpPr>
        <p:spPr/>
        <p:txBody>
          <a:bodyPr/>
          <a:lstStyle/>
          <a:p>
            <a:fld id="{AB0F8D9A-AFD8-4A88-8415-4E6756A0FCA9}" type="slidenum">
              <a:rPr lang="it-IT" smtClean="0"/>
              <a:t>46</a:t>
            </a:fld>
            <a:endParaRPr lang="it-IT"/>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125538"/>
            <a:ext cx="8748713" cy="4113212"/>
          </a:xfrm>
        </p:spPr>
      </p:pic>
      <p:sp>
        <p:nvSpPr>
          <p:cNvPr id="7" name="CasellaDiTesto 6"/>
          <p:cNvSpPr txBox="1"/>
          <p:nvPr/>
        </p:nvSpPr>
        <p:spPr>
          <a:xfrm>
            <a:off x="2051050" y="5211763"/>
            <a:ext cx="6697663" cy="4000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2000" b="0" i="0" u="none" strike="noStrike" kern="1200" cap="none" spc="0" normalizeH="0" baseline="0" noProof="0" dirty="0">
                <a:ln>
                  <a:noFill/>
                </a:ln>
                <a:solidFill>
                  <a:srgbClr val="009999"/>
                </a:solidFill>
                <a:effectLst/>
                <a:uLnTx/>
                <a:uFillTx/>
                <a:latin typeface="Arial"/>
                <a:ea typeface="+mn-ea"/>
                <a:cs typeface="+mn-cs"/>
              </a:rPr>
              <a:t>Gruppo 11: spostamento angolare 330°</a:t>
            </a:r>
          </a:p>
        </p:txBody>
      </p:sp>
      <p:sp>
        <p:nvSpPr>
          <p:cNvPr id="2" name="Segnaposto numero diapositiva 1">
            <a:extLst>
              <a:ext uri="{FF2B5EF4-FFF2-40B4-BE49-F238E27FC236}">
                <a16:creationId xmlns:a16="http://schemas.microsoft.com/office/drawing/2014/main" id="{BFD59203-F138-B3B2-A8EA-3FF35A970E93}"/>
              </a:ext>
            </a:extLst>
          </p:cNvPr>
          <p:cNvSpPr>
            <a:spLocks noGrp="1"/>
          </p:cNvSpPr>
          <p:nvPr>
            <p:ph type="sldNum" sz="quarter" idx="12"/>
          </p:nvPr>
        </p:nvSpPr>
        <p:spPr/>
        <p:txBody>
          <a:bodyPr/>
          <a:lstStyle/>
          <a:p>
            <a:fld id="{AB0F8D9A-AFD8-4A88-8415-4E6756A0FCA9}" type="slidenum">
              <a:rPr lang="it-IT" smtClean="0"/>
              <a:t>47</a:t>
            </a:fld>
            <a:endParaRPr lang="it-IT"/>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CasellaDiTesto 2"/>
          <p:cNvSpPr txBox="1">
            <a:spLocks noChangeArrowheads="1"/>
          </p:cNvSpPr>
          <p:nvPr/>
        </p:nvSpPr>
        <p:spPr bwMode="auto">
          <a:xfrm>
            <a:off x="684213" y="650876"/>
            <a:ext cx="5473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Trasformatori in olio</a:t>
            </a:r>
            <a:endParaRPr kumimoji="1"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graphicFrame>
        <p:nvGraphicFramePr>
          <p:cNvPr id="167939"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67939"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7940"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67940"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7941" name="Text Box 38"/>
          <p:cNvSpPr txBox="1">
            <a:spLocks noChangeArrowheads="1"/>
          </p:cNvSpPr>
          <p:nvPr/>
        </p:nvSpPr>
        <p:spPr bwMode="auto">
          <a:xfrm>
            <a:off x="684213" y="1490663"/>
            <a:ext cx="3944937"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I trasformatori in olio possono essere con o senza conservatore.</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Nei primi il conservatore funge da vaso di espansione dell’olio e l’aria che entra nel conservatore viene fatta passare attraverso un filtro (silica-gel) che assorbe l’umidità. Il silica-gel deve essere periodicamente sostituito.</a:t>
            </a:r>
          </a:p>
        </p:txBody>
      </p:sp>
      <p:pic>
        <p:nvPicPr>
          <p:cNvPr id="16794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2988" y="1525588"/>
            <a:ext cx="3240087" cy="310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7943" name="CasellaDiTesto 1"/>
          <p:cNvSpPr txBox="1">
            <a:spLocks noChangeArrowheads="1"/>
          </p:cNvSpPr>
          <p:nvPr/>
        </p:nvSpPr>
        <p:spPr bwMode="auto">
          <a:xfrm>
            <a:off x="684213" y="4699000"/>
            <a:ext cx="7632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Nei trasformatori senza conservatore (sigillati) il riempimento dell’olio è effettuato sotto vuoto per eliminare tutta l’aria interna.</a:t>
            </a:r>
            <a:endParaRPr kumimoji="1" lang="it-IT" altLang="it-IT" sz="2000" b="0" i="0" u="none" strike="noStrike" kern="1200" cap="none" spc="0" normalizeH="0" baseline="-25000" noProof="0">
              <a:ln>
                <a:noFill/>
              </a:ln>
              <a:solidFill>
                <a:srgbClr val="009999"/>
              </a:solidFill>
              <a:effectLst/>
              <a:uLnTx/>
              <a:uFillTx/>
              <a:latin typeface="Arial" panose="020B0604020202020204" pitchFamily="34" charset="0"/>
              <a:ea typeface="+mn-ea"/>
              <a:cs typeface="+mn-cs"/>
            </a:endParaRPr>
          </a:p>
        </p:txBody>
      </p:sp>
      <p:sp>
        <p:nvSpPr>
          <p:cNvPr id="2" name="Segnaposto numero diapositiva 1">
            <a:extLst>
              <a:ext uri="{FF2B5EF4-FFF2-40B4-BE49-F238E27FC236}">
                <a16:creationId xmlns:a16="http://schemas.microsoft.com/office/drawing/2014/main" id="{30F04068-98C3-06B9-D220-3769BF5CD023}"/>
              </a:ext>
            </a:extLst>
          </p:cNvPr>
          <p:cNvSpPr>
            <a:spLocks noGrp="1"/>
          </p:cNvSpPr>
          <p:nvPr>
            <p:ph type="sldNum" sz="quarter" idx="12"/>
          </p:nvPr>
        </p:nvSpPr>
        <p:spPr/>
        <p:txBody>
          <a:bodyPr/>
          <a:lstStyle/>
          <a:p>
            <a:fld id="{AB0F8D9A-AFD8-4A88-8415-4E6756A0FCA9}" type="slidenum">
              <a:rPr lang="it-IT" smtClean="0"/>
              <a:t>48</a:t>
            </a:fld>
            <a:endParaRPr lang="it-IT"/>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CasellaDiTesto 2"/>
          <p:cNvSpPr txBox="1">
            <a:spLocks noChangeArrowheads="1"/>
          </p:cNvSpPr>
          <p:nvPr/>
        </p:nvSpPr>
        <p:spPr bwMode="auto">
          <a:xfrm>
            <a:off x="674688" y="692150"/>
            <a:ext cx="5473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chemeClr val="accent1"/>
                </a:solidFill>
                <a:effectLst/>
                <a:uLnTx/>
                <a:uFillTx/>
                <a:latin typeface="Arial" panose="020B0604020202020204" pitchFamily="34" charset="0"/>
                <a:ea typeface="+mn-ea"/>
                <a:cs typeface="+mn-cs"/>
              </a:rPr>
              <a:t>Trasformatori a secco</a:t>
            </a:r>
            <a:endParaRPr kumimoji="1" lang="it-IT" altLang="it-IT" sz="2800" b="1" i="0" u="none" strike="noStrike" kern="1200" cap="none" spc="0" normalizeH="0" baseline="0" noProof="0">
              <a:ln>
                <a:noFill/>
              </a:ln>
              <a:solidFill>
                <a:schemeClr val="accent1"/>
              </a:solidFill>
              <a:effectLst/>
              <a:uLnTx/>
              <a:uFillTx/>
              <a:latin typeface="Arial" panose="020B0604020202020204" pitchFamily="34" charset="0"/>
              <a:ea typeface="+mn-ea"/>
              <a:cs typeface="+mn-cs"/>
            </a:endParaRPr>
          </a:p>
        </p:txBody>
      </p:sp>
      <p:graphicFrame>
        <p:nvGraphicFramePr>
          <p:cNvPr id="169987"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69987"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9988"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69988"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 Box 38"/>
          <p:cNvSpPr txBox="1">
            <a:spLocks noChangeArrowheads="1"/>
          </p:cNvSpPr>
          <p:nvPr/>
        </p:nvSpPr>
        <p:spPr bwMode="auto">
          <a:xfrm>
            <a:off x="684213" y="1490663"/>
            <a:ext cx="3944937"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Black" panose="020B0A04020102020204" pitchFamily="34" charset="0"/>
              </a:defRPr>
            </a:lvl1pPr>
            <a:lvl2pPr marL="742950" indent="-285750">
              <a:defRPr kumimoji="1" sz="3200">
                <a:solidFill>
                  <a:schemeClr val="tx1"/>
                </a:solidFill>
                <a:latin typeface="Arial Black" panose="020B0A04020102020204" pitchFamily="34" charset="0"/>
              </a:defRPr>
            </a:lvl2pPr>
            <a:lvl3pPr marL="1143000" indent="-228600">
              <a:defRPr kumimoji="1" sz="3200">
                <a:solidFill>
                  <a:schemeClr val="tx1"/>
                </a:solidFill>
                <a:latin typeface="Arial Black" panose="020B0A04020102020204" pitchFamily="34" charset="0"/>
              </a:defRPr>
            </a:lvl3pPr>
            <a:lvl4pPr marL="1600200" indent="-228600">
              <a:defRPr kumimoji="1" sz="3200">
                <a:solidFill>
                  <a:schemeClr val="tx1"/>
                </a:solidFill>
                <a:latin typeface="Arial Black" panose="020B0A04020102020204" pitchFamily="34" charset="0"/>
              </a:defRPr>
            </a:lvl4pPr>
            <a:lvl5pPr marL="2057400" indent="-228600">
              <a:defRPr kumimoji="1" sz="3200">
                <a:solidFill>
                  <a:schemeClr val="tx1"/>
                </a:solidFill>
                <a:latin typeface="Arial Black" panose="020B0A04020102020204" pitchFamily="34" charset="0"/>
              </a:defRPr>
            </a:lvl5pPr>
            <a:lvl6pPr marL="2514600" indent="-228600" eaLnBrk="0" fontAlgn="base" hangingPunct="0">
              <a:spcBef>
                <a:spcPct val="0"/>
              </a:spcBef>
              <a:spcAft>
                <a:spcPct val="0"/>
              </a:spcAft>
              <a:defRPr kumimoji="1" sz="3200">
                <a:solidFill>
                  <a:schemeClr val="tx1"/>
                </a:solidFill>
                <a:latin typeface="Arial Black" panose="020B0A04020102020204" pitchFamily="34" charset="0"/>
              </a:defRPr>
            </a:lvl6pPr>
            <a:lvl7pPr marL="2971800" indent="-228600" eaLnBrk="0" fontAlgn="base" hangingPunct="0">
              <a:spcBef>
                <a:spcPct val="0"/>
              </a:spcBef>
              <a:spcAft>
                <a:spcPct val="0"/>
              </a:spcAft>
              <a:defRPr kumimoji="1" sz="3200">
                <a:solidFill>
                  <a:schemeClr val="tx1"/>
                </a:solidFill>
                <a:latin typeface="Arial Black" panose="020B0A04020102020204" pitchFamily="34" charset="0"/>
              </a:defRPr>
            </a:lvl7pPr>
            <a:lvl8pPr marL="3429000" indent="-228600" eaLnBrk="0" fontAlgn="base" hangingPunct="0">
              <a:spcBef>
                <a:spcPct val="0"/>
              </a:spcBef>
              <a:spcAft>
                <a:spcPct val="0"/>
              </a:spcAft>
              <a:defRPr kumimoji="1" sz="3200">
                <a:solidFill>
                  <a:schemeClr val="tx1"/>
                </a:solidFill>
                <a:latin typeface="Arial Black" panose="020B0A04020102020204" pitchFamily="34" charset="0"/>
              </a:defRPr>
            </a:lvl8pPr>
            <a:lvl9pPr marL="3886200" indent="-228600"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Possono essere di tipo aperto (o in aria), oppure di tipo inglobato in resina.</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La Norma CEI 14-32 classifica i trasformatori a secco in base a:</a:t>
            </a:r>
          </a:p>
          <a:p>
            <a:pPr marL="182563" marR="0" lvl="0" indent="-182563"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presenza di condensa nell’ambiente (classe ambientale);</a:t>
            </a:r>
          </a:p>
          <a:p>
            <a:pPr marL="182563" marR="0" lvl="0" indent="-182563"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temperatura ambiente (classe climatica);</a:t>
            </a:r>
          </a:p>
          <a:p>
            <a:pPr marL="182563" marR="0" lvl="0" indent="-182563"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comportamento al fuoco (classe di comportamento al fuoco).</a:t>
            </a:r>
          </a:p>
          <a:p>
            <a:pPr marL="342900" marR="0" lvl="0" indent="-342900" algn="just" defTabSz="914400" rtl="0" eaLnBrk="0" fontAlgn="base" latinLnBrk="0" hangingPunct="0">
              <a:lnSpc>
                <a:spcPct val="100000"/>
              </a:lnSpc>
              <a:spcBef>
                <a:spcPct val="20000"/>
              </a:spcBef>
              <a:spcAft>
                <a:spcPct val="0"/>
              </a:spcAft>
              <a:buClr>
                <a:srgbClr val="FF9966"/>
              </a:buClr>
              <a:buSzPct val="50000"/>
              <a:buFontTx/>
              <a:buChar char="-"/>
              <a:tabLst/>
              <a:defRPr/>
            </a:pPr>
            <a:endPar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p:txBody>
      </p:sp>
      <p:pic>
        <p:nvPicPr>
          <p:cNvPr id="1699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693863"/>
            <a:ext cx="2814638" cy="324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egnaposto numero diapositiva 1">
            <a:extLst>
              <a:ext uri="{FF2B5EF4-FFF2-40B4-BE49-F238E27FC236}">
                <a16:creationId xmlns:a16="http://schemas.microsoft.com/office/drawing/2014/main" id="{6F764119-4AF1-D9B9-3E6A-6E02416E6B3B}"/>
              </a:ext>
            </a:extLst>
          </p:cNvPr>
          <p:cNvSpPr>
            <a:spLocks noGrp="1"/>
          </p:cNvSpPr>
          <p:nvPr>
            <p:ph type="sldNum" sz="quarter" idx="12"/>
          </p:nvPr>
        </p:nvSpPr>
        <p:spPr/>
        <p:txBody>
          <a:bodyPr/>
          <a:lstStyle/>
          <a:p>
            <a:fld id="{AB0F8D9A-AFD8-4A88-8415-4E6756A0FCA9}" type="slidenum">
              <a:rPr lang="it-IT" smtClean="0"/>
              <a:t>49</a:t>
            </a:fld>
            <a:endParaRPr lang="it-IT"/>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755650" y="765175"/>
            <a:ext cx="5472113" cy="43021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200" b="1" i="0" u="none" strike="noStrike" kern="1200" cap="none" spc="0" normalizeH="0" baseline="0" noProof="0" dirty="0">
                <a:ln>
                  <a:noFill/>
                </a:ln>
                <a:solidFill>
                  <a:schemeClr val="accent1"/>
                </a:solidFill>
                <a:effectLst/>
                <a:uLnTx/>
                <a:uFillTx/>
                <a:latin typeface="Arial"/>
                <a:ea typeface="+mn-ea"/>
                <a:cs typeface="+mn-cs"/>
              </a:rPr>
              <a:t>CABINE PUBBLICHE</a:t>
            </a:r>
            <a:endParaRPr kumimoji="1" lang="it-IT" sz="2200" b="1" i="0" u="none" strike="noStrike" kern="1200" cap="none" spc="0" normalizeH="0" baseline="0" noProof="0" dirty="0">
              <a:ln>
                <a:noFill/>
              </a:ln>
              <a:solidFill>
                <a:schemeClr val="accent1"/>
              </a:solidFill>
              <a:effectLst/>
              <a:uLnTx/>
              <a:uFillTx/>
              <a:latin typeface="Arial"/>
              <a:ea typeface="+mn-ea"/>
              <a:cs typeface="+mn-cs"/>
            </a:endParaRPr>
          </a:p>
        </p:txBody>
      </p:sp>
      <p:sp>
        <p:nvSpPr>
          <p:cNvPr id="95235" name="Text Box 38"/>
          <p:cNvSpPr txBox="1">
            <a:spLocks noChangeArrowheads="1"/>
          </p:cNvSpPr>
          <p:nvPr/>
        </p:nvSpPr>
        <p:spPr bwMode="auto">
          <a:xfrm>
            <a:off x="395288" y="1557338"/>
            <a:ext cx="80295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a:ln>
                  <a:noFill/>
                </a:ln>
                <a:solidFill>
                  <a:srgbClr val="009999"/>
                </a:solidFill>
                <a:effectLst/>
                <a:uLnTx/>
                <a:uFillTx/>
                <a:latin typeface="Arial" panose="020B0604020202020204" pitchFamily="34" charset="0"/>
                <a:ea typeface="+mn-ea"/>
                <a:cs typeface="+mn-cs"/>
              </a:rPr>
              <a:t>Sono di pertinenza della società di distribuzione dell’energia elettrica ed alimentano le utenze private in corrente alternata monofase o trifase (valori tipici della tensione per i due tipi di alimentazione possono essere 230 V e 400 V). Si dividono a loro volta in cabine di tipo urbano o rurale, costituite da un solo trasformatore di potenza ridotta. Le cabine urbane sono generalmente costruite in muratura, mentre quelle rurali sono spesso installate all’esterno direttamente sul traliccio della MT.</a:t>
            </a:r>
          </a:p>
        </p:txBody>
      </p:sp>
      <p:sp>
        <p:nvSpPr>
          <p:cNvPr id="2" name="Segnaposto numero diapositiva 1">
            <a:extLst>
              <a:ext uri="{FF2B5EF4-FFF2-40B4-BE49-F238E27FC236}">
                <a16:creationId xmlns:a16="http://schemas.microsoft.com/office/drawing/2014/main" id="{F3819DE2-F50C-39AC-C02B-658078ED3392}"/>
              </a:ext>
            </a:extLst>
          </p:cNvPr>
          <p:cNvSpPr>
            <a:spLocks noGrp="1"/>
          </p:cNvSpPr>
          <p:nvPr>
            <p:ph type="sldNum" sz="quarter" idx="12"/>
          </p:nvPr>
        </p:nvSpPr>
        <p:spPr/>
        <p:txBody>
          <a:bodyPr/>
          <a:lstStyle/>
          <a:p>
            <a:fld id="{AB0F8D9A-AFD8-4A88-8415-4E6756A0FCA9}" type="slidenum">
              <a:rPr lang="it-IT" smtClean="0"/>
              <a:t>5</a:t>
            </a:fld>
            <a:endParaRPr lang="it-IT"/>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asellaDiTesto 2"/>
          <p:cNvSpPr txBox="1">
            <a:spLocks noChangeArrowheads="1"/>
          </p:cNvSpPr>
          <p:nvPr/>
        </p:nvSpPr>
        <p:spPr bwMode="auto">
          <a:xfrm>
            <a:off x="827088" y="765175"/>
            <a:ext cx="5473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chemeClr val="accent1"/>
                </a:solidFill>
                <a:effectLst/>
                <a:uLnTx/>
                <a:uFillTx/>
                <a:latin typeface="Arial" panose="020B0604020202020204" pitchFamily="34" charset="0"/>
                <a:ea typeface="+mn-ea"/>
                <a:cs typeface="+mn-cs"/>
              </a:rPr>
              <a:t>Parallelo tra trasformatori</a:t>
            </a:r>
            <a:endParaRPr kumimoji="1" lang="it-IT" altLang="it-IT" sz="2800" b="1" i="0" u="none" strike="noStrike" kern="1200" cap="none" spc="0" normalizeH="0" baseline="0" noProof="0">
              <a:ln>
                <a:noFill/>
              </a:ln>
              <a:solidFill>
                <a:schemeClr val="accent1"/>
              </a:solidFill>
              <a:effectLst/>
              <a:uLnTx/>
              <a:uFillTx/>
              <a:latin typeface="Arial" panose="020B0604020202020204" pitchFamily="34" charset="0"/>
              <a:ea typeface="+mn-ea"/>
              <a:cs typeface="+mn-cs"/>
            </a:endParaRPr>
          </a:p>
        </p:txBody>
      </p:sp>
      <p:graphicFrame>
        <p:nvGraphicFramePr>
          <p:cNvPr id="179203"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79203"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9204"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79204"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ttangolo 6"/>
          <p:cNvSpPr/>
          <p:nvPr/>
        </p:nvSpPr>
        <p:spPr>
          <a:xfrm>
            <a:off x="827088" y="1554163"/>
            <a:ext cx="7618412" cy="3632200"/>
          </a:xfrm>
          <a:prstGeom prst="rect">
            <a:avLst/>
          </a:prstGeom>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altLang="it-IT" sz="2000" b="0" i="0" u="none" strike="noStrike" kern="1200" cap="none" spc="0" normalizeH="0" baseline="0" noProof="0" dirty="0">
                <a:ln>
                  <a:noFill/>
                </a:ln>
                <a:solidFill>
                  <a:srgbClr val="009999"/>
                </a:solidFill>
                <a:effectLst/>
                <a:uLnTx/>
                <a:uFillTx/>
                <a:latin typeface="Arial"/>
                <a:ea typeface="+mn-ea"/>
                <a:cs typeface="+mn-cs"/>
              </a:rPr>
              <a:t>Le condizioni necessarie perché sia possibile realizzare il parallelo sono:</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it-IT" altLang="it-IT" sz="1000" b="0" i="0" u="none" strike="noStrike" kern="1200" cap="none" spc="0" normalizeH="0" baseline="0" noProof="0" dirty="0">
              <a:ln>
                <a:noFill/>
              </a:ln>
              <a:solidFill>
                <a:srgbClr val="009999"/>
              </a:solidFill>
              <a:effectLst/>
              <a:uLnTx/>
              <a:uFillTx/>
              <a:latin typeface="Arial"/>
              <a:ea typeface="+mn-ea"/>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1" lang="it-IT" altLang="it-IT" sz="2000" b="0" i="0" u="none" strike="noStrike" kern="1200" cap="none" spc="0" normalizeH="0" baseline="0" noProof="0" dirty="0">
                <a:ln>
                  <a:noFill/>
                </a:ln>
                <a:solidFill>
                  <a:srgbClr val="009999"/>
                </a:solidFill>
                <a:effectLst/>
                <a:uLnTx/>
                <a:uFillTx/>
                <a:latin typeface="Arial"/>
                <a:ea typeface="+mn-ea"/>
                <a:cs typeface="+mn-cs"/>
              </a:rPr>
              <a:t>I trasformatori devono essere costruiti per la stessa frequenza, per la stessa tensione primaria e secondaria, devono avere quindi lo stesso rapporto a vuoto;</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it-IT" altLang="it-IT" sz="2000" b="0" i="0" u="none" strike="noStrike" kern="1200" cap="none" spc="0" normalizeH="0" baseline="0" noProof="0" dirty="0">
              <a:ln>
                <a:noFill/>
              </a:ln>
              <a:solidFill>
                <a:srgbClr val="009999"/>
              </a:solidFill>
              <a:effectLst/>
              <a:uLnTx/>
              <a:uFillTx/>
              <a:latin typeface="Arial"/>
              <a:ea typeface="+mn-ea"/>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1" lang="it-IT" altLang="it-IT" sz="2000" b="0" i="0" u="none" strike="noStrike" kern="1200" cap="none" spc="0" normalizeH="0" baseline="0" noProof="0" dirty="0">
                <a:ln>
                  <a:noFill/>
                </a:ln>
                <a:solidFill>
                  <a:srgbClr val="009999"/>
                </a:solidFill>
                <a:effectLst/>
                <a:uLnTx/>
                <a:uFillTx/>
                <a:latin typeface="Arial"/>
                <a:ea typeface="+mn-ea"/>
                <a:cs typeface="+mn-cs"/>
              </a:rPr>
              <a:t>I morsetti secondari dei trasformatori, che si collegano con la stessa sbarra secondaria, devono essere morsetti corrispondenti o di uguale polarità (stesso gruppo);</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it-IT" altLang="it-IT" sz="1200" b="0" i="0" u="none" strike="noStrike" kern="1200" cap="none" spc="0" normalizeH="0" baseline="0" noProof="0" dirty="0">
              <a:ln>
                <a:noFill/>
              </a:ln>
              <a:solidFill>
                <a:srgbClr val="009999"/>
              </a:solidFill>
              <a:effectLst/>
              <a:uLnTx/>
              <a:uFillTx/>
              <a:latin typeface="Arial"/>
              <a:ea typeface="+mn-ea"/>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1" lang="it-IT" altLang="it-IT" sz="2000" b="0" i="0" u="none" strike="noStrike" kern="1200" cap="none" spc="0" normalizeH="0" baseline="0" noProof="0" dirty="0">
                <a:ln>
                  <a:noFill/>
                </a:ln>
                <a:solidFill>
                  <a:srgbClr val="009999"/>
                </a:solidFill>
                <a:effectLst/>
                <a:uLnTx/>
                <a:uFillTx/>
                <a:latin typeface="Arial"/>
                <a:ea typeface="+mn-ea"/>
                <a:cs typeface="+mn-cs"/>
              </a:rPr>
              <a:t>La tensione di cortocircuito         deve essere la stessa.</a:t>
            </a:r>
          </a:p>
        </p:txBody>
      </p:sp>
      <p:sp>
        <p:nvSpPr>
          <p:cNvPr id="3" name="CasellaDiTesto 2"/>
          <p:cNvSpPr txBox="1">
            <a:spLocks noRot="1" noChangeAspect="1" noMove="1" noResize="1" noEditPoints="1" noAdjustHandles="1" noChangeArrowheads="1" noChangeShapeType="1" noTextEdit="1"/>
          </p:cNvSpPr>
          <p:nvPr/>
        </p:nvSpPr>
        <p:spPr>
          <a:xfrm>
            <a:off x="4400497" y="4653136"/>
            <a:ext cx="457305" cy="307777"/>
          </a:xfrm>
          <a:prstGeom prst="rect">
            <a:avLst/>
          </a:prstGeom>
          <a:blipFill rotWithShape="0">
            <a:blip r:embed="rId6"/>
            <a:stretch>
              <a:fillRect l="-5333" b="-9804"/>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3200" b="0" i="0" u="none" strike="noStrike" kern="1200" cap="none" spc="0" normalizeH="0" baseline="0" noProof="0">
                <a:ln>
                  <a:noFill/>
                </a:ln>
                <a:noFill/>
                <a:effectLst/>
                <a:uLnTx/>
                <a:uFillTx/>
                <a:latin typeface="Arial Black" panose="020B0A04020102020204" pitchFamily="34" charset="0"/>
                <a:ea typeface="+mn-ea"/>
                <a:cs typeface="+mn-cs"/>
              </a:rPr>
              <a:t> </a:t>
            </a:r>
          </a:p>
        </p:txBody>
      </p:sp>
      <p:sp>
        <p:nvSpPr>
          <p:cNvPr id="2" name="Segnaposto numero diapositiva 1">
            <a:extLst>
              <a:ext uri="{FF2B5EF4-FFF2-40B4-BE49-F238E27FC236}">
                <a16:creationId xmlns:a16="http://schemas.microsoft.com/office/drawing/2014/main" id="{C38CDCF3-4380-EFBB-7DFE-248ACA259FCA}"/>
              </a:ext>
            </a:extLst>
          </p:cNvPr>
          <p:cNvSpPr>
            <a:spLocks noGrp="1"/>
          </p:cNvSpPr>
          <p:nvPr>
            <p:ph type="sldNum" sz="quarter" idx="12"/>
          </p:nvPr>
        </p:nvSpPr>
        <p:spPr/>
        <p:txBody>
          <a:bodyPr/>
          <a:lstStyle/>
          <a:p>
            <a:fld id="{AB0F8D9A-AFD8-4A88-8415-4E6756A0FCA9}" type="slidenum">
              <a:rPr lang="it-IT" smtClean="0"/>
              <a:t>50</a:t>
            </a:fld>
            <a:endParaRPr lang="it-IT"/>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CasellaDiTesto 2"/>
          <p:cNvSpPr txBox="1">
            <a:spLocks noChangeArrowheads="1"/>
          </p:cNvSpPr>
          <p:nvPr/>
        </p:nvSpPr>
        <p:spPr bwMode="auto">
          <a:xfrm>
            <a:off x="900112" y="765175"/>
            <a:ext cx="633618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2.3 Cavi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2.3.1 Cavi di media tensione</a:t>
            </a:r>
            <a:endParaRPr kumimoji="1"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2060848"/>
            <a:ext cx="7246655" cy="2145010"/>
          </a:xfrm>
          <a:prstGeom prst="rect">
            <a:avLst/>
          </a:prstGeom>
        </p:spPr>
      </p:pic>
      <p:sp>
        <p:nvSpPr>
          <p:cNvPr id="5" name="CasellaDiTesto 5"/>
          <p:cNvSpPr txBox="1">
            <a:spLocks noChangeArrowheads="1"/>
          </p:cNvSpPr>
          <p:nvPr/>
        </p:nvSpPr>
        <p:spPr bwMode="auto">
          <a:xfrm>
            <a:off x="829896" y="4658796"/>
            <a:ext cx="367240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altLang="it-IT" sz="22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1 – Guaina esterna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altLang="it-IT" sz="22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2 – Schermo metallico</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altLang="it-IT" sz="22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3 – Semiconduttivo esterno </a:t>
            </a:r>
            <a:endParaRPr kumimoji="1" lang="it-IT" altLang="it-IT" sz="2000" b="0" i="0" u="none" strike="noStrike" kern="1200" cap="none" spc="0" normalizeH="0" baseline="0" noProof="0" dirty="0">
              <a:ln>
                <a:noFill/>
              </a:ln>
              <a:solidFill>
                <a:srgbClr val="FFCC66"/>
              </a:solidFill>
              <a:effectLst/>
              <a:uLnTx/>
              <a:uFillTx/>
              <a:latin typeface="Arial" panose="020B0604020202020204" pitchFamily="34" charset="0"/>
              <a:ea typeface="+mn-ea"/>
              <a:cs typeface="+mn-cs"/>
            </a:endParaRPr>
          </a:p>
        </p:txBody>
      </p:sp>
      <p:sp>
        <p:nvSpPr>
          <p:cNvPr id="6" name="CasellaDiTesto 5"/>
          <p:cNvSpPr txBox="1">
            <a:spLocks noChangeArrowheads="1"/>
          </p:cNvSpPr>
          <p:nvPr/>
        </p:nvSpPr>
        <p:spPr bwMode="auto">
          <a:xfrm>
            <a:off x="4860032" y="4658796"/>
            <a:ext cx="403244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altLang="it-IT" sz="22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4 – Isolante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altLang="it-IT" sz="22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5 – Semiconduttivo interno</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altLang="it-IT" sz="22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6 – Conduttore </a:t>
            </a:r>
            <a:endParaRPr kumimoji="1" lang="it-IT" altLang="it-IT" sz="2000" b="0" i="0" u="none" strike="noStrike" kern="1200" cap="none" spc="0" normalizeH="0" baseline="0" noProof="0" dirty="0">
              <a:ln>
                <a:noFill/>
              </a:ln>
              <a:solidFill>
                <a:srgbClr val="FFCC66"/>
              </a:solidFill>
              <a:effectLst/>
              <a:uLnTx/>
              <a:uFillTx/>
              <a:latin typeface="Arial" panose="020B0604020202020204" pitchFamily="34" charset="0"/>
              <a:ea typeface="+mn-ea"/>
              <a:cs typeface="+mn-cs"/>
            </a:endParaRPr>
          </a:p>
        </p:txBody>
      </p:sp>
      <p:sp>
        <p:nvSpPr>
          <p:cNvPr id="3" name="Segnaposto numero diapositiva 2">
            <a:extLst>
              <a:ext uri="{FF2B5EF4-FFF2-40B4-BE49-F238E27FC236}">
                <a16:creationId xmlns:a16="http://schemas.microsoft.com/office/drawing/2014/main" id="{1FB2DE2B-A2DF-4531-D3E7-C511990ABF33}"/>
              </a:ext>
            </a:extLst>
          </p:cNvPr>
          <p:cNvSpPr>
            <a:spLocks noGrp="1"/>
          </p:cNvSpPr>
          <p:nvPr>
            <p:ph type="sldNum" sz="quarter" idx="12"/>
          </p:nvPr>
        </p:nvSpPr>
        <p:spPr/>
        <p:txBody>
          <a:bodyPr/>
          <a:lstStyle/>
          <a:p>
            <a:fld id="{AB0F8D9A-AFD8-4A88-8415-4E6756A0FCA9}" type="slidenum">
              <a:rPr lang="it-IT" smtClean="0"/>
              <a:t>51</a:t>
            </a:fld>
            <a:endParaRPr lang="it-IT"/>
          </a:p>
        </p:txBody>
      </p:sp>
    </p:spTree>
    <p:extLst>
      <p:ext uri="{BB962C8B-B14F-4D97-AF65-F5344CB8AC3E}">
        <p14:creationId xmlns:p14="http://schemas.microsoft.com/office/powerpoint/2010/main" val="253633335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asellaDiTesto 2"/>
          <p:cNvSpPr txBox="1">
            <a:spLocks noChangeArrowheads="1"/>
          </p:cNvSpPr>
          <p:nvPr/>
        </p:nvSpPr>
        <p:spPr bwMode="auto">
          <a:xfrm>
            <a:off x="589225" y="746000"/>
            <a:ext cx="5473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Cavi di media tensione</a:t>
            </a:r>
            <a:endParaRPr kumimoji="1"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graphicFrame>
        <p:nvGraphicFramePr>
          <p:cNvPr id="179203"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79203"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9204"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79204"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5" name="Connettore 2 4"/>
          <p:cNvCxnSpPr/>
          <p:nvPr/>
        </p:nvCxnSpPr>
        <p:spPr bwMode="auto">
          <a:xfrm flipV="1">
            <a:off x="4514850" y="1988840"/>
            <a:ext cx="0" cy="522920"/>
          </a:xfrm>
          <a:prstGeom prst="straightConnector1">
            <a:avLst/>
          </a:prstGeom>
          <a:ln w="158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5" name="Connettore 1 14"/>
          <p:cNvCxnSpPr/>
          <p:nvPr/>
        </p:nvCxnSpPr>
        <p:spPr bwMode="auto">
          <a:xfrm>
            <a:off x="618989" y="4221088"/>
            <a:ext cx="5825219" cy="0"/>
          </a:xfrm>
          <a:prstGeom prst="line">
            <a:avLst/>
          </a:prstGeom>
          <a:ln w="158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7" name="Connettore 1 16"/>
          <p:cNvCxnSpPr/>
          <p:nvPr/>
        </p:nvCxnSpPr>
        <p:spPr bwMode="auto">
          <a:xfrm flipV="1">
            <a:off x="598461" y="4784860"/>
            <a:ext cx="6570880" cy="5479"/>
          </a:xfrm>
          <a:prstGeom prst="line">
            <a:avLst/>
          </a:prstGeom>
          <a:ln w="158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 name="Connettore 1 18"/>
          <p:cNvCxnSpPr/>
          <p:nvPr/>
        </p:nvCxnSpPr>
        <p:spPr bwMode="auto">
          <a:xfrm>
            <a:off x="623013" y="5453146"/>
            <a:ext cx="7291174" cy="0"/>
          </a:xfrm>
          <a:prstGeom prst="line">
            <a:avLst/>
          </a:prstGeom>
          <a:ln w="158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 name="Connettore 1 20"/>
          <p:cNvCxnSpPr/>
          <p:nvPr/>
        </p:nvCxnSpPr>
        <p:spPr bwMode="auto">
          <a:xfrm>
            <a:off x="618989" y="6093296"/>
            <a:ext cx="7985459" cy="0"/>
          </a:xfrm>
          <a:prstGeom prst="line">
            <a:avLst/>
          </a:prstGeom>
          <a:ln w="158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8" name="Connettore 2 27"/>
          <p:cNvCxnSpPr/>
          <p:nvPr/>
        </p:nvCxnSpPr>
        <p:spPr bwMode="auto">
          <a:xfrm flipV="1">
            <a:off x="5076056" y="1988840"/>
            <a:ext cx="0" cy="1080120"/>
          </a:xfrm>
          <a:prstGeom prst="straightConnector1">
            <a:avLst/>
          </a:prstGeom>
          <a:ln w="158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0" name="Connettore 2 29"/>
          <p:cNvCxnSpPr/>
          <p:nvPr/>
        </p:nvCxnSpPr>
        <p:spPr bwMode="auto">
          <a:xfrm flipV="1">
            <a:off x="5724128" y="1988840"/>
            <a:ext cx="0" cy="1656184"/>
          </a:xfrm>
          <a:prstGeom prst="straightConnector1">
            <a:avLst/>
          </a:prstGeom>
          <a:ln w="158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2" name="Connettore 2 31"/>
          <p:cNvCxnSpPr/>
          <p:nvPr/>
        </p:nvCxnSpPr>
        <p:spPr bwMode="auto">
          <a:xfrm flipV="1">
            <a:off x="6444208" y="1988840"/>
            <a:ext cx="0" cy="2232248"/>
          </a:xfrm>
          <a:prstGeom prst="straightConnector1">
            <a:avLst/>
          </a:prstGeom>
          <a:ln w="158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4" name="Connettore 2 33"/>
          <p:cNvCxnSpPr/>
          <p:nvPr/>
        </p:nvCxnSpPr>
        <p:spPr bwMode="auto">
          <a:xfrm flipV="1">
            <a:off x="7164288" y="1971700"/>
            <a:ext cx="0" cy="2808312"/>
          </a:xfrm>
          <a:prstGeom prst="straightConnector1">
            <a:avLst/>
          </a:prstGeom>
          <a:ln w="158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6" name="Connettore 2 35"/>
          <p:cNvCxnSpPr/>
          <p:nvPr/>
        </p:nvCxnSpPr>
        <p:spPr bwMode="auto">
          <a:xfrm flipH="1" flipV="1">
            <a:off x="7922096" y="1988840"/>
            <a:ext cx="3384" cy="3464306"/>
          </a:xfrm>
          <a:prstGeom prst="straightConnector1">
            <a:avLst/>
          </a:prstGeom>
          <a:ln w="158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8" name="Connettore 2 37"/>
          <p:cNvCxnSpPr/>
          <p:nvPr/>
        </p:nvCxnSpPr>
        <p:spPr bwMode="auto">
          <a:xfrm flipV="1">
            <a:off x="8604448" y="1988840"/>
            <a:ext cx="0" cy="4104456"/>
          </a:xfrm>
          <a:prstGeom prst="straightConnector1">
            <a:avLst/>
          </a:prstGeom>
          <a:ln w="15875">
            <a:headEnd type="none" w="med" len="med"/>
            <a:tailEnd type="triangle"/>
          </a:ln>
        </p:spPr>
        <p:style>
          <a:lnRef idx="1">
            <a:schemeClr val="dk1"/>
          </a:lnRef>
          <a:fillRef idx="0">
            <a:schemeClr val="dk1"/>
          </a:fillRef>
          <a:effectRef idx="0">
            <a:schemeClr val="dk1"/>
          </a:effectRef>
          <a:fontRef idx="minor">
            <a:schemeClr val="tx1"/>
          </a:fontRef>
        </p:style>
      </p:cxnSp>
      <p:sp>
        <p:nvSpPr>
          <p:cNvPr id="179201" name="CasellaDiTesto 179200"/>
          <p:cNvSpPr txBox="1"/>
          <p:nvPr/>
        </p:nvSpPr>
        <p:spPr>
          <a:xfrm>
            <a:off x="542319" y="2272917"/>
            <a:ext cx="4027350"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900" b="0" i="0" u="none" strike="noStrike" kern="1200" cap="none" spc="0" normalizeH="0" baseline="0" noProof="0" dirty="0">
                <a:ln>
                  <a:noFill/>
                </a:ln>
                <a:solidFill>
                  <a:srgbClr val="010000"/>
                </a:solidFill>
                <a:effectLst/>
                <a:uLnTx/>
                <a:uFillTx/>
                <a:latin typeface="Arial Black" panose="020B0A04020102020204" pitchFamily="34" charset="0"/>
                <a:ea typeface="+mn-ea"/>
                <a:cs typeface="+mn-cs"/>
              </a:rPr>
              <a:t>Cavo tripolare, formato da 3 conduttori di sezione 240 mm</a:t>
            </a:r>
            <a:r>
              <a:rPr kumimoji="1" lang="it-IT" sz="900" b="0" i="0" u="none" strike="noStrike" kern="1200" cap="none" spc="0" normalizeH="0" baseline="30000" noProof="0" dirty="0">
                <a:ln>
                  <a:noFill/>
                </a:ln>
                <a:solidFill>
                  <a:srgbClr val="010000"/>
                </a:solidFill>
                <a:effectLst/>
                <a:uLnTx/>
                <a:uFillTx/>
                <a:latin typeface="Arial Black" panose="020B0A04020102020204" pitchFamily="34" charset="0"/>
                <a:ea typeface="+mn-ea"/>
                <a:cs typeface="+mn-cs"/>
              </a:rPr>
              <a:t>2</a:t>
            </a:r>
            <a:endParaRPr kumimoji="1" lang="it-IT" sz="900" b="0" i="0" u="none" strike="noStrike" kern="1200" cap="none" spc="0" normalizeH="0" baseline="0" noProof="0" dirty="0">
              <a:ln>
                <a:noFill/>
              </a:ln>
              <a:solidFill>
                <a:srgbClr val="010000"/>
              </a:solidFill>
              <a:effectLst/>
              <a:uLnTx/>
              <a:uFillTx/>
              <a:latin typeface="Arial Black" panose="020B0A04020102020204" pitchFamily="34" charset="0"/>
              <a:ea typeface="+mn-ea"/>
              <a:cs typeface="+mn-cs"/>
            </a:endParaRPr>
          </a:p>
        </p:txBody>
      </p:sp>
      <p:cxnSp>
        <p:nvCxnSpPr>
          <p:cNvPr id="64" name="Connettore 1 63"/>
          <p:cNvCxnSpPr/>
          <p:nvPr/>
        </p:nvCxnSpPr>
        <p:spPr bwMode="auto">
          <a:xfrm flipV="1">
            <a:off x="589225" y="3058631"/>
            <a:ext cx="4494741" cy="2427"/>
          </a:xfrm>
          <a:prstGeom prst="line">
            <a:avLst/>
          </a:prstGeom>
          <a:ln w="158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Connettore 1 64"/>
          <p:cNvCxnSpPr/>
          <p:nvPr/>
        </p:nvCxnSpPr>
        <p:spPr bwMode="auto">
          <a:xfrm>
            <a:off x="611341" y="3643124"/>
            <a:ext cx="5124080" cy="1900"/>
          </a:xfrm>
          <a:prstGeom prst="line">
            <a:avLst/>
          </a:prstGeom>
          <a:ln w="158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7" name="Connettore 1 106"/>
          <p:cNvCxnSpPr/>
          <p:nvPr/>
        </p:nvCxnSpPr>
        <p:spPr bwMode="auto">
          <a:xfrm>
            <a:off x="620577" y="2511760"/>
            <a:ext cx="3894273" cy="0"/>
          </a:xfrm>
          <a:prstGeom prst="line">
            <a:avLst/>
          </a:prstGeom>
          <a:ln w="158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7" name="CasellaDiTesto 116"/>
          <p:cNvSpPr txBox="1"/>
          <p:nvPr/>
        </p:nvSpPr>
        <p:spPr>
          <a:xfrm>
            <a:off x="542318" y="2804965"/>
            <a:ext cx="4441201"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900" b="0" i="0" u="none" strike="noStrike" kern="1200" cap="none" spc="0" normalizeH="0" baseline="0" noProof="0" dirty="0">
                <a:ln>
                  <a:noFill/>
                </a:ln>
                <a:solidFill>
                  <a:srgbClr val="010000"/>
                </a:solidFill>
                <a:effectLst/>
                <a:uLnTx/>
                <a:uFillTx/>
                <a:latin typeface="Arial Black" panose="020B0A04020102020204" pitchFamily="34" charset="0"/>
                <a:ea typeface="+mn-ea"/>
                <a:cs typeface="+mn-cs"/>
              </a:rPr>
              <a:t>Conduttori in rame a corda rigida rotonda, normale o compatta</a:t>
            </a:r>
          </a:p>
        </p:txBody>
      </p:sp>
      <p:sp>
        <p:nvSpPr>
          <p:cNvPr id="118" name="CasellaDiTesto 117"/>
          <p:cNvSpPr txBox="1"/>
          <p:nvPr/>
        </p:nvSpPr>
        <p:spPr>
          <a:xfrm>
            <a:off x="536386" y="3381798"/>
            <a:ext cx="4827701"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900" b="0" i="0" u="none" strike="noStrike" kern="1200" cap="none" spc="0" normalizeH="0" baseline="0" noProof="0" dirty="0">
                <a:ln>
                  <a:noFill/>
                </a:ln>
                <a:solidFill>
                  <a:srgbClr val="010000"/>
                </a:solidFill>
                <a:effectLst/>
                <a:uLnTx/>
                <a:uFillTx/>
                <a:latin typeface="Arial Black" panose="020B0A04020102020204" pitchFamily="34" charset="0"/>
                <a:ea typeface="+mn-ea"/>
                <a:cs typeface="+mn-cs"/>
              </a:rPr>
              <a:t>Mescola a base di gomma </a:t>
            </a:r>
            <a:r>
              <a:rPr kumimoji="1" lang="it-IT" sz="900" b="0" i="0" u="none" strike="noStrike" kern="1200" cap="none" spc="0" normalizeH="0" baseline="0" noProof="0" dirty="0" err="1">
                <a:ln>
                  <a:noFill/>
                </a:ln>
                <a:solidFill>
                  <a:srgbClr val="010000"/>
                </a:solidFill>
                <a:effectLst/>
                <a:uLnTx/>
                <a:uFillTx/>
                <a:latin typeface="Arial Black" panose="020B0A04020102020204" pitchFamily="34" charset="0"/>
                <a:ea typeface="+mn-ea"/>
                <a:cs typeface="+mn-cs"/>
              </a:rPr>
              <a:t>etilenpropilenica</a:t>
            </a:r>
            <a:r>
              <a:rPr kumimoji="1" lang="it-IT" sz="900" b="0" i="0" u="none" strike="noStrike" kern="1200" cap="none" spc="0" normalizeH="0" baseline="0" noProof="0" dirty="0">
                <a:ln>
                  <a:noFill/>
                </a:ln>
                <a:solidFill>
                  <a:srgbClr val="010000"/>
                </a:solidFill>
                <a:effectLst/>
                <a:uLnTx/>
                <a:uFillTx/>
                <a:latin typeface="Arial Black" panose="020B0A04020102020204" pitchFamily="34" charset="0"/>
                <a:ea typeface="+mn-ea"/>
                <a:cs typeface="+mn-cs"/>
              </a:rPr>
              <a:t> ad alto modulo (HEPR)</a:t>
            </a:r>
          </a:p>
        </p:txBody>
      </p:sp>
      <p:sp>
        <p:nvSpPr>
          <p:cNvPr id="119" name="CasellaDiTesto 118"/>
          <p:cNvSpPr txBox="1"/>
          <p:nvPr/>
        </p:nvSpPr>
        <p:spPr>
          <a:xfrm>
            <a:off x="524957" y="3933559"/>
            <a:ext cx="4027350"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900" b="0" i="0" u="none" strike="noStrike" kern="1200" cap="none" spc="0" normalizeH="0" baseline="0" noProof="0" dirty="0">
                <a:ln>
                  <a:noFill/>
                </a:ln>
                <a:solidFill>
                  <a:srgbClr val="010000"/>
                </a:solidFill>
                <a:effectLst/>
                <a:uLnTx/>
                <a:uFillTx/>
                <a:latin typeface="Arial Black" panose="020B0A04020102020204" pitchFamily="34" charset="0"/>
                <a:ea typeface="+mn-ea"/>
                <a:cs typeface="+mn-cs"/>
              </a:rPr>
              <a:t>Schermo a treccia o calza di rame</a:t>
            </a:r>
          </a:p>
        </p:txBody>
      </p:sp>
      <p:sp>
        <p:nvSpPr>
          <p:cNvPr id="120" name="CasellaDiTesto 119"/>
          <p:cNvSpPr txBox="1"/>
          <p:nvPr/>
        </p:nvSpPr>
        <p:spPr>
          <a:xfrm>
            <a:off x="524957" y="4513176"/>
            <a:ext cx="4027350"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900" b="0" i="0" u="none" strike="noStrike" kern="1200" cap="none" spc="0" normalizeH="0" baseline="0" noProof="0" dirty="0">
                <a:ln>
                  <a:noFill/>
                </a:ln>
                <a:solidFill>
                  <a:srgbClr val="010000"/>
                </a:solidFill>
                <a:effectLst/>
                <a:uLnTx/>
                <a:uFillTx/>
                <a:latin typeface="Arial Black" panose="020B0A04020102020204" pitchFamily="34" charset="0"/>
                <a:ea typeface="+mn-ea"/>
                <a:cs typeface="+mn-cs"/>
              </a:rPr>
              <a:t>Anime riunite per formare un cavo rotondo</a:t>
            </a:r>
          </a:p>
        </p:txBody>
      </p:sp>
      <p:sp>
        <p:nvSpPr>
          <p:cNvPr id="121" name="CasellaDiTesto 120"/>
          <p:cNvSpPr txBox="1"/>
          <p:nvPr/>
        </p:nvSpPr>
        <p:spPr>
          <a:xfrm>
            <a:off x="554038" y="5146156"/>
            <a:ext cx="4027350"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900" b="0" i="0" u="none" strike="noStrike" kern="1200" cap="none" spc="0" normalizeH="0" baseline="0" noProof="0" dirty="0">
                <a:ln>
                  <a:noFill/>
                </a:ln>
                <a:solidFill>
                  <a:srgbClr val="010000"/>
                </a:solidFill>
                <a:effectLst/>
                <a:uLnTx/>
                <a:uFillTx/>
                <a:latin typeface="Arial Black" panose="020B0A04020102020204" pitchFamily="34" charset="0"/>
                <a:ea typeface="+mn-ea"/>
                <a:cs typeface="+mn-cs"/>
              </a:rPr>
              <a:t>Guaina esterna a base di PVC</a:t>
            </a:r>
          </a:p>
        </p:txBody>
      </p:sp>
      <p:sp>
        <p:nvSpPr>
          <p:cNvPr id="124" name="CasellaDiTesto 123"/>
          <p:cNvSpPr txBox="1"/>
          <p:nvPr/>
        </p:nvSpPr>
        <p:spPr>
          <a:xfrm>
            <a:off x="554038" y="5819290"/>
            <a:ext cx="4027350"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900" b="0" i="0" u="none" strike="noStrike" kern="1200" cap="none" spc="0" normalizeH="0" baseline="0" noProof="0" dirty="0">
                <a:ln>
                  <a:noFill/>
                </a:ln>
                <a:solidFill>
                  <a:srgbClr val="010000"/>
                </a:solidFill>
                <a:effectLst/>
                <a:uLnTx/>
                <a:uFillTx/>
                <a:latin typeface="Arial Black" panose="020B0A04020102020204" pitchFamily="34" charset="0"/>
                <a:ea typeface="+mn-ea"/>
                <a:cs typeface="+mn-cs"/>
              </a:rPr>
              <a:t>Tensioni nominali di isolamento (</a:t>
            </a:r>
            <a:r>
              <a:rPr kumimoji="1" lang="it-IT" sz="900" b="0" i="0" u="none" strike="noStrike" kern="1200" cap="none" spc="0" normalizeH="0" baseline="0" noProof="0" dirty="0" err="1">
                <a:ln>
                  <a:noFill/>
                </a:ln>
                <a:solidFill>
                  <a:srgbClr val="010000"/>
                </a:solidFill>
                <a:effectLst/>
                <a:uLnTx/>
                <a:uFillTx/>
                <a:latin typeface="Arial Black" panose="020B0A04020102020204" pitchFamily="34" charset="0"/>
                <a:ea typeface="+mn-ea"/>
                <a:cs typeface="+mn-cs"/>
              </a:rPr>
              <a:t>U</a:t>
            </a:r>
            <a:r>
              <a:rPr kumimoji="1" lang="it-IT" sz="900" b="0" i="0" u="none" strike="noStrike" kern="1200" cap="none" spc="0" normalizeH="0" baseline="-25000" noProof="0" dirty="0" err="1">
                <a:ln>
                  <a:noFill/>
                </a:ln>
                <a:solidFill>
                  <a:srgbClr val="010000"/>
                </a:solidFill>
                <a:effectLst/>
                <a:uLnTx/>
                <a:uFillTx/>
                <a:latin typeface="Arial Black" panose="020B0A04020102020204" pitchFamily="34" charset="0"/>
                <a:ea typeface="+mn-ea"/>
                <a:cs typeface="+mn-cs"/>
              </a:rPr>
              <a:t>o</a:t>
            </a:r>
            <a:r>
              <a:rPr kumimoji="1" lang="it-IT" sz="900" b="0" i="0" u="none" strike="noStrike" kern="1200" cap="none" spc="0" normalizeH="0" baseline="0" noProof="0" dirty="0">
                <a:ln>
                  <a:noFill/>
                </a:ln>
                <a:solidFill>
                  <a:srgbClr val="010000"/>
                </a:solidFill>
                <a:effectLst/>
                <a:uLnTx/>
                <a:uFillTx/>
                <a:latin typeface="Arial Black" panose="020B0A04020102020204" pitchFamily="34" charset="0"/>
                <a:ea typeface="+mn-ea"/>
                <a:cs typeface="+mn-cs"/>
              </a:rPr>
              <a:t> / U)</a:t>
            </a:r>
          </a:p>
        </p:txBody>
      </p:sp>
      <p:sp>
        <p:nvSpPr>
          <p:cNvPr id="89" name="CasellaDiTesto 88"/>
          <p:cNvSpPr txBox="1"/>
          <p:nvPr/>
        </p:nvSpPr>
        <p:spPr>
          <a:xfrm>
            <a:off x="4155051" y="1780816"/>
            <a:ext cx="792088"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12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3x240</a:t>
            </a:r>
          </a:p>
        </p:txBody>
      </p:sp>
      <p:sp>
        <p:nvSpPr>
          <p:cNvPr id="131" name="CasellaDiTesto 130"/>
          <p:cNvSpPr txBox="1"/>
          <p:nvPr/>
        </p:nvSpPr>
        <p:spPr>
          <a:xfrm>
            <a:off x="4935457" y="1750584"/>
            <a:ext cx="792088"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12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R</a:t>
            </a:r>
          </a:p>
        </p:txBody>
      </p:sp>
      <p:sp>
        <p:nvSpPr>
          <p:cNvPr id="132" name="CasellaDiTesto 131"/>
          <p:cNvSpPr txBox="1"/>
          <p:nvPr/>
        </p:nvSpPr>
        <p:spPr>
          <a:xfrm>
            <a:off x="5510487" y="1750583"/>
            <a:ext cx="425384"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12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G7</a:t>
            </a:r>
          </a:p>
        </p:txBody>
      </p:sp>
      <p:sp>
        <p:nvSpPr>
          <p:cNvPr id="133" name="CasellaDiTesto 132"/>
          <p:cNvSpPr txBox="1"/>
          <p:nvPr/>
        </p:nvSpPr>
        <p:spPr>
          <a:xfrm>
            <a:off x="6257905" y="1758568"/>
            <a:ext cx="416273"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12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H2</a:t>
            </a:r>
          </a:p>
        </p:txBody>
      </p:sp>
      <p:sp>
        <p:nvSpPr>
          <p:cNvPr id="134" name="CasellaDiTesto 133"/>
          <p:cNvSpPr txBox="1"/>
          <p:nvPr/>
        </p:nvSpPr>
        <p:spPr>
          <a:xfrm>
            <a:off x="6980268" y="1758568"/>
            <a:ext cx="301215"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12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O</a:t>
            </a:r>
          </a:p>
        </p:txBody>
      </p:sp>
      <p:sp>
        <p:nvSpPr>
          <p:cNvPr id="135" name="CasellaDiTesto 134"/>
          <p:cNvSpPr txBox="1"/>
          <p:nvPr/>
        </p:nvSpPr>
        <p:spPr>
          <a:xfrm>
            <a:off x="7740641" y="1750583"/>
            <a:ext cx="36291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12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R</a:t>
            </a:r>
          </a:p>
        </p:txBody>
      </p:sp>
      <p:sp>
        <p:nvSpPr>
          <p:cNvPr id="136" name="CasellaDiTesto 135"/>
          <p:cNvSpPr txBox="1"/>
          <p:nvPr/>
        </p:nvSpPr>
        <p:spPr>
          <a:xfrm>
            <a:off x="8175040" y="1771705"/>
            <a:ext cx="1006389"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12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12/20 </a:t>
            </a:r>
            <a:r>
              <a:rPr kumimoji="1" lang="it-IT" sz="1200" b="0" i="0" u="none" strike="noStrike" kern="1200" cap="none" spc="0" normalizeH="0" baseline="0" noProof="0" dirty="0" err="1">
                <a:ln>
                  <a:noFill/>
                </a:ln>
                <a:solidFill>
                  <a:srgbClr val="FF0000"/>
                </a:solidFill>
                <a:effectLst/>
                <a:uLnTx/>
                <a:uFillTx/>
                <a:latin typeface="Arial Black" panose="020B0A04020102020204" pitchFamily="34" charset="0"/>
                <a:ea typeface="+mn-ea"/>
                <a:cs typeface="+mn-cs"/>
              </a:rPr>
              <a:t>kV</a:t>
            </a:r>
            <a:endParaRPr kumimoji="1" lang="it-IT" sz="12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endParaRPr>
          </a:p>
        </p:txBody>
      </p:sp>
      <p:sp>
        <p:nvSpPr>
          <p:cNvPr id="2" name="Segnaposto numero diapositiva 1">
            <a:extLst>
              <a:ext uri="{FF2B5EF4-FFF2-40B4-BE49-F238E27FC236}">
                <a16:creationId xmlns:a16="http://schemas.microsoft.com/office/drawing/2014/main" id="{F9B7C2F3-BB60-7766-F2F4-0BF1027A89FF}"/>
              </a:ext>
            </a:extLst>
          </p:cNvPr>
          <p:cNvSpPr>
            <a:spLocks noGrp="1"/>
          </p:cNvSpPr>
          <p:nvPr>
            <p:ph type="sldNum" sz="quarter" idx="12"/>
          </p:nvPr>
        </p:nvSpPr>
        <p:spPr/>
        <p:txBody>
          <a:bodyPr/>
          <a:lstStyle/>
          <a:p>
            <a:fld id="{AB0F8D9A-AFD8-4A88-8415-4E6756A0FCA9}" type="slidenum">
              <a:rPr lang="it-IT" smtClean="0"/>
              <a:t>52</a:t>
            </a:fld>
            <a:endParaRPr lang="it-IT"/>
          </a:p>
        </p:txBody>
      </p:sp>
    </p:spTree>
    <p:extLst>
      <p:ext uri="{BB962C8B-B14F-4D97-AF65-F5344CB8AC3E}">
        <p14:creationId xmlns:p14="http://schemas.microsoft.com/office/powerpoint/2010/main" val="16249376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asellaDiTesto 2"/>
          <p:cNvSpPr txBox="1">
            <a:spLocks noChangeArrowheads="1"/>
          </p:cNvSpPr>
          <p:nvPr/>
        </p:nvSpPr>
        <p:spPr bwMode="auto">
          <a:xfrm>
            <a:off x="827088" y="765175"/>
            <a:ext cx="5473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Cavi di media tensione</a:t>
            </a:r>
            <a:endParaRPr kumimoji="1"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graphicFrame>
        <p:nvGraphicFramePr>
          <p:cNvPr id="179203"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79203"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9204"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79204"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ttangolo 6"/>
          <p:cNvSpPr/>
          <p:nvPr/>
        </p:nvSpPr>
        <p:spPr>
          <a:xfrm>
            <a:off x="827088" y="1498818"/>
            <a:ext cx="7618412" cy="3785652"/>
          </a:xfrm>
          <a:prstGeom prst="rect">
            <a:avLst/>
          </a:prstGeom>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altLang="it-IT" sz="2000" b="0" i="0" u="none" strike="noStrike" kern="1200" cap="none" spc="0" normalizeH="0" baseline="0" noProof="0" dirty="0">
                <a:ln>
                  <a:noFill/>
                </a:ln>
                <a:solidFill>
                  <a:srgbClr val="009999"/>
                </a:solidFill>
                <a:effectLst/>
                <a:uLnTx/>
                <a:uFillTx/>
                <a:latin typeface="Arial"/>
                <a:ea typeface="+mn-ea"/>
                <a:cs typeface="+mn-cs"/>
              </a:rPr>
              <a:t>La guaina esterna dei cavi di media tensione è di colore rosso.</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it-IT" altLang="it-IT" sz="2000" b="0" i="0" u="none" strike="noStrike" kern="1200" cap="none" spc="0" normalizeH="0" baseline="0" noProof="0" dirty="0">
              <a:ln>
                <a:noFill/>
              </a:ln>
              <a:solidFill>
                <a:srgbClr val="009999"/>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altLang="it-IT" sz="2000" b="0" i="0" u="none" strike="noStrike" kern="1200" cap="none" spc="0" normalizeH="0" baseline="0" noProof="0" dirty="0">
                <a:ln>
                  <a:noFill/>
                </a:ln>
                <a:solidFill>
                  <a:srgbClr val="009999"/>
                </a:solidFill>
                <a:effectLst/>
                <a:uLnTx/>
                <a:uFillTx/>
                <a:latin typeface="Arial"/>
                <a:ea typeface="+mn-ea"/>
                <a:cs typeface="+mn-cs"/>
              </a:rPr>
              <a:t>Ogni 55 cm vengono stampigliati nome del costruttore (o marchio di fabbrica), il contrassegno di comportamento al fuoco e l’eventuale marchio di qualità.</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it-IT" altLang="it-IT" sz="2000" b="0" i="0" u="none" strike="noStrike" kern="1200" cap="none" spc="0" normalizeH="0" baseline="0" noProof="0" dirty="0">
              <a:ln>
                <a:noFill/>
              </a:ln>
              <a:solidFill>
                <a:srgbClr val="009999"/>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altLang="it-IT" sz="2000" b="0" i="0" u="none" strike="noStrike" kern="1200" cap="none" spc="0" normalizeH="0" baseline="0" noProof="0" dirty="0">
                <a:ln>
                  <a:noFill/>
                </a:ln>
                <a:solidFill>
                  <a:srgbClr val="009999"/>
                </a:solidFill>
                <a:effectLst/>
                <a:uLnTx/>
                <a:uFillTx/>
                <a:latin typeface="Arial"/>
                <a:ea typeface="+mn-ea"/>
                <a:cs typeface="+mn-cs"/>
              </a:rPr>
              <a:t>I cavi unipolari di uno stesso circuito devono essere posati nello stesso involucro (se metallico) per evitare fenomeni induttivi di riscaldamento.</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it-IT" altLang="it-IT" sz="2000" b="0" i="0" u="none" strike="noStrike" kern="1200" cap="none" spc="0" normalizeH="0" baseline="0" noProof="0" dirty="0">
              <a:ln>
                <a:noFill/>
              </a:ln>
              <a:solidFill>
                <a:srgbClr val="009999"/>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altLang="it-IT" sz="2000" b="0" i="0" u="none" strike="noStrike" kern="1200" cap="none" spc="0" normalizeH="0" baseline="0" noProof="0" dirty="0">
                <a:ln>
                  <a:noFill/>
                </a:ln>
                <a:solidFill>
                  <a:srgbClr val="009999"/>
                </a:solidFill>
                <a:effectLst/>
                <a:uLnTx/>
                <a:uFillTx/>
                <a:latin typeface="Arial"/>
                <a:ea typeface="+mn-ea"/>
                <a:cs typeface="+mn-cs"/>
              </a:rPr>
              <a:t>I cavi di media tensione possono essere posati assieme ai cavi di bassa tensione.</a:t>
            </a:r>
          </a:p>
        </p:txBody>
      </p:sp>
      <p:sp>
        <p:nvSpPr>
          <p:cNvPr id="2" name="Segnaposto numero diapositiva 1">
            <a:extLst>
              <a:ext uri="{FF2B5EF4-FFF2-40B4-BE49-F238E27FC236}">
                <a16:creationId xmlns:a16="http://schemas.microsoft.com/office/drawing/2014/main" id="{396A9762-66C1-EC9F-7E70-B5BCF38031E2}"/>
              </a:ext>
            </a:extLst>
          </p:cNvPr>
          <p:cNvSpPr>
            <a:spLocks noGrp="1"/>
          </p:cNvSpPr>
          <p:nvPr>
            <p:ph type="sldNum" sz="quarter" idx="12"/>
          </p:nvPr>
        </p:nvSpPr>
        <p:spPr/>
        <p:txBody>
          <a:bodyPr/>
          <a:lstStyle/>
          <a:p>
            <a:fld id="{AB0F8D9A-AFD8-4A88-8415-4E6756A0FCA9}" type="slidenum">
              <a:rPr lang="it-IT" smtClean="0"/>
              <a:t>53</a:t>
            </a:fld>
            <a:endParaRPr lang="it-IT"/>
          </a:p>
        </p:txBody>
      </p:sp>
    </p:spTree>
    <p:extLst>
      <p:ext uri="{BB962C8B-B14F-4D97-AF65-F5344CB8AC3E}">
        <p14:creationId xmlns:p14="http://schemas.microsoft.com/office/powerpoint/2010/main" val="70499127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egnaposto numero diapositiva 1">
            <a:extLst>
              <a:ext uri="{FF2B5EF4-FFF2-40B4-BE49-F238E27FC236}">
                <a16:creationId xmlns:a16="http://schemas.microsoft.com/office/drawing/2014/main" id="{F3A69BA9-5F14-58E1-DBBF-FE6A62BDF8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800">
                <a:solidFill>
                  <a:schemeClr val="tx1"/>
                </a:solidFill>
                <a:latin typeface="Arial" panose="020B0604020202020204" pitchFamily="34" charset="0"/>
              </a:defRPr>
            </a:lvl1pPr>
            <a:lvl2pPr marL="742950" indent="-285750">
              <a:defRPr kumimoji="1" sz="2800">
                <a:solidFill>
                  <a:schemeClr val="tx1"/>
                </a:solidFill>
                <a:latin typeface="Arial" panose="020B0604020202020204" pitchFamily="34" charset="0"/>
              </a:defRPr>
            </a:lvl2pPr>
            <a:lvl3pPr marL="1143000" indent="-228600">
              <a:defRPr kumimoji="1" sz="2800">
                <a:solidFill>
                  <a:schemeClr val="tx1"/>
                </a:solidFill>
                <a:latin typeface="Arial" panose="020B0604020202020204" pitchFamily="34" charset="0"/>
              </a:defRPr>
            </a:lvl3pPr>
            <a:lvl4pPr marL="1600200" indent="-228600">
              <a:defRPr kumimoji="1" sz="2800">
                <a:solidFill>
                  <a:schemeClr val="tx1"/>
                </a:solidFill>
                <a:latin typeface="Arial" panose="020B0604020202020204" pitchFamily="34" charset="0"/>
              </a:defRPr>
            </a:lvl4pPr>
            <a:lvl5pPr marL="2057400" indent="-228600">
              <a:defRPr kumimoji="1" sz="2800">
                <a:solidFill>
                  <a:schemeClr val="tx1"/>
                </a:solidFill>
                <a:latin typeface="Arial" panose="020B0604020202020204" pitchFamily="34" charset="0"/>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58DD5E-759B-465A-81B4-807105D7D019}" type="slidenum">
              <a:rPr kumimoji="1" lang="it-IT" altLang="it-IT" sz="1400" b="0" i="0" u="none" strike="noStrike" kern="1200" cap="none" spc="0" normalizeH="0" baseline="0" noProof="0" smtClean="0">
                <a:ln>
                  <a:noFill/>
                </a:ln>
                <a:solidFill>
                  <a:srgbClr val="FF9966"/>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1" lang="it-IT" altLang="it-IT" sz="1400" b="0" i="0" u="none" strike="noStrike" kern="1200" cap="none" spc="0" normalizeH="0" baseline="0" noProof="0">
              <a:ln>
                <a:noFill/>
              </a:ln>
              <a:solidFill>
                <a:srgbClr val="FF9966"/>
              </a:solidFill>
              <a:effectLst/>
              <a:uLnTx/>
              <a:uFillTx/>
              <a:latin typeface="Arial" panose="020B0604020202020204" pitchFamily="34" charset="0"/>
              <a:ea typeface="+mn-ea"/>
              <a:cs typeface="+mn-cs"/>
            </a:endParaRPr>
          </a:p>
        </p:txBody>
      </p:sp>
      <p:pic>
        <p:nvPicPr>
          <p:cNvPr id="47107" name="Immagine 2">
            <a:extLst>
              <a:ext uri="{FF2B5EF4-FFF2-40B4-BE49-F238E27FC236}">
                <a16:creationId xmlns:a16="http://schemas.microsoft.com/office/drawing/2014/main" id="{9B131444-7D9C-12C6-E877-5A4FC33B421E}"/>
              </a:ext>
            </a:extLst>
          </p:cNvPr>
          <p:cNvPicPr>
            <a:picLocks noChangeAspect="1"/>
          </p:cNvPicPr>
          <p:nvPr/>
        </p:nvPicPr>
        <p:blipFill>
          <a:blip r:embed="rId2">
            <a:extLst>
              <a:ext uri="{28A0092B-C50C-407E-A947-70E740481C1C}">
                <a14:useLocalDpi xmlns:a14="http://schemas.microsoft.com/office/drawing/2010/main" val="0"/>
              </a:ext>
            </a:extLst>
          </a:blip>
          <a:srcRect b="51193"/>
          <a:stretch>
            <a:fillRect/>
          </a:stretch>
        </p:blipFill>
        <p:spPr bwMode="auto">
          <a:xfrm>
            <a:off x="461963" y="1265238"/>
            <a:ext cx="8289925"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Immagine 3">
            <a:extLst>
              <a:ext uri="{FF2B5EF4-FFF2-40B4-BE49-F238E27FC236}">
                <a16:creationId xmlns:a16="http://schemas.microsoft.com/office/drawing/2014/main" id="{86924007-8711-86BB-80FB-712E34823F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5372100"/>
            <a:ext cx="304165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CasellaDiTesto 3">
            <a:extLst>
              <a:ext uri="{FF2B5EF4-FFF2-40B4-BE49-F238E27FC236}">
                <a16:creationId xmlns:a16="http://schemas.microsoft.com/office/drawing/2014/main" id="{F98EF56A-81DC-51D5-7BBA-5461A0D18437}"/>
              </a:ext>
            </a:extLst>
          </p:cNvPr>
          <p:cNvSpPr txBox="1">
            <a:spLocks noChangeArrowheads="1"/>
          </p:cNvSpPr>
          <p:nvPr/>
        </p:nvSpPr>
        <p:spPr bwMode="auto">
          <a:xfrm>
            <a:off x="778597" y="609600"/>
            <a:ext cx="520656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a:solidFill>
                  <a:schemeClr val="tx1"/>
                </a:solidFill>
                <a:latin typeface="Arial" panose="020B0604020202020204" pitchFamily="34" charset="0"/>
              </a:defRPr>
            </a:lvl1pPr>
            <a:lvl2pPr marL="742950" indent="-285750">
              <a:defRPr kumimoji="1" sz="2800">
                <a:solidFill>
                  <a:schemeClr val="tx1"/>
                </a:solidFill>
                <a:latin typeface="Arial" panose="020B0604020202020204" pitchFamily="34" charset="0"/>
              </a:defRPr>
            </a:lvl2pPr>
            <a:lvl3pPr marL="1143000" indent="-228600">
              <a:defRPr kumimoji="1" sz="2800">
                <a:solidFill>
                  <a:schemeClr val="tx1"/>
                </a:solidFill>
                <a:latin typeface="Arial" panose="020B0604020202020204" pitchFamily="34" charset="0"/>
              </a:defRPr>
            </a:lvl3pPr>
            <a:lvl4pPr marL="1600200" indent="-228600">
              <a:defRPr kumimoji="1" sz="2800">
                <a:solidFill>
                  <a:schemeClr val="tx1"/>
                </a:solidFill>
                <a:latin typeface="Arial" panose="020B0604020202020204" pitchFamily="34" charset="0"/>
              </a:defRPr>
            </a:lvl4pPr>
            <a:lvl5pPr marL="2057400" indent="-228600">
              <a:defRPr kumimoji="1" sz="2800">
                <a:solidFill>
                  <a:schemeClr val="tx1"/>
                </a:solidFill>
                <a:latin typeface="Arial" panose="020B0604020202020204" pitchFamily="34" charset="0"/>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1" lang="it-IT" altLang="it-IT" sz="24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CAVI CPR PER MEDIA TENSIONE</a:t>
            </a:r>
          </a:p>
        </p:txBody>
      </p:sp>
      <p:pic>
        <p:nvPicPr>
          <p:cNvPr id="47110" name="Immagine 5">
            <a:extLst>
              <a:ext uri="{FF2B5EF4-FFF2-40B4-BE49-F238E27FC236}">
                <a16:creationId xmlns:a16="http://schemas.microsoft.com/office/drawing/2014/main" id="{870F801A-7CA9-1678-2D40-B5F24C1EE9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375" y="5384800"/>
            <a:ext cx="30003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numero diapositiva 1">
            <a:extLst>
              <a:ext uri="{FF2B5EF4-FFF2-40B4-BE49-F238E27FC236}">
                <a16:creationId xmlns:a16="http://schemas.microsoft.com/office/drawing/2014/main" id="{FADAF941-F873-AB75-D953-22934922FD9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800">
                <a:solidFill>
                  <a:schemeClr val="tx1"/>
                </a:solidFill>
                <a:latin typeface="Arial" panose="020B0604020202020204" pitchFamily="34" charset="0"/>
              </a:defRPr>
            </a:lvl1pPr>
            <a:lvl2pPr marL="742950" indent="-285750">
              <a:defRPr kumimoji="1" sz="2800">
                <a:solidFill>
                  <a:schemeClr val="tx1"/>
                </a:solidFill>
                <a:latin typeface="Arial" panose="020B0604020202020204" pitchFamily="34" charset="0"/>
              </a:defRPr>
            </a:lvl2pPr>
            <a:lvl3pPr marL="1143000" indent="-228600">
              <a:defRPr kumimoji="1" sz="2800">
                <a:solidFill>
                  <a:schemeClr val="tx1"/>
                </a:solidFill>
                <a:latin typeface="Arial" panose="020B0604020202020204" pitchFamily="34" charset="0"/>
              </a:defRPr>
            </a:lvl3pPr>
            <a:lvl4pPr marL="1600200" indent="-228600">
              <a:defRPr kumimoji="1" sz="2800">
                <a:solidFill>
                  <a:schemeClr val="tx1"/>
                </a:solidFill>
                <a:latin typeface="Arial" panose="020B0604020202020204" pitchFamily="34" charset="0"/>
              </a:defRPr>
            </a:lvl4pPr>
            <a:lvl5pPr marL="2057400" indent="-228600">
              <a:defRPr kumimoji="1" sz="2800">
                <a:solidFill>
                  <a:schemeClr val="tx1"/>
                </a:solidFill>
                <a:latin typeface="Arial" panose="020B0604020202020204" pitchFamily="34" charset="0"/>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565067-9F0A-4B6B-A745-F46336393E71}" type="slidenum">
              <a:rPr kumimoji="1" lang="it-IT" altLang="it-IT" sz="1400" b="0" i="0" u="none" strike="noStrike" kern="1200" cap="none" spc="0" normalizeH="0" baseline="0" noProof="0" smtClean="0">
                <a:ln>
                  <a:noFill/>
                </a:ln>
                <a:solidFill>
                  <a:srgbClr val="FF9966"/>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1" lang="it-IT" altLang="it-IT" sz="1400" b="0" i="0" u="none" strike="noStrike" kern="1200" cap="none" spc="0" normalizeH="0" baseline="0" noProof="0">
              <a:ln>
                <a:noFill/>
              </a:ln>
              <a:solidFill>
                <a:srgbClr val="FF9966"/>
              </a:solidFill>
              <a:effectLst/>
              <a:uLnTx/>
              <a:uFillTx/>
              <a:latin typeface="Arial" panose="020B0604020202020204" pitchFamily="34" charset="0"/>
              <a:ea typeface="+mn-ea"/>
              <a:cs typeface="+mn-cs"/>
            </a:endParaRPr>
          </a:p>
        </p:txBody>
      </p:sp>
      <p:pic>
        <p:nvPicPr>
          <p:cNvPr id="48131" name="Immagine 2">
            <a:extLst>
              <a:ext uri="{FF2B5EF4-FFF2-40B4-BE49-F238E27FC236}">
                <a16:creationId xmlns:a16="http://schemas.microsoft.com/office/drawing/2014/main" id="{B09FF7DE-EEBC-D704-BAA1-3AF914C7CD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6413" y="1792288"/>
            <a:ext cx="8145462" cy="34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CasellaDiTesto 3">
            <a:extLst>
              <a:ext uri="{FF2B5EF4-FFF2-40B4-BE49-F238E27FC236}">
                <a16:creationId xmlns:a16="http://schemas.microsoft.com/office/drawing/2014/main" id="{5784F0AF-A243-8446-A076-FBDD86866F56}"/>
              </a:ext>
            </a:extLst>
          </p:cNvPr>
          <p:cNvSpPr txBox="1">
            <a:spLocks noChangeArrowheads="1"/>
          </p:cNvSpPr>
          <p:nvPr/>
        </p:nvSpPr>
        <p:spPr bwMode="auto">
          <a:xfrm>
            <a:off x="741651" y="765031"/>
            <a:ext cx="505878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a:solidFill>
                  <a:schemeClr val="tx1"/>
                </a:solidFill>
                <a:latin typeface="Arial" panose="020B0604020202020204" pitchFamily="34" charset="0"/>
              </a:defRPr>
            </a:lvl1pPr>
            <a:lvl2pPr marL="742950" indent="-285750">
              <a:defRPr kumimoji="1" sz="2800">
                <a:solidFill>
                  <a:schemeClr val="tx1"/>
                </a:solidFill>
                <a:latin typeface="Arial" panose="020B0604020202020204" pitchFamily="34" charset="0"/>
              </a:defRPr>
            </a:lvl2pPr>
            <a:lvl3pPr marL="1143000" indent="-228600">
              <a:defRPr kumimoji="1" sz="2800">
                <a:solidFill>
                  <a:schemeClr val="tx1"/>
                </a:solidFill>
                <a:latin typeface="Arial" panose="020B0604020202020204" pitchFamily="34" charset="0"/>
              </a:defRPr>
            </a:lvl3pPr>
            <a:lvl4pPr marL="1600200" indent="-228600">
              <a:defRPr kumimoji="1" sz="2800">
                <a:solidFill>
                  <a:schemeClr val="tx1"/>
                </a:solidFill>
                <a:latin typeface="Arial" panose="020B0604020202020204" pitchFamily="34" charset="0"/>
              </a:defRPr>
            </a:lvl4pPr>
            <a:lvl5pPr marL="2057400" indent="-228600">
              <a:defRPr kumimoji="1" sz="2800">
                <a:solidFill>
                  <a:schemeClr val="tx1"/>
                </a:solidFill>
                <a:latin typeface="Arial" panose="020B0604020202020204" pitchFamily="34" charset="0"/>
              </a:defRPr>
            </a:lvl5pPr>
            <a:lvl6pPr marL="2514600" indent="-228600" eaLnBrk="0" fontAlgn="base" hangingPunct="0">
              <a:spcBef>
                <a:spcPct val="0"/>
              </a:spcBef>
              <a:spcAft>
                <a:spcPct val="0"/>
              </a:spcAft>
              <a:defRPr kumimoji="1" sz="2800">
                <a:solidFill>
                  <a:schemeClr val="tx1"/>
                </a:solidFill>
                <a:latin typeface="Arial" panose="020B0604020202020204" pitchFamily="34" charset="0"/>
              </a:defRPr>
            </a:lvl6pPr>
            <a:lvl7pPr marL="2971800" indent="-228600" eaLnBrk="0" fontAlgn="base" hangingPunct="0">
              <a:spcBef>
                <a:spcPct val="0"/>
              </a:spcBef>
              <a:spcAft>
                <a:spcPct val="0"/>
              </a:spcAft>
              <a:defRPr kumimoji="1" sz="2800">
                <a:solidFill>
                  <a:schemeClr val="tx1"/>
                </a:solidFill>
                <a:latin typeface="Arial" panose="020B0604020202020204" pitchFamily="34" charset="0"/>
              </a:defRPr>
            </a:lvl7pPr>
            <a:lvl8pPr marL="3429000" indent="-228600" eaLnBrk="0" fontAlgn="base" hangingPunct="0">
              <a:spcBef>
                <a:spcPct val="0"/>
              </a:spcBef>
              <a:spcAft>
                <a:spcPct val="0"/>
              </a:spcAft>
              <a:defRPr kumimoji="1" sz="2800">
                <a:solidFill>
                  <a:schemeClr val="tx1"/>
                </a:solidFill>
                <a:latin typeface="Arial" panose="020B0604020202020204" pitchFamily="34" charset="0"/>
              </a:defRPr>
            </a:lvl8pPr>
            <a:lvl9pPr marL="3886200" indent="-228600" eaLnBrk="0" fontAlgn="base" hangingPunct="0">
              <a:spcBef>
                <a:spcPct val="0"/>
              </a:spcBef>
              <a:spcAft>
                <a:spcPct val="0"/>
              </a:spcAft>
              <a:defRPr kumimoji="1" sz="2800">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1" lang="it-IT" altLang="it-IT" sz="24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CAVI CPR PER MEDIA TENSIONE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asellaDiTesto 2"/>
          <p:cNvSpPr txBox="1">
            <a:spLocks noChangeArrowheads="1"/>
          </p:cNvSpPr>
          <p:nvPr/>
        </p:nvSpPr>
        <p:spPr bwMode="auto">
          <a:xfrm>
            <a:off x="827088" y="765175"/>
            <a:ext cx="5473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Cavi di media tensione</a:t>
            </a:r>
            <a:endParaRPr kumimoji="1"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graphicFrame>
        <p:nvGraphicFramePr>
          <p:cNvPr id="179203"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79203"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9204"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79204"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ttangolo 1"/>
          <p:cNvSpPr/>
          <p:nvPr/>
        </p:nvSpPr>
        <p:spPr bwMode="auto">
          <a:xfrm>
            <a:off x="2555776" y="1628800"/>
            <a:ext cx="3816424" cy="504056"/>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2500" b="0" i="0" u="none" strike="noStrike" kern="1200" cap="none" spc="0" normalizeH="0" baseline="0" noProof="0" dirty="0">
                <a:ln>
                  <a:noFill/>
                </a:ln>
                <a:solidFill>
                  <a:srgbClr val="009999"/>
                </a:solidFill>
                <a:effectLst/>
                <a:uLnTx/>
                <a:uFillTx/>
                <a:latin typeface="Arial Black" panose="020B0A04020102020204" pitchFamily="34" charset="0"/>
                <a:ea typeface="+mn-ea"/>
                <a:cs typeface="+mn-cs"/>
              </a:rPr>
              <a:t>MODALITA’ DI POSA</a:t>
            </a:r>
          </a:p>
        </p:txBody>
      </p:sp>
      <p:cxnSp>
        <p:nvCxnSpPr>
          <p:cNvPr id="4" name="Connettore 2 3"/>
          <p:cNvCxnSpPr/>
          <p:nvPr/>
        </p:nvCxnSpPr>
        <p:spPr bwMode="auto">
          <a:xfrm flipH="1">
            <a:off x="1331640" y="2132856"/>
            <a:ext cx="1584176" cy="64807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 name="Connettore 2 5"/>
          <p:cNvCxnSpPr/>
          <p:nvPr/>
        </p:nvCxnSpPr>
        <p:spPr bwMode="auto">
          <a:xfrm>
            <a:off x="4427984" y="2132856"/>
            <a:ext cx="0" cy="64807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 name="Connettore 2 12"/>
          <p:cNvCxnSpPr/>
          <p:nvPr/>
        </p:nvCxnSpPr>
        <p:spPr bwMode="auto">
          <a:xfrm>
            <a:off x="5940153" y="2150858"/>
            <a:ext cx="1440159" cy="63007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9" name="Rettangolo 18"/>
          <p:cNvSpPr/>
          <p:nvPr/>
        </p:nvSpPr>
        <p:spPr bwMode="auto">
          <a:xfrm>
            <a:off x="213316" y="2834640"/>
            <a:ext cx="2808000" cy="2448272"/>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it-IT" sz="1700" b="0" i="0" u="none" strike="noStrike" kern="1200" cap="none" spc="0" normalizeH="0" baseline="0" noProof="0" dirty="0">
                <a:ln>
                  <a:noFill/>
                </a:ln>
                <a:solidFill>
                  <a:srgbClr val="009999"/>
                </a:solidFill>
                <a:effectLst/>
                <a:uLnTx/>
                <a:uFillTx/>
                <a:latin typeface="Arial Black" pitchFamily="34" charset="0"/>
                <a:ea typeface="+mn-ea"/>
                <a:cs typeface="+mn-cs"/>
              </a:rPr>
              <a:t>IN ARIA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it-IT" sz="1700" b="0" i="0" u="none" strike="noStrike" kern="1200" cap="none" spc="0" normalizeH="0" baseline="0" noProof="0" dirty="0">
              <a:ln>
                <a:noFill/>
              </a:ln>
              <a:solidFill>
                <a:srgbClr val="009999"/>
              </a:solidFill>
              <a:effectLst/>
              <a:uLnTx/>
              <a:uFillTx/>
              <a:latin typeface="Arial Black"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sz="1500" b="0" i="0" u="none" strike="noStrike" kern="1200" cap="none" spc="0" normalizeH="0" baseline="0" noProof="0" dirty="0">
                <a:ln>
                  <a:noFill/>
                </a:ln>
                <a:solidFill>
                  <a:srgbClr val="009999"/>
                </a:solidFill>
                <a:effectLst/>
                <a:uLnTx/>
                <a:uFillTx/>
                <a:latin typeface="Arial"/>
                <a:ea typeface="+mn-ea"/>
                <a:cs typeface="+mn-cs"/>
              </a:rPr>
              <a:t>Tubo o canale se a portata di mano (fino a 2,5 m di altezza); diametro interno del tubo </a:t>
            </a:r>
            <a:r>
              <a:rPr kumimoji="1" lang="it-IT" sz="1500" b="0" i="0" u="sng" strike="noStrike" kern="1200" cap="none" spc="0" normalizeH="0" baseline="0" noProof="0" dirty="0">
                <a:ln>
                  <a:noFill/>
                </a:ln>
                <a:solidFill>
                  <a:srgbClr val="009999"/>
                </a:solidFill>
                <a:effectLst/>
                <a:uLnTx/>
                <a:uFillTx/>
                <a:latin typeface="Arial"/>
                <a:ea typeface="+mn-ea"/>
                <a:cs typeface="+mn-cs"/>
              </a:rPr>
              <a:t>&gt;</a:t>
            </a:r>
            <a:r>
              <a:rPr kumimoji="1" lang="it-IT" sz="1500" b="0" i="0" u="none" strike="noStrike" kern="1200" cap="none" spc="0" normalizeH="0" baseline="0" noProof="0" dirty="0">
                <a:ln>
                  <a:noFill/>
                </a:ln>
                <a:solidFill>
                  <a:srgbClr val="009999"/>
                </a:solidFill>
                <a:effectLst/>
                <a:uLnTx/>
                <a:uFillTx/>
                <a:latin typeface="Arial"/>
                <a:ea typeface="+mn-ea"/>
                <a:cs typeface="+mn-cs"/>
              </a:rPr>
              <a:t> 1,4 volte diametro cavo o cerchio circoscritto dei cavi.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it-IT" sz="1700" b="0" i="0" u="none" strike="noStrike" kern="1200" cap="none" spc="0" normalizeH="0" baseline="0" noProof="0" dirty="0">
              <a:ln>
                <a:noFill/>
              </a:ln>
              <a:solidFill>
                <a:srgbClr val="009999"/>
              </a:solidFill>
              <a:effectLst/>
              <a:uLnTx/>
              <a:uFillTx/>
              <a:latin typeface="Arial Black" panose="020B0A040201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it-IT" sz="1700" b="0" i="0" u="none" strike="noStrike" kern="1200" cap="none" spc="0" normalizeH="0" baseline="0" noProof="0" dirty="0">
              <a:ln>
                <a:noFill/>
              </a:ln>
              <a:solidFill>
                <a:srgbClr val="009999"/>
              </a:solidFill>
              <a:effectLst/>
              <a:uLnTx/>
              <a:uFillTx/>
              <a:latin typeface="Arial Black" panose="020B0A04020102020204" pitchFamily="34" charset="0"/>
              <a:ea typeface="+mn-ea"/>
              <a:cs typeface="+mn-cs"/>
            </a:endParaRPr>
          </a:p>
        </p:txBody>
      </p:sp>
      <p:sp>
        <p:nvSpPr>
          <p:cNvPr id="23" name="Rettangolo 22"/>
          <p:cNvSpPr/>
          <p:nvPr/>
        </p:nvSpPr>
        <p:spPr bwMode="auto">
          <a:xfrm>
            <a:off x="3189868" y="2834640"/>
            <a:ext cx="2808000" cy="2448272"/>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1700" b="0" i="0" u="none" strike="noStrike" kern="1200" cap="none" spc="0" normalizeH="0" baseline="0" noProof="0" dirty="0">
                <a:ln>
                  <a:noFill/>
                </a:ln>
                <a:solidFill>
                  <a:srgbClr val="009999"/>
                </a:solidFill>
                <a:effectLst/>
                <a:uLnTx/>
                <a:uFillTx/>
                <a:latin typeface="Arial Black" pitchFamily="34" charset="0"/>
                <a:ea typeface="+mn-ea"/>
                <a:cs typeface="+mn-cs"/>
              </a:rPr>
              <a:t>INTERRATA (diretta)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it-IT" sz="1700" b="0" i="0" u="none" strike="noStrike" kern="1200" cap="none" spc="0" normalizeH="0" baseline="0" noProof="0" dirty="0">
              <a:ln>
                <a:noFill/>
              </a:ln>
              <a:solidFill>
                <a:srgbClr val="009999"/>
              </a:solidFill>
              <a:effectLst/>
              <a:uLnTx/>
              <a:uFillTx/>
              <a:latin typeface="Arial Black"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sz="1500" b="0" i="0" u="none" strike="noStrike" kern="1200" cap="none" spc="0" normalizeH="0" baseline="0" noProof="0" dirty="0">
                <a:ln>
                  <a:noFill/>
                </a:ln>
                <a:solidFill>
                  <a:srgbClr val="009999"/>
                </a:solidFill>
                <a:effectLst/>
                <a:uLnTx/>
                <a:uFillTx/>
                <a:latin typeface="Arial"/>
                <a:ea typeface="+mn-ea"/>
                <a:cs typeface="+mn-cs"/>
              </a:rPr>
              <a:t>Per cavi armati posa diretta fino a 0,6 m senza protezione.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sz="1500" b="0" i="0" u="none" strike="noStrike" kern="1200" cap="none" spc="0" normalizeH="0" baseline="0" noProof="0" dirty="0">
                <a:ln>
                  <a:noFill/>
                </a:ln>
                <a:solidFill>
                  <a:srgbClr val="009999"/>
                </a:solidFill>
                <a:effectLst/>
                <a:uLnTx/>
                <a:uFillTx/>
                <a:latin typeface="Arial"/>
                <a:ea typeface="+mn-ea"/>
                <a:cs typeface="+mn-cs"/>
              </a:rPr>
              <a:t>Per cavi non armati lastra o tegolo di protezione.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sz="1500" b="0" i="0" u="none" strike="noStrike" kern="1200" cap="none" spc="0" normalizeH="0" baseline="0" noProof="0" dirty="0">
                <a:ln>
                  <a:noFill/>
                </a:ln>
                <a:solidFill>
                  <a:srgbClr val="009999"/>
                </a:solidFill>
                <a:effectLst/>
                <a:uLnTx/>
                <a:uFillTx/>
                <a:latin typeface="Arial"/>
                <a:ea typeface="+mn-ea"/>
                <a:cs typeface="+mn-cs"/>
              </a:rPr>
              <a:t>Posa su letto di 10 cm di sabbia.</a:t>
            </a:r>
          </a:p>
        </p:txBody>
      </p:sp>
      <p:sp>
        <p:nvSpPr>
          <p:cNvPr id="24" name="Rettangolo 23"/>
          <p:cNvSpPr/>
          <p:nvPr/>
        </p:nvSpPr>
        <p:spPr bwMode="auto">
          <a:xfrm>
            <a:off x="6156176" y="2834640"/>
            <a:ext cx="2808312" cy="2448272"/>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1700" b="0" i="0" u="none" strike="noStrike" kern="1200" cap="none" spc="0" normalizeH="0" baseline="0" noProof="0" dirty="0">
                <a:ln>
                  <a:noFill/>
                </a:ln>
                <a:solidFill>
                  <a:srgbClr val="009999"/>
                </a:solidFill>
                <a:effectLst/>
                <a:uLnTx/>
                <a:uFillTx/>
                <a:latin typeface="Arial Black" panose="020B0A04020102020204" pitchFamily="34" charset="0"/>
                <a:ea typeface="+mn-ea"/>
                <a:cs typeface="+mn-cs"/>
              </a:rPr>
              <a:t>INTERRATA (indiretta)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it-IT" sz="1700" b="0" i="0" u="none" strike="noStrike" kern="1200" cap="none" spc="0" normalizeH="0" baseline="0" noProof="0" dirty="0">
              <a:ln>
                <a:noFill/>
              </a:ln>
              <a:solidFill>
                <a:srgbClr val="009999"/>
              </a:solidFill>
              <a:effectLst/>
              <a:uLnTx/>
              <a:uFillTx/>
              <a:latin typeface="Arial Black" panose="020B0A040201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sz="1500" b="0" i="0" u="none" strike="noStrike" kern="1200" cap="none" spc="0" normalizeH="0" baseline="0" noProof="0" dirty="0">
                <a:ln>
                  <a:noFill/>
                </a:ln>
                <a:solidFill>
                  <a:srgbClr val="009999"/>
                </a:solidFill>
                <a:effectLst/>
                <a:uLnTx/>
                <a:uFillTx/>
                <a:latin typeface="Arial"/>
                <a:ea typeface="+mn-ea"/>
                <a:cs typeface="+mn-cs"/>
              </a:rPr>
              <a:t>Posa in tubo, condotto o cunicolo.</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sz="1500" b="0" i="0" u="none" strike="noStrike" kern="1200" cap="none" spc="0" normalizeH="0" baseline="0" noProof="0" dirty="0">
                <a:ln>
                  <a:noFill/>
                </a:ln>
                <a:solidFill>
                  <a:srgbClr val="009999"/>
                </a:solidFill>
                <a:effectLst/>
                <a:uLnTx/>
                <a:uFillTx/>
                <a:latin typeface="Arial"/>
                <a:ea typeface="+mn-ea"/>
                <a:cs typeface="+mn-cs"/>
              </a:rPr>
              <a:t>Non è richiesta una profondità minima di posa, né protezione meccanica.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sz="1500" b="0" i="0" u="none" strike="noStrike" kern="1200" cap="none" spc="0" normalizeH="0" baseline="0" noProof="0" dirty="0">
                <a:ln>
                  <a:noFill/>
                </a:ln>
                <a:solidFill>
                  <a:srgbClr val="009999"/>
                </a:solidFill>
                <a:effectLst/>
                <a:uLnTx/>
                <a:uFillTx/>
                <a:latin typeface="Arial"/>
                <a:ea typeface="+mn-ea"/>
                <a:cs typeface="+mn-cs"/>
              </a:rPr>
              <a:t>Diametro interno </a:t>
            </a:r>
            <a:r>
              <a:rPr kumimoji="1" lang="it-IT" sz="1500" b="0" i="0" u="sng" strike="noStrike" kern="1200" cap="none" spc="0" normalizeH="0" baseline="0" noProof="0" dirty="0">
                <a:ln>
                  <a:noFill/>
                </a:ln>
                <a:solidFill>
                  <a:srgbClr val="009999"/>
                </a:solidFill>
                <a:effectLst/>
                <a:uLnTx/>
                <a:uFillTx/>
                <a:latin typeface="Arial"/>
                <a:ea typeface="+mn-ea"/>
                <a:cs typeface="+mn-cs"/>
              </a:rPr>
              <a:t>&gt;</a:t>
            </a:r>
            <a:r>
              <a:rPr kumimoji="1" lang="it-IT" sz="1500" b="0" i="0" u="none" strike="noStrike" kern="1200" cap="none" spc="0" normalizeH="0" baseline="0" noProof="0" dirty="0">
                <a:ln>
                  <a:noFill/>
                </a:ln>
                <a:solidFill>
                  <a:srgbClr val="009999"/>
                </a:solidFill>
                <a:effectLst/>
                <a:uLnTx/>
                <a:uFillTx/>
                <a:latin typeface="Arial"/>
                <a:ea typeface="+mn-ea"/>
                <a:cs typeface="+mn-cs"/>
              </a:rPr>
              <a:t> 1,4 volte diametro cavo o cerchio circoscritto di cavi.</a:t>
            </a:r>
          </a:p>
        </p:txBody>
      </p:sp>
      <p:cxnSp>
        <p:nvCxnSpPr>
          <p:cNvPr id="21" name="Connettore 1 20"/>
          <p:cNvCxnSpPr/>
          <p:nvPr/>
        </p:nvCxnSpPr>
        <p:spPr bwMode="auto">
          <a:xfrm>
            <a:off x="227296" y="3314700"/>
            <a:ext cx="278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7" name="Connettore 1 26"/>
          <p:cNvCxnSpPr/>
          <p:nvPr/>
        </p:nvCxnSpPr>
        <p:spPr bwMode="auto">
          <a:xfrm>
            <a:off x="3203848" y="3318510"/>
            <a:ext cx="278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0" name="Connettore 1 29"/>
          <p:cNvCxnSpPr/>
          <p:nvPr/>
        </p:nvCxnSpPr>
        <p:spPr bwMode="auto">
          <a:xfrm>
            <a:off x="6170312" y="3314700"/>
            <a:ext cx="278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3" name="Segnaposto numero diapositiva 2">
            <a:extLst>
              <a:ext uri="{FF2B5EF4-FFF2-40B4-BE49-F238E27FC236}">
                <a16:creationId xmlns:a16="http://schemas.microsoft.com/office/drawing/2014/main" id="{FB4FBB1C-3E84-2CDB-64C0-81B53F80F5DD}"/>
              </a:ext>
            </a:extLst>
          </p:cNvPr>
          <p:cNvSpPr>
            <a:spLocks noGrp="1"/>
          </p:cNvSpPr>
          <p:nvPr>
            <p:ph type="sldNum" sz="quarter" idx="12"/>
          </p:nvPr>
        </p:nvSpPr>
        <p:spPr/>
        <p:txBody>
          <a:bodyPr/>
          <a:lstStyle/>
          <a:p>
            <a:fld id="{AB0F8D9A-AFD8-4A88-8415-4E6756A0FCA9}" type="slidenum">
              <a:rPr lang="it-IT" smtClean="0"/>
              <a:t>56</a:t>
            </a:fld>
            <a:endParaRPr lang="it-IT"/>
          </a:p>
        </p:txBody>
      </p:sp>
    </p:spTree>
    <p:extLst>
      <p:ext uri="{BB962C8B-B14F-4D97-AF65-F5344CB8AC3E}">
        <p14:creationId xmlns:p14="http://schemas.microsoft.com/office/powerpoint/2010/main" val="67297504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asellaDiTesto 2"/>
          <p:cNvSpPr txBox="1">
            <a:spLocks noChangeArrowheads="1"/>
          </p:cNvSpPr>
          <p:nvPr/>
        </p:nvSpPr>
        <p:spPr bwMode="auto">
          <a:xfrm>
            <a:off x="730786" y="587071"/>
            <a:ext cx="79856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Cavi di media tensione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Soluzione con condotti sbarre</a:t>
            </a:r>
            <a:endParaRPr kumimoji="1"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graphicFrame>
        <p:nvGraphicFramePr>
          <p:cNvPr id="179203"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79203"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9204"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79204"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ttangolo 6"/>
          <p:cNvSpPr/>
          <p:nvPr/>
        </p:nvSpPr>
        <p:spPr>
          <a:xfrm>
            <a:off x="762794" y="3212976"/>
            <a:ext cx="7618412" cy="2246769"/>
          </a:xfrm>
          <a:prstGeom prst="rect">
            <a:avLst/>
          </a:prstGeom>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altLang="it-IT" sz="2000" b="0" i="0" u="none" strike="noStrike" kern="1200" cap="none" spc="0" normalizeH="0" baseline="0" noProof="0" dirty="0">
                <a:ln>
                  <a:noFill/>
                </a:ln>
                <a:solidFill>
                  <a:srgbClr val="009999"/>
                </a:solidFill>
                <a:effectLst/>
                <a:uLnTx/>
                <a:uFillTx/>
                <a:latin typeface="Arial"/>
                <a:ea typeface="+mn-ea"/>
                <a:cs typeface="+mn-cs"/>
              </a:rPr>
              <a:t>L’impiego dei condotti sbarre (blindosbarre) è diffuso per le cabine per interno.</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altLang="it-IT" sz="2000" b="0" i="0" u="none" strike="noStrike" kern="1200" cap="none" spc="0" normalizeH="0" baseline="0" noProof="0" dirty="0">
                <a:ln>
                  <a:noFill/>
                </a:ln>
                <a:solidFill>
                  <a:srgbClr val="009999"/>
                </a:solidFill>
                <a:effectLst/>
                <a:uLnTx/>
                <a:uFillTx/>
                <a:latin typeface="Arial"/>
                <a:ea typeface="+mn-ea"/>
                <a:cs typeface="+mn-cs"/>
              </a:rPr>
              <a:t>Non richiede predisposizione di cavedi e pertanto si possono predisporre i componenti della cabina senza i vincoli imposti dai cavedi.</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altLang="it-IT" sz="2000" b="0" i="0" u="none" strike="noStrike" kern="1200" cap="none" spc="0" normalizeH="0" baseline="0" noProof="0" dirty="0">
                <a:ln>
                  <a:noFill/>
                </a:ln>
                <a:solidFill>
                  <a:srgbClr val="009999"/>
                </a:solidFill>
                <a:effectLst/>
                <a:uLnTx/>
                <a:uFillTx/>
                <a:latin typeface="Arial"/>
                <a:ea typeface="+mn-ea"/>
                <a:cs typeface="+mn-cs"/>
              </a:rPr>
              <a:t>I condotti sbarre, soprattutto per potenze elevate, sono una soluzione più compatta e meno ingombrante.</a:t>
            </a:r>
          </a:p>
        </p:txBody>
      </p:sp>
      <p:pic>
        <p:nvPicPr>
          <p:cNvPr id="6"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2283" y="2132856"/>
            <a:ext cx="5313734" cy="85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a:extLst>
              <a:ext uri="{FF2B5EF4-FFF2-40B4-BE49-F238E27FC236}">
                <a16:creationId xmlns:a16="http://schemas.microsoft.com/office/drawing/2014/main" id="{CC544F3D-1269-1E6D-FE9F-C2AF9FE1AFD0}"/>
              </a:ext>
            </a:extLst>
          </p:cNvPr>
          <p:cNvSpPr>
            <a:spLocks noGrp="1"/>
          </p:cNvSpPr>
          <p:nvPr>
            <p:ph type="sldNum" sz="quarter" idx="12"/>
          </p:nvPr>
        </p:nvSpPr>
        <p:spPr/>
        <p:txBody>
          <a:bodyPr/>
          <a:lstStyle/>
          <a:p>
            <a:fld id="{AB0F8D9A-AFD8-4A88-8415-4E6756A0FCA9}" type="slidenum">
              <a:rPr lang="it-IT" smtClean="0"/>
              <a:t>57</a:t>
            </a:fld>
            <a:endParaRPr lang="it-IT"/>
          </a:p>
        </p:txBody>
      </p:sp>
    </p:spTree>
    <p:extLst>
      <p:ext uri="{BB962C8B-B14F-4D97-AF65-F5344CB8AC3E}">
        <p14:creationId xmlns:p14="http://schemas.microsoft.com/office/powerpoint/2010/main" val="200555319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asellaDiTesto 2"/>
          <p:cNvSpPr txBox="1">
            <a:spLocks noChangeArrowheads="1"/>
          </p:cNvSpPr>
          <p:nvPr/>
        </p:nvSpPr>
        <p:spPr bwMode="auto">
          <a:xfrm>
            <a:off x="611560" y="750548"/>
            <a:ext cx="79856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Cavi in media tensione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Soluzione con condotti sbarre</a:t>
            </a:r>
            <a:endParaRPr kumimoji="1"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graphicFrame>
        <p:nvGraphicFramePr>
          <p:cNvPr id="179203"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79203"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9204"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79204"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Tabella 1"/>
          <p:cNvGraphicFramePr>
            <a:graphicFrameLocks noGrp="1"/>
          </p:cNvGraphicFramePr>
          <p:nvPr>
            <p:extLst>
              <p:ext uri="{D42A27DB-BD31-4B8C-83A1-F6EECF244321}">
                <p14:modId xmlns:p14="http://schemas.microsoft.com/office/powerpoint/2010/main" val="1316536170"/>
              </p:ext>
            </p:extLst>
          </p:nvPr>
        </p:nvGraphicFramePr>
        <p:xfrm>
          <a:off x="611560" y="2208627"/>
          <a:ext cx="8208552" cy="2629012"/>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gridCol w="3240000">
                  <a:extLst>
                    <a:ext uri="{9D8B030D-6E8A-4147-A177-3AD203B41FA5}">
                      <a16:colId xmlns:a16="http://schemas.microsoft.com/office/drawing/2014/main" val="20002"/>
                    </a:ext>
                  </a:extLst>
                </a:gridCol>
              </a:tblGrid>
              <a:tr h="504057">
                <a:tc>
                  <a:txBody>
                    <a:bodyPr/>
                    <a:lstStyle/>
                    <a:p>
                      <a:pPr algn="ctr"/>
                      <a:r>
                        <a:rPr lang="it-IT" dirty="0">
                          <a:solidFill>
                            <a:sysClr val="windowText" lastClr="000000"/>
                          </a:solidFill>
                        </a:rPr>
                        <a:t>Installazione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it-IT" dirty="0">
                          <a:solidFill>
                            <a:sysClr val="windowText" lastClr="000000"/>
                          </a:solidFill>
                        </a:rPr>
                        <a:t>Vantaggi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it-IT" dirty="0">
                          <a:solidFill>
                            <a:sysClr val="windowText" lastClr="000000"/>
                          </a:solidFill>
                        </a:rPr>
                        <a:t>Svantaggi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0"/>
                  </a:ext>
                </a:extLst>
              </a:tr>
              <a:tr h="1042915">
                <a:tc>
                  <a:txBody>
                    <a:bodyPr/>
                    <a:lstStyle/>
                    <a:p>
                      <a:pPr algn="l"/>
                      <a:r>
                        <a:rPr lang="it-IT" sz="1500" dirty="0">
                          <a:solidFill>
                            <a:sysClr val="windowText" lastClr="000000"/>
                          </a:solidFill>
                        </a:rPr>
                        <a:t>Cavo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AutoNum type="arabicPeriod"/>
                      </a:pPr>
                      <a:endParaRPr lang="it-IT" sz="500" baseline="0" dirty="0">
                        <a:solidFill>
                          <a:sysClr val="windowText" lastClr="000000"/>
                        </a:solidFill>
                      </a:endParaRPr>
                    </a:p>
                    <a:p>
                      <a:pPr marL="342900" indent="-342900" algn="l">
                        <a:buAutoNum type="arabicPeriod"/>
                      </a:pPr>
                      <a:r>
                        <a:rPr lang="it-IT" sz="1500" baseline="0" dirty="0">
                          <a:solidFill>
                            <a:sysClr val="windowText" lastClr="000000"/>
                          </a:solidFill>
                        </a:rPr>
                        <a:t>Flessibilità</a:t>
                      </a:r>
                    </a:p>
                    <a:p>
                      <a:pPr marL="342900" indent="-342900" algn="l">
                        <a:buAutoNum type="arabicPeriod"/>
                      </a:pPr>
                      <a:r>
                        <a:rPr lang="it-IT" sz="1500" baseline="0" dirty="0">
                          <a:solidFill>
                            <a:sysClr val="windowText" lastClr="000000"/>
                          </a:solidFill>
                        </a:rPr>
                        <a:t>Reperibilità diretta</a:t>
                      </a:r>
                    </a:p>
                    <a:p>
                      <a:pPr marL="342900" indent="-342900" algn="l">
                        <a:buAutoNum type="arabicPeriod"/>
                      </a:pPr>
                      <a:r>
                        <a:rPr lang="it-IT" sz="1500" baseline="0" dirty="0">
                          <a:solidFill>
                            <a:sysClr val="windowText" lastClr="000000"/>
                          </a:solidFill>
                        </a:rPr>
                        <a:t>Minori perdite in linea a carico</a:t>
                      </a:r>
                      <a:endParaRPr lang="it-IT" sz="15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AutoNum type="arabicPeriod"/>
                      </a:pPr>
                      <a:endParaRPr lang="it-IT" sz="500" dirty="0">
                        <a:solidFill>
                          <a:sysClr val="windowText" lastClr="000000"/>
                        </a:solidFill>
                      </a:endParaRPr>
                    </a:p>
                    <a:p>
                      <a:pPr marL="342900" indent="-342900" algn="l">
                        <a:buAutoNum type="arabicPeriod"/>
                      </a:pPr>
                      <a:r>
                        <a:rPr lang="it-IT" sz="1500" dirty="0">
                          <a:solidFill>
                            <a:sysClr val="windowText" lastClr="000000"/>
                          </a:solidFill>
                        </a:rPr>
                        <a:t>Necessità di cavedi</a:t>
                      </a:r>
                    </a:p>
                    <a:p>
                      <a:pPr marL="342900" indent="-342900" algn="l">
                        <a:buAutoNum type="arabicPeriod"/>
                      </a:pPr>
                      <a:r>
                        <a:rPr lang="it-IT" sz="1500" dirty="0">
                          <a:solidFill>
                            <a:sysClr val="windowText" lastClr="000000"/>
                          </a:solidFill>
                        </a:rPr>
                        <a:t>Predisposizione di vie in parallelo</a:t>
                      </a:r>
                    </a:p>
                    <a:p>
                      <a:pPr marL="342900" indent="-342900" algn="l">
                        <a:buAutoNum type="arabicPeriod"/>
                      </a:pPr>
                      <a:r>
                        <a:rPr lang="it-IT" sz="1500" dirty="0">
                          <a:solidFill>
                            <a:sysClr val="windowText" lastClr="000000"/>
                          </a:solidFill>
                        </a:rPr>
                        <a:t>Resistenza al fuoco</a:t>
                      </a:r>
                    </a:p>
                    <a:p>
                      <a:pPr marL="342900" indent="-342900" algn="l">
                        <a:buAutoNum type="arabicPeriod"/>
                      </a:pPr>
                      <a:endParaRPr lang="it-IT" sz="5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42915">
                <a:tc>
                  <a:txBody>
                    <a:bodyPr/>
                    <a:lstStyle/>
                    <a:p>
                      <a:pPr algn="l"/>
                      <a:r>
                        <a:rPr lang="it-IT" sz="1500" dirty="0">
                          <a:solidFill>
                            <a:sysClr val="windowText" lastClr="000000"/>
                          </a:solidFill>
                        </a:rPr>
                        <a:t>Condotto sbarre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AutoNum type="arabicPeriod"/>
                      </a:pPr>
                      <a:r>
                        <a:rPr lang="it-IT" sz="1500" baseline="0" dirty="0">
                          <a:solidFill>
                            <a:sysClr val="windowText" lastClr="000000"/>
                          </a:solidFill>
                        </a:rPr>
                        <a:t>Resistenza al fuoco</a:t>
                      </a:r>
                    </a:p>
                    <a:p>
                      <a:pPr marL="342900" indent="-342900" algn="l">
                        <a:buAutoNum type="arabicPeriod"/>
                      </a:pPr>
                      <a:r>
                        <a:rPr lang="it-IT" sz="1500" baseline="0" dirty="0">
                          <a:solidFill>
                            <a:sysClr val="windowText" lastClr="000000"/>
                          </a:solidFill>
                        </a:rPr>
                        <a:t>Resistenza al sovraccarico e corto circuito</a:t>
                      </a:r>
                    </a:p>
                    <a:p>
                      <a:pPr marL="342900" indent="-342900" algn="l">
                        <a:buAutoNum type="arabicPeriod"/>
                      </a:pPr>
                      <a:r>
                        <a:rPr lang="it-IT" sz="1500" baseline="0" dirty="0">
                          <a:solidFill>
                            <a:sysClr val="windowText" lastClr="000000"/>
                          </a:solidFill>
                        </a:rPr>
                        <a:t>Basse emissioni elettromagnetiche</a:t>
                      </a:r>
                    </a:p>
                    <a:p>
                      <a:pPr marL="342900" indent="-342900" algn="l">
                        <a:buAutoNum type="arabicPeriod"/>
                      </a:pPr>
                      <a:endParaRPr lang="it-IT" sz="5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AutoNum type="arabicPeriod"/>
                      </a:pPr>
                      <a:r>
                        <a:rPr lang="it-IT" sz="1500" dirty="0">
                          <a:solidFill>
                            <a:sysClr val="windowText" lastClr="000000"/>
                          </a:solidFill>
                        </a:rPr>
                        <a:t>Necessaria la progettazione meccanica del costruttore</a:t>
                      </a:r>
                    </a:p>
                    <a:p>
                      <a:pPr marL="342900" indent="-342900" algn="l">
                        <a:buAutoNum type="arabicPeriod"/>
                      </a:pPr>
                      <a:r>
                        <a:rPr lang="it-IT" sz="1500" dirty="0">
                          <a:solidFill>
                            <a:sysClr val="windowText" lastClr="000000"/>
                          </a:solidFill>
                        </a:rPr>
                        <a:t>Maggiori perdite in linea  a carico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Segnaposto numero diapositiva 2">
            <a:extLst>
              <a:ext uri="{FF2B5EF4-FFF2-40B4-BE49-F238E27FC236}">
                <a16:creationId xmlns:a16="http://schemas.microsoft.com/office/drawing/2014/main" id="{4B1B65A0-F417-AAA6-3E20-F89735822008}"/>
              </a:ext>
            </a:extLst>
          </p:cNvPr>
          <p:cNvSpPr>
            <a:spLocks noGrp="1"/>
          </p:cNvSpPr>
          <p:nvPr>
            <p:ph type="sldNum" sz="quarter" idx="12"/>
          </p:nvPr>
        </p:nvSpPr>
        <p:spPr/>
        <p:txBody>
          <a:bodyPr/>
          <a:lstStyle/>
          <a:p>
            <a:fld id="{AB0F8D9A-AFD8-4A88-8415-4E6756A0FCA9}" type="slidenum">
              <a:rPr lang="it-IT" smtClean="0"/>
              <a:t>58</a:t>
            </a:fld>
            <a:endParaRPr lang="it-IT"/>
          </a:p>
        </p:txBody>
      </p:sp>
    </p:spTree>
    <p:extLst>
      <p:ext uri="{BB962C8B-B14F-4D97-AF65-F5344CB8AC3E}">
        <p14:creationId xmlns:p14="http://schemas.microsoft.com/office/powerpoint/2010/main" val="239437742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ChangeArrowheads="1"/>
          </p:cNvSpPr>
          <p:nvPr/>
        </p:nvSpPr>
        <p:spPr bwMode="auto">
          <a:xfrm>
            <a:off x="476662" y="1263283"/>
            <a:ext cx="43291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71438" rIns="92075" bIns="71438"/>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1" fontAlgn="base" latinLnBrk="0" hangingPunct="1">
              <a:lnSpc>
                <a:spcPct val="110000"/>
              </a:lnSpc>
              <a:spcBef>
                <a:spcPct val="100000"/>
              </a:spcBef>
              <a:spcAft>
                <a:spcPct val="100000"/>
              </a:spcAft>
              <a:buClrTx/>
              <a:buSzTx/>
              <a:buFontTx/>
              <a:buNone/>
              <a:tabLst/>
              <a:defRPr/>
            </a:pPr>
            <a:r>
              <a:rPr kumimoji="0" lang="it-IT" altLang="it-IT" sz="24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STRUTTURA DEI CAVI:</a:t>
            </a:r>
            <a:br>
              <a:rPr kumimoji="0" lang="it-IT" altLang="it-IT" sz="24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br>
            <a:br>
              <a:rPr kumimoji="0" lang="it-IT" altLang="it-IT" sz="24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br>
            <a:r>
              <a:rPr kumimoji="0" lang="it-IT" altLang="it-IT" sz="22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materiale conduttore</a:t>
            </a:r>
            <a:br>
              <a:rPr kumimoji="0" lang="it-IT" altLang="it-IT" sz="22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br>
            <a:br>
              <a:rPr kumimoji="0" lang="it-IT" altLang="it-IT" sz="8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br>
            <a:r>
              <a:rPr kumimoji="0" lang="it-IT" altLang="it-IT" sz="22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formazione del conduttore</a:t>
            </a:r>
            <a:br>
              <a:rPr kumimoji="0" lang="it-IT" altLang="it-IT" sz="22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br>
            <a:br>
              <a:rPr kumimoji="0" lang="it-IT" altLang="it-IT" sz="8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br>
            <a:r>
              <a:rPr kumimoji="0" lang="it-IT" altLang="it-IT" sz="22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materiale isolante</a:t>
            </a:r>
            <a:br>
              <a:rPr kumimoji="0" lang="it-IT" altLang="it-IT" sz="22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br>
            <a:br>
              <a:rPr kumimoji="0" lang="it-IT" altLang="it-IT" sz="8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br>
            <a:r>
              <a:rPr kumimoji="0" lang="it-IT" altLang="it-IT" sz="22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guaina</a:t>
            </a:r>
          </a:p>
        </p:txBody>
      </p:sp>
      <p:pic>
        <p:nvPicPr>
          <p:cNvPr id="82948"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1450" y="3048000"/>
            <a:ext cx="5041900"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Rectangle 5"/>
          <p:cNvSpPr>
            <a:spLocks noChangeArrowheads="1"/>
          </p:cNvSpPr>
          <p:nvPr/>
        </p:nvSpPr>
        <p:spPr bwMode="auto">
          <a:xfrm>
            <a:off x="4205288" y="5410200"/>
            <a:ext cx="28051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71438" rIns="92075" bIns="71438"/>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1" fontAlgn="base" latinLnBrk="0" hangingPunct="1">
              <a:lnSpc>
                <a:spcPct val="110000"/>
              </a:lnSpc>
              <a:spcBef>
                <a:spcPct val="100000"/>
              </a:spcBef>
              <a:spcAft>
                <a:spcPct val="100000"/>
              </a:spcAft>
              <a:buClrTx/>
              <a:buSzTx/>
              <a:buFontTx/>
              <a:buNone/>
              <a:tabLst/>
              <a:defRPr/>
            </a:pPr>
            <a:r>
              <a:rPr kumimoji="0" lang="it-IT" altLang="it-IT" sz="16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1 - conduttore</a:t>
            </a:r>
            <a:br>
              <a:rPr kumimoji="0" lang="it-IT" altLang="it-IT" sz="16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br>
            <a:r>
              <a:rPr kumimoji="0" lang="it-IT" altLang="it-IT" sz="16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2 - isolante</a:t>
            </a:r>
            <a:br>
              <a:rPr kumimoji="0" lang="it-IT" altLang="it-IT" sz="16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br>
            <a:r>
              <a:rPr kumimoji="0" lang="it-IT" altLang="it-IT" sz="16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3 - guaina protettiva</a:t>
            </a:r>
            <a:br>
              <a:rPr kumimoji="0" lang="it-IT" altLang="it-IT" sz="16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br>
            <a:endParaRPr kumimoji="0" lang="it-IT" altLang="it-IT" sz="16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p:txBody>
      </p:sp>
      <p:sp>
        <p:nvSpPr>
          <p:cNvPr id="82950" name="Rectangle 6"/>
          <p:cNvSpPr>
            <a:spLocks noChangeArrowheads="1"/>
          </p:cNvSpPr>
          <p:nvPr/>
        </p:nvSpPr>
        <p:spPr bwMode="auto">
          <a:xfrm>
            <a:off x="6804248" y="5433030"/>
            <a:ext cx="25003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71438" rIns="92075" bIns="71438"/>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1" fontAlgn="base" latinLnBrk="0" hangingPunct="1">
              <a:lnSpc>
                <a:spcPct val="110000"/>
              </a:lnSpc>
              <a:spcBef>
                <a:spcPct val="100000"/>
              </a:spcBef>
              <a:spcAft>
                <a:spcPct val="100000"/>
              </a:spcAft>
              <a:buClrTx/>
              <a:buSzTx/>
              <a:buFontTx/>
              <a:buNone/>
              <a:tabLst/>
              <a:defRPr/>
            </a:pPr>
            <a:r>
              <a:rPr kumimoji="0" lang="it-IT" altLang="it-IT" sz="16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4 - armatura metallica</a:t>
            </a:r>
            <a:br>
              <a:rPr kumimoji="0" lang="it-IT" altLang="it-IT" sz="16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br>
            <a:r>
              <a:rPr kumimoji="0" lang="it-IT" altLang="it-IT" sz="16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5 - guaina esterna</a:t>
            </a:r>
          </a:p>
        </p:txBody>
      </p:sp>
      <p:sp>
        <p:nvSpPr>
          <p:cNvPr id="7" name="CasellaDiTesto 2"/>
          <p:cNvSpPr txBox="1">
            <a:spLocks noChangeArrowheads="1"/>
          </p:cNvSpPr>
          <p:nvPr/>
        </p:nvSpPr>
        <p:spPr bwMode="auto">
          <a:xfrm>
            <a:off x="476662" y="467038"/>
            <a:ext cx="63361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2.3.2 Cavi di bassa tensione</a:t>
            </a:r>
            <a:endParaRPr kumimoji="1"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4175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900113" y="765175"/>
            <a:ext cx="5472112" cy="43021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200" b="1" i="0" u="none" strike="noStrike" kern="1200" cap="none" spc="0" normalizeH="0" baseline="0" noProof="0" dirty="0">
                <a:ln>
                  <a:noFill/>
                </a:ln>
                <a:solidFill>
                  <a:schemeClr val="accent1"/>
                </a:solidFill>
                <a:effectLst/>
                <a:uLnTx/>
                <a:uFillTx/>
                <a:latin typeface="Arial"/>
                <a:ea typeface="+mn-ea"/>
                <a:cs typeface="+mn-cs"/>
              </a:rPr>
              <a:t>CABINE PRIVATE</a:t>
            </a:r>
            <a:endParaRPr kumimoji="1" lang="it-IT" sz="2200" b="1" i="0" u="none" strike="noStrike" kern="1200" cap="none" spc="0" normalizeH="0" baseline="0" noProof="0" dirty="0">
              <a:ln>
                <a:noFill/>
              </a:ln>
              <a:solidFill>
                <a:schemeClr val="accent1"/>
              </a:solidFill>
              <a:effectLst/>
              <a:uLnTx/>
              <a:uFillTx/>
              <a:latin typeface="Arial"/>
              <a:ea typeface="+mn-ea"/>
              <a:cs typeface="+mn-cs"/>
            </a:endParaRPr>
          </a:p>
        </p:txBody>
      </p:sp>
      <p:sp>
        <p:nvSpPr>
          <p:cNvPr id="4" name="Text Box 38"/>
          <p:cNvSpPr txBox="1">
            <a:spLocks noChangeArrowheads="1"/>
          </p:cNvSpPr>
          <p:nvPr/>
        </p:nvSpPr>
        <p:spPr bwMode="auto">
          <a:xfrm>
            <a:off x="323850" y="1484313"/>
            <a:ext cx="8027988" cy="447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Black" panose="020B0A04020102020204" pitchFamily="34" charset="0"/>
              </a:defRPr>
            </a:lvl1pPr>
            <a:lvl2pPr marL="742950" indent="-285750">
              <a:defRPr kumimoji="1" sz="3200">
                <a:solidFill>
                  <a:schemeClr val="tx1"/>
                </a:solidFill>
                <a:latin typeface="Arial Black" panose="020B0A04020102020204" pitchFamily="34" charset="0"/>
              </a:defRPr>
            </a:lvl2pPr>
            <a:lvl3pPr marL="1143000" indent="-228600">
              <a:defRPr kumimoji="1" sz="3200">
                <a:solidFill>
                  <a:schemeClr val="tx1"/>
                </a:solidFill>
                <a:latin typeface="Arial Black" panose="020B0A04020102020204" pitchFamily="34" charset="0"/>
              </a:defRPr>
            </a:lvl3pPr>
            <a:lvl4pPr marL="1600200" indent="-228600">
              <a:defRPr kumimoji="1" sz="3200">
                <a:solidFill>
                  <a:schemeClr val="tx1"/>
                </a:solidFill>
                <a:latin typeface="Arial Black" panose="020B0A04020102020204" pitchFamily="34" charset="0"/>
              </a:defRPr>
            </a:lvl4pPr>
            <a:lvl5pPr marL="2057400" indent="-228600">
              <a:defRPr kumimoji="1" sz="3200">
                <a:solidFill>
                  <a:schemeClr val="tx1"/>
                </a:solidFill>
                <a:latin typeface="Arial Black" panose="020B0A04020102020204" pitchFamily="34" charset="0"/>
              </a:defRPr>
            </a:lvl5pPr>
            <a:lvl6pPr marL="2514600" indent="-228600" eaLnBrk="0" fontAlgn="base" hangingPunct="0">
              <a:spcBef>
                <a:spcPct val="0"/>
              </a:spcBef>
              <a:spcAft>
                <a:spcPct val="0"/>
              </a:spcAft>
              <a:defRPr kumimoji="1" sz="3200">
                <a:solidFill>
                  <a:schemeClr val="tx1"/>
                </a:solidFill>
                <a:latin typeface="Arial Black" panose="020B0A04020102020204" pitchFamily="34" charset="0"/>
              </a:defRPr>
            </a:lvl6pPr>
            <a:lvl7pPr marL="2971800" indent="-228600" eaLnBrk="0" fontAlgn="base" hangingPunct="0">
              <a:spcBef>
                <a:spcPct val="0"/>
              </a:spcBef>
              <a:spcAft>
                <a:spcPct val="0"/>
              </a:spcAft>
              <a:defRPr kumimoji="1" sz="3200">
                <a:solidFill>
                  <a:schemeClr val="tx1"/>
                </a:solidFill>
                <a:latin typeface="Arial Black" panose="020B0A04020102020204" pitchFamily="34" charset="0"/>
              </a:defRPr>
            </a:lvl7pPr>
            <a:lvl8pPr marL="3429000" indent="-228600" eaLnBrk="0" fontAlgn="base" hangingPunct="0">
              <a:spcBef>
                <a:spcPct val="0"/>
              </a:spcBef>
              <a:spcAft>
                <a:spcPct val="0"/>
              </a:spcAft>
              <a:defRPr kumimoji="1" sz="3200">
                <a:solidFill>
                  <a:schemeClr val="tx1"/>
                </a:solidFill>
                <a:latin typeface="Arial Black" panose="020B0A04020102020204" pitchFamily="34" charset="0"/>
              </a:defRPr>
            </a:lvl8pPr>
            <a:lvl9pPr marL="3886200" indent="-228600"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Si possono considerare come cabine di tipo terminale, cioè cabine in cui la linea in MT si ferma nel punto di installazione della cabina stessa. Sono di proprietà dell’utente e sono costituite da tre locali distinti: </a:t>
            </a:r>
          </a:p>
          <a:p>
            <a:pPr marL="182563" marR="0" lvl="0" indent="-182563"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locale consegna dove sono installate le apparecchiature di manovra dell’ente distributore;</a:t>
            </a:r>
          </a:p>
          <a:p>
            <a:pPr marL="182563" marR="0" lvl="0" indent="-182563"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locale misura nel quale sono collocati i gruppi di misura;</a:t>
            </a:r>
          </a:p>
          <a:p>
            <a:pPr marL="182563" marR="0" lvl="0" indent="0" algn="just" defTabSz="914400" rtl="0" eaLnBrk="0" fontAlgn="base" latinLnBrk="0" hangingPunct="0">
              <a:lnSpc>
                <a:spcPct val="100000"/>
              </a:lnSpc>
              <a:spcBef>
                <a:spcPct val="20000"/>
              </a:spcBef>
              <a:spcAft>
                <a:spcPct val="0"/>
              </a:spcAft>
              <a:buClr>
                <a:srgbClr val="FF9966"/>
              </a:buClr>
              <a:buSzPct val="50000"/>
              <a:buFontTx/>
              <a:buNone/>
              <a:tabLst>
                <a:tab pos="263525" algn="l"/>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I locali consegna e misura devono avere l’accesso da strada aperta al pubblico;</a:t>
            </a:r>
          </a:p>
          <a:p>
            <a:pPr marL="182563" marR="0" lvl="0" indent="-182563"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locale utente, destinato a contenere il trasformatore e le apparecchiature di manovra e protezione in MT e BT di pertinenza dell’utente.</a:t>
            </a:r>
          </a:p>
          <a:p>
            <a:pPr marL="342900" marR="0" lvl="0" indent="-342900" algn="just" defTabSz="914400" rtl="0" eaLnBrk="0" fontAlgn="base" latinLnBrk="0" hangingPunct="0">
              <a:lnSpc>
                <a:spcPct val="100000"/>
              </a:lnSpc>
              <a:spcBef>
                <a:spcPct val="20000"/>
              </a:spcBef>
              <a:spcAft>
                <a:spcPct val="0"/>
              </a:spcAft>
              <a:buClr>
                <a:srgbClr val="FF9966"/>
              </a:buClr>
              <a:buSzPct val="50000"/>
              <a:buFontTx/>
              <a:buChar char="-"/>
              <a:tabLst/>
              <a:defRPr/>
            </a:pPr>
            <a:endParaRPr kumimoji="1" lang="it-IT" altLang="it-IT" sz="24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p:txBody>
      </p:sp>
      <p:sp>
        <p:nvSpPr>
          <p:cNvPr id="2" name="Segnaposto numero diapositiva 1">
            <a:extLst>
              <a:ext uri="{FF2B5EF4-FFF2-40B4-BE49-F238E27FC236}">
                <a16:creationId xmlns:a16="http://schemas.microsoft.com/office/drawing/2014/main" id="{FEEAE4DC-379D-D63F-5807-7057692C34CA}"/>
              </a:ext>
            </a:extLst>
          </p:cNvPr>
          <p:cNvSpPr>
            <a:spLocks noGrp="1"/>
          </p:cNvSpPr>
          <p:nvPr>
            <p:ph type="sldNum" sz="quarter" idx="12"/>
          </p:nvPr>
        </p:nvSpPr>
        <p:spPr/>
        <p:txBody>
          <a:bodyPr/>
          <a:lstStyle/>
          <a:p>
            <a:fld id="{AB0F8D9A-AFD8-4A88-8415-4E6756A0FCA9}" type="slidenum">
              <a:rPr lang="it-IT" smtClean="0"/>
              <a:t>6</a:t>
            </a:fld>
            <a:endParaRPr lang="it-IT"/>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2"/>
          <p:cNvSpPr txBox="1">
            <a:spLocks noChangeArrowheads="1"/>
          </p:cNvSpPr>
          <p:nvPr/>
        </p:nvSpPr>
        <p:spPr bwMode="auto">
          <a:xfrm>
            <a:off x="806738" y="696095"/>
            <a:ext cx="79417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Cavi di bassa tensione – vita convenzionale</a:t>
            </a:r>
            <a:endParaRPr kumimoji="1"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pic>
        <p:nvPicPr>
          <p:cNvPr id="4" name="Immagine 3"/>
          <p:cNvPicPr>
            <a:picLocks noChangeAspect="1"/>
          </p:cNvPicPr>
          <p:nvPr/>
        </p:nvPicPr>
        <p:blipFill>
          <a:blip r:embed="rId2"/>
          <a:stretch>
            <a:fillRect/>
          </a:stretch>
        </p:blipFill>
        <p:spPr>
          <a:xfrm>
            <a:off x="837569" y="1340768"/>
            <a:ext cx="7813877" cy="4847198"/>
          </a:xfrm>
          <a:prstGeom prst="rect">
            <a:avLst/>
          </a:prstGeom>
        </p:spPr>
      </p:pic>
    </p:spTree>
    <p:extLst>
      <p:ext uri="{BB962C8B-B14F-4D97-AF65-F5344CB8AC3E}">
        <p14:creationId xmlns:p14="http://schemas.microsoft.com/office/powerpoint/2010/main" val="17952930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2"/>
          <p:cNvSpPr txBox="1">
            <a:spLocks noChangeArrowheads="1"/>
          </p:cNvSpPr>
          <p:nvPr/>
        </p:nvSpPr>
        <p:spPr bwMode="auto">
          <a:xfrm>
            <a:off x="806738" y="696095"/>
            <a:ext cx="794172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5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Cavi di bassa tensione – comportamento al fuoco</a:t>
            </a:r>
            <a:endParaRPr kumimoji="1" lang="it-IT" altLang="it-IT" sz="25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pic>
        <p:nvPicPr>
          <p:cNvPr id="5"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446337"/>
            <a:ext cx="2611437"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5"/>
          <p:cNvGraphicFramePr>
            <a:graphicFrameLocks/>
          </p:cNvGraphicFramePr>
          <p:nvPr/>
        </p:nvGraphicFramePr>
        <p:xfrm>
          <a:off x="3779912" y="1412776"/>
          <a:ext cx="5253732" cy="5132039"/>
        </p:xfrm>
        <a:graphic>
          <a:graphicData uri="http://schemas.openxmlformats.org/presentationml/2006/ole">
            <mc:AlternateContent xmlns:mc="http://schemas.openxmlformats.org/markup-compatibility/2006">
              <mc:Choice xmlns:v="urn:schemas-microsoft-com:vml" Requires="v">
                <p:oleObj name="Documento" r:id="rId3" imgW="3848986" imgH="3876327" progId="Word.Document.8">
                  <p:embed/>
                </p:oleObj>
              </mc:Choice>
              <mc:Fallback>
                <p:oleObj name="Documento" r:id="rId3" imgW="3848986" imgH="3876327" progId="Word.Document.8">
                  <p:embed/>
                  <p:pic>
                    <p:nvPicPr>
                      <p:cNvPr id="6" name="Object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1412776"/>
                        <a:ext cx="5253732" cy="513203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0775257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asellaDiTesto 2"/>
          <p:cNvSpPr txBox="1">
            <a:spLocks noChangeArrowheads="1"/>
          </p:cNvSpPr>
          <p:nvPr/>
        </p:nvSpPr>
        <p:spPr bwMode="auto">
          <a:xfrm>
            <a:off x="762794" y="890574"/>
            <a:ext cx="5473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Quadro MT</a:t>
            </a:r>
            <a:endParaRPr kumimoji="1"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graphicFrame>
        <p:nvGraphicFramePr>
          <p:cNvPr id="179203"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79203"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9204"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79204"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ttangolo 6"/>
          <p:cNvSpPr/>
          <p:nvPr/>
        </p:nvSpPr>
        <p:spPr>
          <a:xfrm>
            <a:off x="762794" y="1872712"/>
            <a:ext cx="7618412" cy="2554545"/>
          </a:xfrm>
          <a:prstGeom prst="rect">
            <a:avLst/>
          </a:prstGeom>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altLang="it-IT" sz="2000" b="0" i="0" u="none" strike="noStrike" kern="1200" cap="none" spc="0" normalizeH="0" baseline="0" noProof="0" dirty="0">
                <a:ln>
                  <a:noFill/>
                </a:ln>
                <a:solidFill>
                  <a:srgbClr val="009999"/>
                </a:solidFill>
                <a:effectLst/>
                <a:uLnTx/>
                <a:uFillTx/>
                <a:latin typeface="Arial"/>
                <a:ea typeface="+mn-ea"/>
                <a:cs typeface="+mn-cs"/>
              </a:rPr>
              <a:t>La Norma di riferimento per i quadri di media tensione è la EN 60298 (CEI 17-6, V edizione) dal titolo "Apparecchiatura prefabbricata con involucro metallico per tensioni da 1 </a:t>
            </a:r>
            <a:r>
              <a:rPr kumimoji="1" lang="it-IT" altLang="it-IT" sz="2000" b="0" i="0" u="none" strike="noStrike" kern="1200" cap="none" spc="0" normalizeH="0" baseline="0" noProof="0" dirty="0" err="1">
                <a:ln>
                  <a:noFill/>
                </a:ln>
                <a:solidFill>
                  <a:srgbClr val="009999"/>
                </a:solidFill>
                <a:effectLst/>
                <a:uLnTx/>
                <a:uFillTx/>
                <a:latin typeface="Arial"/>
                <a:ea typeface="+mn-ea"/>
                <a:cs typeface="+mn-cs"/>
              </a:rPr>
              <a:t>kV</a:t>
            </a:r>
            <a:r>
              <a:rPr kumimoji="1" lang="it-IT" altLang="it-IT" sz="2000" b="0" i="0" u="none" strike="noStrike" kern="1200" cap="none" spc="0" normalizeH="0" baseline="0" noProof="0" dirty="0">
                <a:ln>
                  <a:noFill/>
                </a:ln>
                <a:solidFill>
                  <a:srgbClr val="009999"/>
                </a:solidFill>
                <a:effectLst/>
                <a:uLnTx/>
                <a:uFillTx/>
                <a:latin typeface="Arial"/>
                <a:ea typeface="+mn-ea"/>
                <a:cs typeface="+mn-cs"/>
              </a:rPr>
              <a:t> a 52 </a:t>
            </a:r>
            <a:r>
              <a:rPr kumimoji="1" lang="it-IT" altLang="it-IT" sz="2000" b="0" i="0" u="none" strike="noStrike" kern="1200" cap="none" spc="0" normalizeH="0" baseline="0" noProof="0" dirty="0" err="1">
                <a:ln>
                  <a:noFill/>
                </a:ln>
                <a:solidFill>
                  <a:srgbClr val="009999"/>
                </a:solidFill>
                <a:effectLst/>
                <a:uLnTx/>
                <a:uFillTx/>
                <a:latin typeface="Arial"/>
                <a:ea typeface="+mn-ea"/>
                <a:cs typeface="+mn-cs"/>
              </a:rPr>
              <a:t>kV</a:t>
            </a:r>
            <a:r>
              <a:rPr kumimoji="1" lang="it-IT" altLang="it-IT" sz="2000" b="0" i="0" u="none" strike="noStrike" kern="1200" cap="none" spc="0" normalizeH="0" baseline="0" noProof="0" dirty="0">
                <a:ln>
                  <a:noFill/>
                </a:ln>
                <a:solidFill>
                  <a:srgbClr val="009999"/>
                </a:solidFill>
                <a:effectLst/>
                <a:uLnTx/>
                <a:uFillTx/>
                <a:latin typeface="Arial"/>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it-IT" altLang="it-IT" sz="2000" b="0" i="0" u="none" strike="noStrike" kern="1200" cap="none" spc="0" normalizeH="0" baseline="0" noProof="0" dirty="0">
              <a:ln>
                <a:noFill/>
              </a:ln>
              <a:solidFill>
                <a:srgbClr val="009999"/>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altLang="it-IT" sz="2000" b="0" i="0" u="none" strike="noStrike" kern="1200" cap="none" spc="0" normalizeH="0" baseline="0" noProof="0" dirty="0">
                <a:ln>
                  <a:noFill/>
                </a:ln>
                <a:solidFill>
                  <a:srgbClr val="009999"/>
                </a:solidFill>
                <a:effectLst/>
                <a:uLnTx/>
                <a:uFillTx/>
                <a:latin typeface="Arial"/>
                <a:ea typeface="+mn-ea"/>
                <a:cs typeface="+mn-cs"/>
              </a:rPr>
              <a:t>Un quadro di media tensione è composto da più unità funzionali, ciascuna delle quali può comprendere più compartimenti; la norma individua quattro tipi di compartimenti.</a:t>
            </a:r>
          </a:p>
        </p:txBody>
      </p:sp>
      <p:sp>
        <p:nvSpPr>
          <p:cNvPr id="2" name="Segnaposto numero diapositiva 1">
            <a:extLst>
              <a:ext uri="{FF2B5EF4-FFF2-40B4-BE49-F238E27FC236}">
                <a16:creationId xmlns:a16="http://schemas.microsoft.com/office/drawing/2014/main" id="{A49AA7D1-7D66-8F47-A25A-940652A6F79B}"/>
              </a:ext>
            </a:extLst>
          </p:cNvPr>
          <p:cNvSpPr>
            <a:spLocks noGrp="1"/>
          </p:cNvSpPr>
          <p:nvPr>
            <p:ph type="sldNum" sz="quarter" idx="12"/>
          </p:nvPr>
        </p:nvSpPr>
        <p:spPr/>
        <p:txBody>
          <a:bodyPr/>
          <a:lstStyle/>
          <a:p>
            <a:fld id="{AB0F8D9A-AFD8-4A88-8415-4E6756A0FCA9}" type="slidenum">
              <a:rPr lang="it-IT" smtClean="0"/>
              <a:t>62</a:t>
            </a:fld>
            <a:endParaRPr lang="it-IT"/>
          </a:p>
        </p:txBody>
      </p:sp>
    </p:spTree>
    <p:extLst>
      <p:ext uri="{BB962C8B-B14F-4D97-AF65-F5344CB8AC3E}">
        <p14:creationId xmlns:p14="http://schemas.microsoft.com/office/powerpoint/2010/main" val="340964321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C:\dati\CORSI\PRO-IMP\2014\parte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765175"/>
            <a:ext cx="47752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069399" y="3463925"/>
            <a:ext cx="471836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CasellaDiTesto 5"/>
          <p:cNvSpPr txBox="1">
            <a:spLocks noChangeArrowheads="1"/>
          </p:cNvSpPr>
          <p:nvPr/>
        </p:nvSpPr>
        <p:spPr bwMode="auto">
          <a:xfrm>
            <a:off x="250825" y="836613"/>
            <a:ext cx="369728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600" b="1"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Esempi di unità funzionali di quadri MT isolati  in aria e relativa classificazione secondo la norma EN 62271-200: </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it-IT" altLang="it-IT" sz="1800" b="1" i="0" u="none" strike="noStrike" kern="1200" cap="none" spc="0" normalizeH="0" baseline="0" noProof="0" dirty="0">
                <a:ln>
                  <a:noFill/>
                </a:ln>
                <a:solidFill>
                  <a:srgbClr val="336699"/>
                </a:solidFill>
                <a:effectLst/>
                <a:uLnTx/>
                <a:uFillTx/>
                <a:latin typeface="Arial" panose="020B0604020202020204" pitchFamily="34" charset="0"/>
                <a:ea typeface="+mn-ea"/>
                <a:cs typeface="+mn-cs"/>
              </a:rPr>
            </a:br>
            <a:endParaRPr kumimoji="1" lang="it-IT" altLang="it-IT" sz="1800" b="1" i="0" u="none" strike="noStrike" kern="1200" cap="none" spc="0" normalizeH="0" baseline="0" noProof="0" dirty="0">
              <a:ln>
                <a:noFill/>
              </a:ln>
              <a:solidFill>
                <a:srgbClr val="009999"/>
              </a:solidFill>
              <a:effectLst/>
              <a:uLnTx/>
              <a:uFillTx/>
              <a:latin typeface="Arial Black" panose="020B0A04020102020204" pitchFamily="34" charset="0"/>
              <a:ea typeface="+mn-ea"/>
              <a:cs typeface="+mn-cs"/>
            </a:endParaRPr>
          </a:p>
        </p:txBody>
      </p:sp>
      <p:sp>
        <p:nvSpPr>
          <p:cNvPr id="7" name="CasellaDiTesto 6"/>
          <p:cNvSpPr txBox="1"/>
          <p:nvPr/>
        </p:nvSpPr>
        <p:spPr>
          <a:xfrm>
            <a:off x="195263" y="1916113"/>
            <a:ext cx="3814762" cy="5324535"/>
          </a:xfrm>
          <a:prstGeom prst="rect">
            <a:avLst/>
          </a:prstGeom>
          <a:noFill/>
        </p:spPr>
        <p:txBody>
          <a:bodyPr>
            <a:spAutoFit/>
          </a:bodyPr>
          <a:lstStyle/>
          <a:p>
            <a:pPr marL="182563" marR="0" lvl="0" indent="-182563" algn="l" defTabSz="914400" rtl="0" eaLnBrk="0" fontAlgn="base" latinLnBrk="0" hangingPunct="0">
              <a:lnSpc>
                <a:spcPct val="100000"/>
              </a:lnSpc>
              <a:spcBef>
                <a:spcPct val="0"/>
              </a:spcBef>
              <a:spcAft>
                <a:spcPct val="0"/>
              </a:spcAft>
              <a:buClrTx/>
              <a:buSzTx/>
              <a:buFontTx/>
              <a:buNone/>
              <a:tabLst/>
              <a:defRPr/>
            </a:pPr>
            <a:r>
              <a:rPr kumimoji="0" lang="it-IT" sz="1300" b="0" i="0" u="none" strike="noStrike" kern="1200" cap="none" spc="0" normalizeH="0" baseline="0" noProof="0" dirty="0">
                <a:ln>
                  <a:noFill/>
                </a:ln>
                <a:solidFill>
                  <a:srgbClr val="009999"/>
                </a:solidFill>
                <a:effectLst/>
                <a:uLnTx/>
                <a:uFillTx/>
                <a:latin typeface="Arial" pitchFamily="34" charset="0"/>
                <a:ea typeface="+mn-ea"/>
                <a:cs typeface="+mn-cs"/>
              </a:rPr>
              <a:t>a)	Unità con un unico compartimento di media tensione per sbarre MT, dispositivi di protezione e terminazioni dei cavi (LSC1-PM);</a:t>
            </a:r>
          </a:p>
          <a:p>
            <a:pPr marL="182563" marR="0" lvl="0" indent="-182563" algn="l" defTabSz="914400" rtl="0" eaLnBrk="0" fontAlgn="base" latinLnBrk="0" hangingPunct="0">
              <a:lnSpc>
                <a:spcPct val="100000"/>
              </a:lnSpc>
              <a:spcBef>
                <a:spcPct val="0"/>
              </a:spcBef>
              <a:spcAft>
                <a:spcPct val="0"/>
              </a:spcAft>
              <a:buClrTx/>
              <a:buSzTx/>
              <a:buFontTx/>
              <a:buAutoNum type="alphaLcParenR" startAt="2"/>
              <a:tabLst/>
              <a:defRPr/>
            </a:pPr>
            <a:r>
              <a:rPr kumimoji="0" lang="it-IT" sz="1300" b="0" i="0" u="none" strike="noStrike" kern="1200" cap="none" spc="0" normalizeH="0" baseline="0" noProof="0" dirty="0">
                <a:ln>
                  <a:noFill/>
                </a:ln>
                <a:solidFill>
                  <a:srgbClr val="009999"/>
                </a:solidFill>
                <a:effectLst/>
                <a:uLnTx/>
                <a:uFillTx/>
                <a:latin typeface="Arial" pitchFamily="34" charset="0"/>
                <a:ea typeface="+mn-ea"/>
                <a:cs typeface="+mn-cs"/>
              </a:rPr>
              <a:t>Unità con due compartimenti di media tensione (LSC2A-PM): uno per le sbarre MT, l’altro per dispositivi di protezione e terminazioni dei cavi (sezionatore in aria);</a:t>
            </a:r>
          </a:p>
          <a:p>
            <a:pPr marL="182563" marR="0" lvl="0" indent="-182563" algn="l" defTabSz="914400" rtl="0" eaLnBrk="0" fontAlgn="base" latinLnBrk="0" hangingPunct="0">
              <a:lnSpc>
                <a:spcPct val="100000"/>
              </a:lnSpc>
              <a:spcBef>
                <a:spcPct val="0"/>
              </a:spcBef>
              <a:spcAft>
                <a:spcPct val="0"/>
              </a:spcAft>
              <a:buClrTx/>
              <a:buSzTx/>
              <a:buFontTx/>
              <a:buAutoNum type="alphaLcParenR" startAt="2"/>
              <a:tabLst/>
              <a:defRPr/>
            </a:pPr>
            <a:r>
              <a:rPr kumimoji="0" lang="it-IT" sz="1300" b="0" i="0" u="none" strike="noStrike" kern="1200" cap="none" spc="0" normalizeH="0" baseline="0" noProof="0" dirty="0">
                <a:ln>
                  <a:noFill/>
                </a:ln>
                <a:solidFill>
                  <a:srgbClr val="009999"/>
                </a:solidFill>
                <a:effectLst/>
                <a:uLnTx/>
                <a:uFillTx/>
                <a:latin typeface="Arial" pitchFamily="34" charset="0"/>
                <a:ea typeface="+mn-ea"/>
                <a:cs typeface="+mn-cs"/>
              </a:rPr>
              <a:t>Unità con due compartimenti di media tensione (LSC2A-PM): uno per le sbarre MT, l’altro per dispositivi di protezione e terminazione dei cavi (interruttore di manovra-sezionatore);</a:t>
            </a:r>
          </a:p>
          <a:p>
            <a:pPr marL="182563" marR="0" lvl="0" indent="-182563" algn="l" defTabSz="914400" rtl="0" eaLnBrk="0" fontAlgn="base" latinLnBrk="0" hangingPunct="0">
              <a:lnSpc>
                <a:spcPct val="100000"/>
              </a:lnSpc>
              <a:spcBef>
                <a:spcPct val="0"/>
              </a:spcBef>
              <a:spcAft>
                <a:spcPct val="0"/>
              </a:spcAft>
              <a:buClrTx/>
              <a:buSzTx/>
              <a:buFontTx/>
              <a:buAutoNum type="alphaLcParenR" startAt="2"/>
              <a:tabLst/>
              <a:defRPr/>
            </a:pPr>
            <a:r>
              <a:rPr kumimoji="0" lang="it-IT" sz="1300" b="0" i="0" u="none" strike="noStrike" kern="1200" cap="none" spc="0" normalizeH="0" baseline="0" noProof="0" dirty="0">
                <a:ln>
                  <a:noFill/>
                </a:ln>
                <a:solidFill>
                  <a:srgbClr val="009999"/>
                </a:solidFill>
                <a:effectLst/>
                <a:uLnTx/>
                <a:uFillTx/>
                <a:latin typeface="Arial" pitchFamily="34" charset="0"/>
                <a:ea typeface="+mn-ea"/>
                <a:cs typeface="+mn-cs"/>
              </a:rPr>
              <a:t>Unità con tre compartimenti di media tensione (LSC2B-PM): il primo per le sbarre MT, il secondo per dispositivi di protezione, il terzo per le terminazioni dei cavi (interruttore estraibile, con otturatori metallici);</a:t>
            </a:r>
          </a:p>
          <a:p>
            <a:pPr marL="182563" marR="0" lvl="0" indent="-182563" algn="l" defTabSz="914400" rtl="0" eaLnBrk="0" fontAlgn="base" latinLnBrk="0" hangingPunct="0">
              <a:lnSpc>
                <a:spcPct val="100000"/>
              </a:lnSpc>
              <a:spcBef>
                <a:spcPct val="0"/>
              </a:spcBef>
              <a:spcAft>
                <a:spcPct val="0"/>
              </a:spcAft>
              <a:buClrTx/>
              <a:buSzTx/>
              <a:buFontTx/>
              <a:buAutoNum type="alphaLcParenR" startAt="2"/>
              <a:tabLst/>
              <a:defRPr/>
            </a:pPr>
            <a:r>
              <a:rPr kumimoji="0" lang="it-IT" sz="1300" b="0" i="0" u="none" strike="noStrike" kern="1200" cap="none" spc="0" normalizeH="0" baseline="0" noProof="0" dirty="0">
                <a:ln>
                  <a:noFill/>
                </a:ln>
                <a:solidFill>
                  <a:srgbClr val="009999"/>
                </a:solidFill>
                <a:effectLst/>
                <a:uLnTx/>
                <a:uFillTx/>
                <a:latin typeface="Arial" pitchFamily="34" charset="0"/>
                <a:ea typeface="+mn-ea"/>
                <a:cs typeface="+mn-cs"/>
              </a:rPr>
              <a:t>Unità con tre compartimenti di media tensione(LSC2B-PM) il primo per le sbarre MT, il secondo per dispositivi di protezione, il terzo per le terminazioni dei cavi (sezionatore).</a:t>
            </a:r>
          </a:p>
          <a:p>
            <a:pPr marL="342900" marR="0" lvl="0" indent="-342900" algn="l" defTabSz="914400" rtl="0" eaLnBrk="0" fontAlgn="base" latinLnBrk="0" hangingPunct="0">
              <a:lnSpc>
                <a:spcPct val="100000"/>
              </a:lnSpc>
              <a:spcBef>
                <a:spcPct val="0"/>
              </a:spcBef>
              <a:spcAft>
                <a:spcPct val="0"/>
              </a:spcAft>
              <a:buClrTx/>
              <a:buSzTx/>
              <a:buFontTx/>
              <a:buAutoNum type="alphaLcParenR" startAt="2"/>
              <a:tabLst/>
              <a:defRPr/>
            </a:pPr>
            <a:endParaRPr kumimoji="0" lang="it-IT" sz="1800" b="1" i="0" u="none" strike="noStrike" kern="1200" cap="none" spc="0" normalizeH="0" baseline="0" noProof="0" dirty="0">
              <a:ln>
                <a:noFill/>
              </a:ln>
              <a:solidFill>
                <a:srgbClr val="336699"/>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it-IT" sz="1800" b="1" i="0" u="none" strike="noStrike" kern="1200" cap="none" spc="0" normalizeH="0" baseline="0" noProof="0" dirty="0">
                <a:ln>
                  <a:noFill/>
                </a:ln>
                <a:solidFill>
                  <a:srgbClr val="336699"/>
                </a:solidFill>
                <a:effectLst/>
                <a:uLnTx/>
                <a:uFillTx/>
                <a:latin typeface="Arial" pitchFamily="34" charset="0"/>
                <a:ea typeface="+mn-ea"/>
                <a:cs typeface="+mn-cs"/>
              </a:rPr>
            </a:br>
            <a:endParaRPr kumimoji="1" lang="it-IT" sz="1800" b="1" i="0" u="none" strike="noStrike" kern="1200" cap="none" spc="0" normalizeH="0" baseline="0" noProof="0" dirty="0">
              <a:ln>
                <a:noFill/>
              </a:ln>
              <a:solidFill>
                <a:srgbClr val="009999"/>
              </a:solidFill>
              <a:effectLst/>
              <a:uLnTx/>
              <a:uFillTx/>
              <a:latin typeface="Arial Black" panose="020B0A04020102020204" pitchFamily="34" charset="0"/>
              <a:ea typeface="+mn-ea"/>
              <a:cs typeface="+mn-cs"/>
            </a:endParaRPr>
          </a:p>
        </p:txBody>
      </p:sp>
      <p:sp>
        <p:nvSpPr>
          <p:cNvPr id="2" name="Segnaposto numero diapositiva 1">
            <a:extLst>
              <a:ext uri="{FF2B5EF4-FFF2-40B4-BE49-F238E27FC236}">
                <a16:creationId xmlns:a16="http://schemas.microsoft.com/office/drawing/2014/main" id="{18A1F53F-0470-C5D1-A9C7-CD64564B76DE}"/>
              </a:ext>
            </a:extLst>
          </p:cNvPr>
          <p:cNvSpPr>
            <a:spLocks noGrp="1"/>
          </p:cNvSpPr>
          <p:nvPr>
            <p:ph type="sldNum" sz="quarter" idx="12"/>
          </p:nvPr>
        </p:nvSpPr>
        <p:spPr/>
        <p:txBody>
          <a:bodyPr/>
          <a:lstStyle/>
          <a:p>
            <a:fld id="{AB0F8D9A-AFD8-4A88-8415-4E6756A0FCA9}" type="slidenum">
              <a:rPr lang="it-IT" smtClean="0"/>
              <a:t>63</a:t>
            </a:fld>
            <a:endParaRPr lang="it-IT"/>
          </a:p>
        </p:txBody>
      </p:sp>
    </p:spTree>
    <p:extLst>
      <p:ext uri="{BB962C8B-B14F-4D97-AF65-F5344CB8AC3E}">
        <p14:creationId xmlns:p14="http://schemas.microsoft.com/office/powerpoint/2010/main" val="17760392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asellaDiTesto 2"/>
          <p:cNvSpPr txBox="1">
            <a:spLocks noChangeArrowheads="1"/>
          </p:cNvSpPr>
          <p:nvPr/>
        </p:nvSpPr>
        <p:spPr bwMode="auto">
          <a:xfrm>
            <a:off x="827088" y="765175"/>
            <a:ext cx="5473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Quadro MT</a:t>
            </a:r>
            <a:endParaRPr kumimoji="1"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graphicFrame>
        <p:nvGraphicFramePr>
          <p:cNvPr id="179203" name="Oggetto 8"/>
          <p:cNvGraphicFramePr>
            <a:graphicFrameLocks noChangeAspect="1"/>
          </p:cNvGraphicFramePr>
          <p:nvPr>
            <p:extLst>
              <p:ext uri="{D42A27DB-BD31-4B8C-83A1-F6EECF244321}">
                <p14:modId xmlns:p14="http://schemas.microsoft.com/office/powerpoint/2010/main" val="1135132611"/>
              </p:ext>
            </p:extLst>
          </p:nvPr>
        </p:nvGraphicFramePr>
        <p:xfrm>
          <a:off x="4514850" y="356408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79203"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56408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9204" name="Oggetto 9"/>
          <p:cNvGraphicFramePr>
            <a:graphicFrameLocks noChangeAspect="1"/>
          </p:cNvGraphicFramePr>
          <p:nvPr>
            <p:extLst>
              <p:ext uri="{D42A27DB-BD31-4B8C-83A1-F6EECF244321}">
                <p14:modId xmlns:p14="http://schemas.microsoft.com/office/powerpoint/2010/main" val="1442113262"/>
              </p:ext>
            </p:extLst>
          </p:nvPr>
        </p:nvGraphicFramePr>
        <p:xfrm>
          <a:off x="4514850" y="356408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79204"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56408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ttangolo 1"/>
          <p:cNvSpPr/>
          <p:nvPr/>
        </p:nvSpPr>
        <p:spPr bwMode="auto">
          <a:xfrm>
            <a:off x="2771800" y="1878180"/>
            <a:ext cx="3312368" cy="648072"/>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it-IT" sz="1600" b="0" i="0" u="none" strike="noStrike" kern="1200" cap="none" spc="0" normalizeH="0" baseline="0" noProof="0" dirty="0">
                <a:ln>
                  <a:noFill/>
                </a:ln>
                <a:solidFill>
                  <a:srgbClr val="009999"/>
                </a:solidFill>
                <a:effectLst/>
                <a:uLnTx/>
                <a:uFillTx/>
                <a:latin typeface="Arial Black" pitchFamily="34" charset="0"/>
                <a:ea typeface="+mn-ea"/>
                <a:cs typeface="+mn-cs"/>
              </a:rPr>
              <a:t>Tipi di quadri previsti dalla Norma CEI 17-6</a:t>
            </a:r>
          </a:p>
        </p:txBody>
      </p:sp>
      <p:cxnSp>
        <p:nvCxnSpPr>
          <p:cNvPr id="4" name="Connettore 2 3"/>
          <p:cNvCxnSpPr/>
          <p:nvPr/>
        </p:nvCxnSpPr>
        <p:spPr bwMode="auto">
          <a:xfrm flipH="1">
            <a:off x="1547664" y="2526252"/>
            <a:ext cx="1224136" cy="36004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 name="Connettore 2 5"/>
          <p:cNvCxnSpPr/>
          <p:nvPr/>
        </p:nvCxnSpPr>
        <p:spPr bwMode="auto">
          <a:xfrm>
            <a:off x="6084168" y="2526252"/>
            <a:ext cx="1152128" cy="36004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 name="Connettore 2 8"/>
          <p:cNvCxnSpPr>
            <a:stCxn id="2" idx="2"/>
          </p:cNvCxnSpPr>
          <p:nvPr/>
        </p:nvCxnSpPr>
        <p:spPr bwMode="auto">
          <a:xfrm>
            <a:off x="4427984" y="2526252"/>
            <a:ext cx="0" cy="36004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2" name="Rettangolo 11"/>
          <p:cNvSpPr/>
          <p:nvPr/>
        </p:nvSpPr>
        <p:spPr bwMode="auto">
          <a:xfrm>
            <a:off x="235848" y="2956596"/>
            <a:ext cx="2700000" cy="36004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it-IT" sz="1700" b="0" i="0" u="none" strike="noStrike" kern="1200" cap="none" spc="0" normalizeH="0" baseline="0" noProof="0" dirty="0">
                <a:ln>
                  <a:noFill/>
                </a:ln>
                <a:solidFill>
                  <a:srgbClr val="009999"/>
                </a:solidFill>
                <a:effectLst/>
                <a:uLnTx/>
                <a:uFillTx/>
                <a:latin typeface="Arial Black" pitchFamily="34" charset="0"/>
                <a:ea typeface="+mn-ea"/>
                <a:cs typeface="+mn-cs"/>
              </a:rPr>
              <a:t>BLINDATI</a:t>
            </a:r>
          </a:p>
        </p:txBody>
      </p:sp>
      <p:sp>
        <p:nvSpPr>
          <p:cNvPr id="13" name="Rettangolo 12"/>
          <p:cNvSpPr/>
          <p:nvPr/>
        </p:nvSpPr>
        <p:spPr bwMode="auto">
          <a:xfrm>
            <a:off x="235848" y="3316636"/>
            <a:ext cx="2700000" cy="1368152"/>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sz="1500" b="0" i="0" u="none" strike="noStrike" kern="1200" cap="none" spc="0" normalizeH="0" baseline="0" noProof="0" dirty="0">
                <a:ln>
                  <a:noFill/>
                </a:ln>
                <a:solidFill>
                  <a:srgbClr val="009999"/>
                </a:solidFill>
                <a:effectLst/>
                <a:uLnTx/>
                <a:uFillTx/>
                <a:latin typeface="Arial"/>
                <a:ea typeface="+mn-ea"/>
                <a:cs typeface="+mn-cs"/>
              </a:rPr>
              <a:t>Le parti attive sono poste in compartimenti separati tra loro da diaframmi metallici con grado di protezione </a:t>
            </a:r>
            <a:r>
              <a:rPr kumimoji="1" lang="it-IT" sz="1500" b="0" i="0" u="sng" strike="noStrike" kern="1200" cap="none" spc="0" normalizeH="0" baseline="0" noProof="0" dirty="0">
                <a:ln>
                  <a:noFill/>
                </a:ln>
                <a:solidFill>
                  <a:srgbClr val="009999"/>
                </a:solidFill>
                <a:effectLst/>
                <a:uLnTx/>
                <a:uFillTx/>
                <a:latin typeface="Arial"/>
                <a:ea typeface="+mn-ea"/>
                <a:cs typeface="+mn-cs"/>
              </a:rPr>
              <a:t>&gt;</a:t>
            </a:r>
            <a:r>
              <a:rPr kumimoji="1" lang="it-IT" sz="1500" b="0" i="0" u="none" strike="noStrike" kern="1200" cap="none" spc="0" normalizeH="0" baseline="0" noProof="0" dirty="0">
                <a:ln>
                  <a:noFill/>
                </a:ln>
                <a:solidFill>
                  <a:srgbClr val="009999"/>
                </a:solidFill>
                <a:effectLst/>
                <a:uLnTx/>
                <a:uFillTx/>
                <a:latin typeface="Arial"/>
                <a:ea typeface="+mn-ea"/>
                <a:cs typeface="+mn-cs"/>
              </a:rPr>
              <a:t> IP2X</a:t>
            </a:r>
          </a:p>
        </p:txBody>
      </p:sp>
      <p:sp>
        <p:nvSpPr>
          <p:cNvPr id="17" name="Rettangolo 16"/>
          <p:cNvSpPr/>
          <p:nvPr/>
        </p:nvSpPr>
        <p:spPr bwMode="auto">
          <a:xfrm>
            <a:off x="3279150" y="2958310"/>
            <a:ext cx="2700000" cy="36004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it-IT" sz="1700" b="0" i="0" u="none" strike="noStrike" kern="1200" cap="none" spc="0" normalizeH="0" baseline="0" noProof="0" dirty="0">
                <a:ln>
                  <a:noFill/>
                </a:ln>
                <a:solidFill>
                  <a:srgbClr val="009999"/>
                </a:solidFill>
                <a:effectLst/>
                <a:uLnTx/>
                <a:uFillTx/>
                <a:latin typeface="Arial Black" pitchFamily="34" charset="0"/>
                <a:ea typeface="+mn-ea"/>
                <a:cs typeface="+mn-cs"/>
              </a:rPr>
              <a:t>A COMPARTIMENTI</a:t>
            </a:r>
          </a:p>
        </p:txBody>
      </p:sp>
      <p:sp>
        <p:nvSpPr>
          <p:cNvPr id="18" name="Rettangolo 17"/>
          <p:cNvSpPr/>
          <p:nvPr/>
        </p:nvSpPr>
        <p:spPr bwMode="auto">
          <a:xfrm>
            <a:off x="6322452" y="2958300"/>
            <a:ext cx="2700000" cy="36004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it-IT" sz="1700" b="0" i="0" u="none" strike="noStrike" kern="1200" cap="none" spc="0" normalizeH="0" baseline="0" noProof="0" dirty="0">
                <a:ln>
                  <a:noFill/>
                </a:ln>
                <a:solidFill>
                  <a:srgbClr val="009999"/>
                </a:solidFill>
                <a:effectLst/>
                <a:uLnTx/>
                <a:uFillTx/>
                <a:latin typeface="Arial Black" pitchFamily="34" charset="0"/>
                <a:ea typeface="+mn-ea"/>
                <a:cs typeface="+mn-cs"/>
              </a:rPr>
              <a:t>PROTETTI</a:t>
            </a:r>
          </a:p>
        </p:txBody>
      </p:sp>
      <p:sp>
        <p:nvSpPr>
          <p:cNvPr id="19" name="Rettangolo 18"/>
          <p:cNvSpPr/>
          <p:nvPr/>
        </p:nvSpPr>
        <p:spPr bwMode="auto">
          <a:xfrm>
            <a:off x="3279150" y="3316636"/>
            <a:ext cx="2700000" cy="1368152"/>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sz="1500" b="0" i="0" u="none" strike="noStrike" kern="1200" cap="none" spc="0" normalizeH="0" baseline="0" noProof="0" dirty="0">
                <a:ln>
                  <a:noFill/>
                </a:ln>
                <a:solidFill>
                  <a:srgbClr val="009999"/>
                </a:solidFill>
                <a:effectLst/>
                <a:uLnTx/>
                <a:uFillTx/>
                <a:latin typeface="Arial"/>
                <a:ea typeface="+mn-ea"/>
                <a:cs typeface="+mn-cs"/>
              </a:rPr>
              <a:t>Possono avere, a differenza dei quadri blindati, uno o più diaframmi in materiale isolante.</a:t>
            </a:r>
          </a:p>
        </p:txBody>
      </p:sp>
      <p:sp>
        <p:nvSpPr>
          <p:cNvPr id="20" name="Rettangolo 19"/>
          <p:cNvSpPr/>
          <p:nvPr/>
        </p:nvSpPr>
        <p:spPr bwMode="auto">
          <a:xfrm>
            <a:off x="6322452" y="3316636"/>
            <a:ext cx="2700000" cy="1368152"/>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sz="1500" b="0" i="0" u="none" strike="noStrike" kern="1200" cap="none" spc="0" normalizeH="0" baseline="0" noProof="0" dirty="0">
                <a:ln>
                  <a:noFill/>
                </a:ln>
                <a:solidFill>
                  <a:srgbClr val="009999"/>
                </a:solidFill>
                <a:effectLst/>
                <a:uLnTx/>
                <a:uFillTx/>
                <a:latin typeface="Arial"/>
                <a:ea typeface="+mn-ea"/>
                <a:cs typeface="+mn-cs"/>
              </a:rPr>
              <a:t>La separazione tra i compartimenti è incompleta, oppure i diaframmi hanno un grado di protezione minore di IP2X.</a:t>
            </a:r>
          </a:p>
        </p:txBody>
      </p:sp>
      <p:sp>
        <p:nvSpPr>
          <p:cNvPr id="3" name="Segnaposto numero diapositiva 2">
            <a:extLst>
              <a:ext uri="{FF2B5EF4-FFF2-40B4-BE49-F238E27FC236}">
                <a16:creationId xmlns:a16="http://schemas.microsoft.com/office/drawing/2014/main" id="{DC6B8BC8-4981-4A0A-BA31-0DA831B44628}"/>
              </a:ext>
            </a:extLst>
          </p:cNvPr>
          <p:cNvSpPr>
            <a:spLocks noGrp="1"/>
          </p:cNvSpPr>
          <p:nvPr>
            <p:ph type="sldNum" sz="quarter" idx="12"/>
          </p:nvPr>
        </p:nvSpPr>
        <p:spPr/>
        <p:txBody>
          <a:bodyPr/>
          <a:lstStyle/>
          <a:p>
            <a:fld id="{AB0F8D9A-AFD8-4A88-8415-4E6756A0FCA9}" type="slidenum">
              <a:rPr lang="it-IT" smtClean="0"/>
              <a:t>64</a:t>
            </a:fld>
            <a:endParaRPr lang="it-IT"/>
          </a:p>
        </p:txBody>
      </p:sp>
    </p:spTree>
    <p:extLst>
      <p:ext uri="{BB962C8B-B14F-4D97-AF65-F5344CB8AC3E}">
        <p14:creationId xmlns:p14="http://schemas.microsoft.com/office/powerpoint/2010/main" val="128082955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asellaDiTesto 2"/>
          <p:cNvSpPr txBox="1">
            <a:spLocks noChangeArrowheads="1"/>
          </p:cNvSpPr>
          <p:nvPr/>
        </p:nvSpPr>
        <p:spPr bwMode="auto">
          <a:xfrm>
            <a:off x="315240" y="479215"/>
            <a:ext cx="34168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Quadro MT</a:t>
            </a:r>
            <a:endParaRPr kumimoji="1" lang="it-IT" altLang="it-IT" sz="2800" b="1" i="0" u="none" strike="noStrike" kern="1200" cap="none" spc="0" normalizeH="0" baseline="-25000" noProof="0" dirty="0">
              <a:ln>
                <a:noFill/>
              </a:ln>
              <a:solidFill>
                <a:schemeClr val="accent1"/>
              </a:solidFill>
              <a:effectLst/>
              <a:uLnTx/>
              <a:uFillTx/>
              <a:latin typeface="Arial" panose="020B0604020202020204" pitchFamily="34" charset="0"/>
              <a:ea typeface="+mn-ea"/>
              <a:cs typeface="+mn-cs"/>
            </a:endParaRPr>
          </a:p>
        </p:txBody>
      </p:sp>
      <p:graphicFrame>
        <p:nvGraphicFramePr>
          <p:cNvPr id="179203"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79203"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9204"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79204"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ttangolo 6"/>
          <p:cNvSpPr/>
          <p:nvPr/>
        </p:nvSpPr>
        <p:spPr>
          <a:xfrm>
            <a:off x="819944" y="1274917"/>
            <a:ext cx="7618412" cy="400110"/>
          </a:xfrm>
          <a:prstGeom prst="rect">
            <a:avLst/>
          </a:prstGeom>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it-IT" altLang="it-IT" sz="2000" b="0" i="0" u="none" strike="noStrike" kern="1200" cap="none" spc="0" normalizeH="0" baseline="0" noProof="0" dirty="0">
              <a:ln>
                <a:noFill/>
              </a:ln>
              <a:solidFill>
                <a:srgbClr val="009999"/>
              </a:solidFill>
              <a:effectLst/>
              <a:uLnTx/>
              <a:uFillTx/>
              <a:latin typeface="Arial"/>
              <a:ea typeface="+mn-ea"/>
              <a:cs typeface="+mn-cs"/>
            </a:endParaRPr>
          </a:p>
        </p:txBody>
      </p:sp>
      <p:sp>
        <p:nvSpPr>
          <p:cNvPr id="8" name="Rettangolo 7"/>
          <p:cNvSpPr/>
          <p:nvPr/>
        </p:nvSpPr>
        <p:spPr>
          <a:xfrm>
            <a:off x="315240" y="1296661"/>
            <a:ext cx="4015804" cy="4708981"/>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altLang="it-IT" sz="2000" b="0" i="0" u="none" strike="noStrike" kern="1200" cap="none" spc="0" normalizeH="0" baseline="0" noProof="0" dirty="0">
                <a:ln>
                  <a:noFill/>
                </a:ln>
                <a:solidFill>
                  <a:srgbClr val="009999"/>
                </a:solidFill>
                <a:effectLst/>
                <a:uLnTx/>
                <a:uFillTx/>
                <a:latin typeface="Arial"/>
                <a:ea typeface="+mn-ea"/>
                <a:cs typeface="+mn-cs"/>
              </a:rPr>
              <a:t>L’apparecchio di protezione ammesso dalle regole tecniche di connessione (CEI 0-16) per realizzare la funzione di Dispositivo Generale è l’interruttore di media tensione.</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it-IT" altLang="it-IT" sz="2000" b="0" i="0" u="none" strike="noStrike" kern="1200" cap="none" spc="0" normalizeH="0" baseline="0" noProof="0" dirty="0">
              <a:ln>
                <a:noFill/>
              </a:ln>
              <a:solidFill>
                <a:srgbClr val="009999"/>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altLang="it-IT" sz="2000" b="0" i="0" u="none" strike="noStrike" kern="1200" cap="none" spc="0" normalizeH="0" baseline="0" noProof="0" dirty="0">
                <a:ln>
                  <a:noFill/>
                </a:ln>
                <a:solidFill>
                  <a:srgbClr val="009999"/>
                </a:solidFill>
                <a:effectLst/>
                <a:uLnTx/>
                <a:uFillTx/>
                <a:latin typeface="Arial"/>
                <a:ea typeface="+mn-ea"/>
                <a:cs typeface="+mn-cs"/>
              </a:rPr>
              <a:t>È importante ricordare che allo schema generale previsto al capitolo 8 della Norma CEI 0-16 dovrà essere aggiunto un sezionatore di terra per permettere la messa a terra del cavo che collega il DG con il trasformatore.</a:t>
            </a:r>
          </a:p>
        </p:txBody>
      </p:sp>
      <p:pic>
        <p:nvPicPr>
          <p:cNvPr id="2" name="Immagin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5302" y="861812"/>
            <a:ext cx="4524034" cy="4905775"/>
          </a:xfrm>
          <a:prstGeom prst="rect">
            <a:avLst/>
          </a:prstGeom>
        </p:spPr>
      </p:pic>
      <p:sp>
        <p:nvSpPr>
          <p:cNvPr id="9" name="CasellaDiTesto 8"/>
          <p:cNvSpPr txBox="1"/>
          <p:nvPr/>
        </p:nvSpPr>
        <p:spPr>
          <a:xfrm>
            <a:off x="4822540" y="5778997"/>
            <a:ext cx="3729558"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it-IT" sz="1500" b="0" i="0" u="none" strike="noStrike" kern="1200" cap="none" spc="0" normalizeH="0" baseline="0" noProof="0" dirty="0">
                <a:ln>
                  <a:noFill/>
                </a:ln>
                <a:solidFill>
                  <a:srgbClr val="009999"/>
                </a:solidFill>
                <a:effectLst/>
                <a:uLnTx/>
                <a:uFillTx/>
                <a:latin typeface="Arial"/>
                <a:ea typeface="+mn-ea"/>
                <a:cs typeface="+mn-cs"/>
              </a:rPr>
              <a:t> Schema connessione con sezionatore di terra lato carico</a:t>
            </a:r>
          </a:p>
        </p:txBody>
      </p:sp>
      <p:sp>
        <p:nvSpPr>
          <p:cNvPr id="3" name="Segnaposto numero diapositiva 2">
            <a:extLst>
              <a:ext uri="{FF2B5EF4-FFF2-40B4-BE49-F238E27FC236}">
                <a16:creationId xmlns:a16="http://schemas.microsoft.com/office/drawing/2014/main" id="{AF4F3691-28AA-2893-D8B4-F2D8785D8630}"/>
              </a:ext>
            </a:extLst>
          </p:cNvPr>
          <p:cNvSpPr>
            <a:spLocks noGrp="1"/>
          </p:cNvSpPr>
          <p:nvPr>
            <p:ph type="sldNum" sz="quarter" idx="12"/>
          </p:nvPr>
        </p:nvSpPr>
        <p:spPr/>
        <p:txBody>
          <a:bodyPr/>
          <a:lstStyle/>
          <a:p>
            <a:fld id="{AB0F8D9A-AFD8-4A88-8415-4E6756A0FCA9}" type="slidenum">
              <a:rPr lang="it-IT" smtClean="0"/>
              <a:t>65</a:t>
            </a:fld>
            <a:endParaRPr lang="it-IT"/>
          </a:p>
        </p:txBody>
      </p:sp>
    </p:spTree>
    <p:extLst>
      <p:ext uri="{BB962C8B-B14F-4D97-AF65-F5344CB8AC3E}">
        <p14:creationId xmlns:p14="http://schemas.microsoft.com/office/powerpoint/2010/main" val="103552888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asellaDiTesto 2"/>
          <p:cNvSpPr txBox="1">
            <a:spLocks noChangeArrowheads="1"/>
          </p:cNvSpPr>
          <p:nvPr/>
        </p:nvSpPr>
        <p:spPr bwMode="auto">
          <a:xfrm>
            <a:off x="819944" y="775737"/>
            <a:ext cx="72012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Quadro MT</a:t>
            </a:r>
            <a:endParaRPr kumimoji="1" lang="it-IT" altLang="it-IT" sz="2800" b="1" i="0" u="none" strike="noStrike" kern="1200" cap="none" spc="0" normalizeH="0" baseline="-25000" noProof="0" dirty="0">
              <a:ln>
                <a:noFill/>
              </a:ln>
              <a:solidFill>
                <a:schemeClr val="accent1"/>
              </a:solidFill>
              <a:effectLst/>
              <a:uLnTx/>
              <a:uFillTx/>
              <a:latin typeface="Arial" panose="020B0604020202020204" pitchFamily="34" charset="0"/>
              <a:ea typeface="+mn-ea"/>
              <a:cs typeface="+mn-cs"/>
            </a:endParaRPr>
          </a:p>
        </p:txBody>
      </p:sp>
      <p:sp>
        <p:nvSpPr>
          <p:cNvPr id="7" name="Rettangolo 6"/>
          <p:cNvSpPr/>
          <p:nvPr/>
        </p:nvSpPr>
        <p:spPr>
          <a:xfrm>
            <a:off x="819944" y="1274917"/>
            <a:ext cx="7618412" cy="400110"/>
          </a:xfrm>
          <a:prstGeom prst="rect">
            <a:avLst/>
          </a:prstGeom>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it-IT" altLang="it-IT" sz="2000" b="0" i="0" u="none" strike="noStrike" kern="1200" cap="none" spc="0" normalizeH="0" baseline="0" noProof="0" dirty="0">
              <a:ln>
                <a:noFill/>
              </a:ln>
              <a:solidFill>
                <a:srgbClr val="009999"/>
              </a:solidFill>
              <a:effectLst/>
              <a:uLnTx/>
              <a:uFillTx/>
              <a:latin typeface="Arial"/>
              <a:ea typeface="+mn-ea"/>
              <a:cs typeface="+mn-cs"/>
            </a:endParaRPr>
          </a:p>
        </p:txBody>
      </p:sp>
      <p:pic>
        <p:nvPicPr>
          <p:cNvPr id="3" name="Immagine 2">
            <a:extLst>
              <a:ext uri="{FF2B5EF4-FFF2-40B4-BE49-F238E27FC236}">
                <a16:creationId xmlns:a16="http://schemas.microsoft.com/office/drawing/2014/main" id="{D02AF3C9-24B0-520C-DB22-4AE7A67A0E48}"/>
              </a:ext>
            </a:extLst>
          </p:cNvPr>
          <p:cNvPicPr>
            <a:picLocks noChangeAspect="1"/>
          </p:cNvPicPr>
          <p:nvPr/>
        </p:nvPicPr>
        <p:blipFill>
          <a:blip r:embed="rId3">
            <a:extLst>
              <a:ext uri="{28A0092B-C50C-407E-A947-70E740481C1C}">
                <a14:useLocalDpi xmlns:a14="http://schemas.microsoft.com/office/drawing/2010/main" val="0"/>
              </a:ext>
            </a:extLst>
          </a:blip>
          <a:srcRect l="30818" t="21034" r="33232" b="23262"/>
          <a:stretch>
            <a:fillRect/>
          </a:stretch>
        </p:blipFill>
        <p:spPr>
          <a:xfrm rot="5400000">
            <a:off x="4443175" y="1074527"/>
            <a:ext cx="4207731" cy="4608512"/>
          </a:xfrm>
          <a:prstGeom prst="rect">
            <a:avLst/>
          </a:prstGeom>
        </p:spPr>
      </p:pic>
      <p:sp>
        <p:nvSpPr>
          <p:cNvPr id="9" name="Rettangolo 8">
            <a:extLst>
              <a:ext uri="{FF2B5EF4-FFF2-40B4-BE49-F238E27FC236}">
                <a16:creationId xmlns:a16="http://schemas.microsoft.com/office/drawing/2014/main" id="{ACE87D63-9186-55FE-2A75-05F1E28C8B5E}"/>
              </a:ext>
            </a:extLst>
          </p:cNvPr>
          <p:cNvSpPr/>
          <p:nvPr/>
        </p:nvSpPr>
        <p:spPr>
          <a:xfrm>
            <a:off x="323527" y="1843950"/>
            <a:ext cx="3824712" cy="3170099"/>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altLang="it-IT" sz="2000" b="0" i="0" u="none" strike="noStrike" kern="1200" cap="none" spc="0" normalizeH="0" baseline="0" noProof="0" dirty="0">
                <a:ln>
                  <a:noFill/>
                </a:ln>
                <a:solidFill>
                  <a:srgbClr val="009999"/>
                </a:solidFill>
                <a:effectLst/>
                <a:uLnTx/>
                <a:uFillTx/>
                <a:latin typeface="Arial"/>
                <a:ea typeface="+mn-ea"/>
                <a:cs typeface="+mn-cs"/>
              </a:rPr>
              <a:t>La Norma prevede un secondo caso: in un impianto MT con due soli montanti MT, è possibile omettere il Dispositivo Generale (DG) qualora le funzioni normalmente attribuite al DG siano assolte dagli interruttori attestati alla sbarra Utente (dispositivi generali di linea).</a:t>
            </a:r>
          </a:p>
        </p:txBody>
      </p:sp>
      <p:sp>
        <p:nvSpPr>
          <p:cNvPr id="2" name="Segnaposto numero diapositiva 1">
            <a:extLst>
              <a:ext uri="{FF2B5EF4-FFF2-40B4-BE49-F238E27FC236}">
                <a16:creationId xmlns:a16="http://schemas.microsoft.com/office/drawing/2014/main" id="{A76CA2B2-C9B0-2AAE-06FE-DBA88BA882C9}"/>
              </a:ext>
            </a:extLst>
          </p:cNvPr>
          <p:cNvSpPr>
            <a:spLocks noGrp="1"/>
          </p:cNvSpPr>
          <p:nvPr>
            <p:ph type="sldNum" sz="quarter" idx="12"/>
          </p:nvPr>
        </p:nvSpPr>
        <p:spPr/>
        <p:txBody>
          <a:bodyPr/>
          <a:lstStyle/>
          <a:p>
            <a:fld id="{AB0F8D9A-AFD8-4A88-8415-4E6756A0FCA9}" type="slidenum">
              <a:rPr lang="it-IT" smtClean="0"/>
              <a:t>66</a:t>
            </a:fld>
            <a:endParaRPr lang="it-IT"/>
          </a:p>
        </p:txBody>
      </p:sp>
    </p:spTree>
    <p:extLst>
      <p:ext uri="{BB962C8B-B14F-4D97-AF65-F5344CB8AC3E}">
        <p14:creationId xmlns:p14="http://schemas.microsoft.com/office/powerpoint/2010/main" val="351627974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asellaDiTesto 2"/>
          <p:cNvSpPr txBox="1">
            <a:spLocks noChangeArrowheads="1"/>
          </p:cNvSpPr>
          <p:nvPr/>
        </p:nvSpPr>
        <p:spPr bwMode="auto">
          <a:xfrm>
            <a:off x="914202" y="751697"/>
            <a:ext cx="72012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2.5 Quadro generale di BT</a:t>
            </a:r>
            <a:endParaRPr kumimoji="1" lang="it-IT" altLang="it-IT" sz="2800" b="1" i="0" u="none" strike="noStrike" kern="1200" cap="none" spc="0" normalizeH="0" baseline="-25000" noProof="0" dirty="0">
              <a:ln>
                <a:noFill/>
              </a:ln>
              <a:solidFill>
                <a:schemeClr val="accent1"/>
              </a:solidFill>
              <a:effectLst/>
              <a:uLnTx/>
              <a:uFillTx/>
              <a:latin typeface="Arial" panose="020B0604020202020204" pitchFamily="34" charset="0"/>
              <a:ea typeface="+mn-ea"/>
              <a:cs typeface="+mn-cs"/>
            </a:endParaRPr>
          </a:p>
        </p:txBody>
      </p:sp>
      <p:graphicFrame>
        <p:nvGraphicFramePr>
          <p:cNvPr id="179203"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79203"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9204"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79204"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ttangolo 6"/>
          <p:cNvSpPr/>
          <p:nvPr/>
        </p:nvSpPr>
        <p:spPr>
          <a:xfrm>
            <a:off x="819944" y="1274917"/>
            <a:ext cx="7618412" cy="400110"/>
          </a:xfrm>
          <a:prstGeom prst="rect">
            <a:avLst/>
          </a:prstGeom>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it-IT" altLang="it-IT" sz="2000" b="0" i="0" u="none" strike="noStrike" kern="1200" cap="none" spc="0" normalizeH="0" baseline="0" noProof="0" dirty="0">
              <a:ln>
                <a:noFill/>
              </a:ln>
              <a:solidFill>
                <a:srgbClr val="009999"/>
              </a:solidFill>
              <a:effectLst/>
              <a:uLnTx/>
              <a:uFillTx/>
              <a:latin typeface="Arial"/>
              <a:ea typeface="+mn-ea"/>
              <a:cs typeface="+mn-cs"/>
            </a:endParaRPr>
          </a:p>
        </p:txBody>
      </p:sp>
      <p:sp>
        <p:nvSpPr>
          <p:cNvPr id="8" name="Rettangolo 7"/>
          <p:cNvSpPr/>
          <p:nvPr/>
        </p:nvSpPr>
        <p:spPr>
          <a:xfrm>
            <a:off x="597868" y="3046032"/>
            <a:ext cx="3744416" cy="1631216"/>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it-IT" altLang="it-IT" sz="2000" b="0" i="0" u="none" strike="noStrike" kern="1200" cap="none" spc="0" normalizeH="0" baseline="0" noProof="0" dirty="0">
                <a:ln>
                  <a:noFill/>
                </a:ln>
                <a:solidFill>
                  <a:srgbClr val="009999"/>
                </a:solidFill>
                <a:effectLst/>
                <a:uLnTx/>
                <a:uFillTx/>
                <a:latin typeface="Arial"/>
                <a:ea typeface="+mn-ea"/>
                <a:cs typeface="+mn-cs"/>
              </a:rPr>
              <a:t>È soggetto alla Norma CEI EN 61439-2 "Quadri di potenza" che deve essere utilizzata unitamente alla Norma CEI EN 61439-1 "Regole generali".</a:t>
            </a:r>
          </a:p>
        </p:txBody>
      </p:sp>
      <p:pic>
        <p:nvPicPr>
          <p:cNvPr id="2" name="Immagin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8024" y="1916832"/>
            <a:ext cx="4039500" cy="3889617"/>
          </a:xfrm>
          <a:prstGeom prst="rect">
            <a:avLst/>
          </a:prstGeom>
        </p:spPr>
      </p:pic>
      <p:sp>
        <p:nvSpPr>
          <p:cNvPr id="17" name="CasellaDiTesto 16"/>
          <p:cNvSpPr txBox="1"/>
          <p:nvPr/>
        </p:nvSpPr>
        <p:spPr>
          <a:xfrm>
            <a:off x="617300" y="4764488"/>
            <a:ext cx="3897550" cy="323165"/>
          </a:xfrm>
          <a:prstGeom prst="rect">
            <a:avLst/>
          </a:prstGeom>
          <a:noFill/>
        </p:spPr>
        <p:txBody>
          <a:bodyPr wrap="square" rtlCol="0">
            <a:spAutoFit/>
          </a:bodyPr>
          <a:lstStyle/>
          <a:p>
            <a:pPr marL="628650" marR="0" lvl="0" indent="-628650" algn="just" defTabSz="914400" rtl="0" eaLnBrk="0" fontAlgn="base" latinLnBrk="0" hangingPunct="0">
              <a:lnSpc>
                <a:spcPct val="100000"/>
              </a:lnSpc>
              <a:spcBef>
                <a:spcPct val="0"/>
              </a:spcBef>
              <a:spcAft>
                <a:spcPct val="0"/>
              </a:spcAft>
              <a:buClrTx/>
              <a:buSzTx/>
              <a:buFontTx/>
              <a:buNone/>
              <a:tabLst/>
              <a:defRPr/>
            </a:pPr>
            <a:r>
              <a:rPr kumimoji="1" lang="it-IT" sz="1500" b="0" i="0" u="none" strike="noStrike" kern="1200" cap="none" spc="0" normalizeH="0" baseline="0" noProof="0" dirty="0">
                <a:ln>
                  <a:noFill/>
                </a:ln>
                <a:solidFill>
                  <a:srgbClr val="009999"/>
                </a:solidFill>
                <a:effectLst/>
                <a:uLnTx/>
                <a:uFillTx/>
                <a:latin typeface="Arial"/>
                <a:ea typeface="+mn-ea"/>
                <a:cs typeface="+mn-cs"/>
              </a:rPr>
              <a:t> </a:t>
            </a:r>
          </a:p>
        </p:txBody>
      </p:sp>
      <p:sp>
        <p:nvSpPr>
          <p:cNvPr id="3" name="Segnaposto numero diapositiva 2">
            <a:extLst>
              <a:ext uri="{FF2B5EF4-FFF2-40B4-BE49-F238E27FC236}">
                <a16:creationId xmlns:a16="http://schemas.microsoft.com/office/drawing/2014/main" id="{CDF8632D-6422-DB19-DB23-B72CAF72A13B}"/>
              </a:ext>
            </a:extLst>
          </p:cNvPr>
          <p:cNvSpPr>
            <a:spLocks noGrp="1"/>
          </p:cNvSpPr>
          <p:nvPr>
            <p:ph type="sldNum" sz="quarter" idx="12"/>
          </p:nvPr>
        </p:nvSpPr>
        <p:spPr/>
        <p:txBody>
          <a:bodyPr/>
          <a:lstStyle/>
          <a:p>
            <a:fld id="{AB0F8D9A-AFD8-4A88-8415-4E6756A0FCA9}" type="slidenum">
              <a:rPr lang="it-IT" smtClean="0"/>
              <a:t>67</a:t>
            </a:fld>
            <a:endParaRPr lang="it-IT"/>
          </a:p>
        </p:txBody>
      </p:sp>
    </p:spTree>
    <p:extLst>
      <p:ext uri="{BB962C8B-B14F-4D97-AF65-F5344CB8AC3E}">
        <p14:creationId xmlns:p14="http://schemas.microsoft.com/office/powerpoint/2010/main" val="334958633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F73F579-B1F4-EFC4-907B-965DBA33803F}"/>
              </a:ext>
            </a:extLst>
          </p:cNvPr>
          <p:cNvSpPr>
            <a:spLocks noGrp="1"/>
          </p:cNvSpPr>
          <p:nvPr>
            <p:ph type="sldNum" sz="quarter" idx="12"/>
          </p:nvPr>
        </p:nvSpPr>
        <p:spPr/>
        <p:txBody>
          <a:bodyPr/>
          <a:lstStyle/>
          <a:p>
            <a:fld id="{AB0F8D9A-AFD8-4A88-8415-4E6756A0FCA9}" type="slidenum">
              <a:rPr lang="it-IT" smtClean="0"/>
              <a:t>68</a:t>
            </a:fld>
            <a:endParaRPr lang="it-IT"/>
          </a:p>
        </p:txBody>
      </p:sp>
      <p:sp>
        <p:nvSpPr>
          <p:cNvPr id="18" name="Freccia a destra con strisce 8">
            <a:extLst>
              <a:ext uri="{FF2B5EF4-FFF2-40B4-BE49-F238E27FC236}">
                <a16:creationId xmlns:a16="http://schemas.microsoft.com/office/drawing/2014/main" id="{44BD2707-ACEF-622F-F5C7-129393BBBEB0}"/>
              </a:ext>
            </a:extLst>
          </p:cNvPr>
          <p:cNvSpPr/>
          <p:nvPr/>
        </p:nvSpPr>
        <p:spPr bwMode="auto">
          <a:xfrm>
            <a:off x="261938" y="1214438"/>
            <a:ext cx="8794750" cy="649287"/>
          </a:xfrm>
          <a:prstGeom prst="stripedRightArrow">
            <a:avLst>
              <a:gd name="adj1" fmla="val 46237"/>
              <a:gd name="adj2" fmla="val 50000"/>
            </a:avLst>
          </a:prstGeom>
          <a:solidFill>
            <a:srgbClr val="E2F4FF"/>
          </a:solidFill>
          <a:ln w="9525" cap="flat" cmpd="sng" algn="ctr">
            <a:solidFill>
              <a:srgbClr val="010000"/>
            </a:solidFill>
            <a:prstDash val="solid"/>
            <a:round/>
            <a:headEnd type="none" w="med" len="med"/>
            <a:tailEnd type="non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it-IT" sz="3200" b="0" i="0" u="none" strike="noStrike" kern="0" cap="none" spc="0" normalizeH="0" baseline="0" noProof="0">
              <a:ln>
                <a:noFill/>
              </a:ln>
              <a:solidFill>
                <a:srgbClr val="009999"/>
              </a:solidFill>
              <a:effectLst/>
              <a:uLnTx/>
              <a:uFillTx/>
              <a:latin typeface="Arial Black" panose="020B0A04020102020204" pitchFamily="34" charset="0"/>
            </a:endParaRPr>
          </a:p>
        </p:txBody>
      </p:sp>
      <p:cxnSp>
        <p:nvCxnSpPr>
          <p:cNvPr id="19" name="Connettore 2 10">
            <a:extLst>
              <a:ext uri="{FF2B5EF4-FFF2-40B4-BE49-F238E27FC236}">
                <a16:creationId xmlns:a16="http://schemas.microsoft.com/office/drawing/2014/main" id="{C6D5ECB2-6073-5668-5CC2-36E7EC13805B}"/>
              </a:ext>
            </a:extLst>
          </p:cNvPr>
          <p:cNvCxnSpPr>
            <a:cxnSpLocks noChangeShapeType="1"/>
          </p:cNvCxnSpPr>
          <p:nvPr/>
        </p:nvCxnSpPr>
        <p:spPr bwMode="auto">
          <a:xfrm>
            <a:off x="395288" y="1679575"/>
            <a:ext cx="0" cy="288925"/>
          </a:xfrm>
          <a:prstGeom prst="straightConnector1">
            <a:avLst/>
          </a:prstGeom>
          <a:noFill/>
          <a:ln w="9525" algn="ctr">
            <a:solidFill>
              <a:srgbClr val="010000"/>
            </a:solidFill>
            <a:round/>
            <a:headEnd/>
            <a:tailEnd type="arrow" w="med" len="med"/>
          </a:ln>
          <a:extLst>
            <a:ext uri="{909E8E84-426E-40DD-AFC4-6F175D3DCCD1}">
              <a14:hiddenFill xmlns:a14="http://schemas.microsoft.com/office/drawing/2010/main">
                <a:noFill/>
              </a14:hiddenFill>
            </a:ext>
          </a:extLst>
        </p:spPr>
      </p:cxnSp>
      <p:sp>
        <p:nvSpPr>
          <p:cNvPr id="20" name="CasellaDiTesto 19">
            <a:extLst>
              <a:ext uri="{FF2B5EF4-FFF2-40B4-BE49-F238E27FC236}">
                <a16:creationId xmlns:a16="http://schemas.microsoft.com/office/drawing/2014/main" id="{25748418-3CD1-AB81-B814-39EDF2B2E0F7}"/>
              </a:ext>
            </a:extLst>
          </p:cNvPr>
          <p:cNvSpPr txBox="1"/>
          <p:nvPr/>
        </p:nvSpPr>
        <p:spPr>
          <a:xfrm>
            <a:off x="53975" y="2009775"/>
            <a:ext cx="730250" cy="860425"/>
          </a:xfrm>
          <a:prstGeom prst="rect">
            <a:avLst/>
          </a:prstGeom>
          <a:noFill/>
        </p:spPr>
        <p:txBody>
          <a:bodyPr>
            <a:spAutoFit/>
          </a:bodyPr>
          <a:lstStyle/>
          <a:p>
            <a:pPr eaLnBrk="0" fontAlgn="base" hangingPunct="0">
              <a:spcBef>
                <a:spcPct val="0"/>
              </a:spcBef>
              <a:spcAft>
                <a:spcPct val="0"/>
              </a:spcAft>
              <a:defRPr/>
            </a:pPr>
            <a:r>
              <a:rPr kumimoji="1" lang="it-IT" sz="1600" b="1" dirty="0">
                <a:solidFill>
                  <a:srgbClr val="067EBA"/>
                </a:solidFill>
                <a:latin typeface="Arial"/>
              </a:rPr>
              <a:t>1980</a:t>
            </a:r>
          </a:p>
          <a:p>
            <a:pPr eaLnBrk="0" fontAlgn="base" hangingPunct="0">
              <a:spcBef>
                <a:spcPct val="0"/>
              </a:spcBef>
              <a:spcAft>
                <a:spcPct val="0"/>
              </a:spcAft>
              <a:defRPr/>
            </a:pPr>
            <a:endParaRPr kumimoji="1" lang="it-IT" sz="3200" dirty="0">
              <a:solidFill>
                <a:srgbClr val="009999"/>
              </a:solidFill>
              <a:latin typeface="Arial Black" panose="020B0A04020102020204" pitchFamily="34" charset="0"/>
            </a:endParaRPr>
          </a:p>
        </p:txBody>
      </p:sp>
      <p:cxnSp>
        <p:nvCxnSpPr>
          <p:cNvPr id="21" name="Connettore 2 12">
            <a:extLst>
              <a:ext uri="{FF2B5EF4-FFF2-40B4-BE49-F238E27FC236}">
                <a16:creationId xmlns:a16="http://schemas.microsoft.com/office/drawing/2014/main" id="{48D4D72C-A26F-B63B-CA05-09015111883F}"/>
              </a:ext>
            </a:extLst>
          </p:cNvPr>
          <p:cNvCxnSpPr>
            <a:cxnSpLocks noChangeShapeType="1"/>
          </p:cNvCxnSpPr>
          <p:nvPr/>
        </p:nvCxnSpPr>
        <p:spPr bwMode="auto">
          <a:xfrm>
            <a:off x="1676400" y="1712913"/>
            <a:ext cx="0" cy="287337"/>
          </a:xfrm>
          <a:prstGeom prst="straightConnector1">
            <a:avLst/>
          </a:prstGeom>
          <a:noFill/>
          <a:ln w="9525" algn="ctr">
            <a:solidFill>
              <a:srgbClr val="010000"/>
            </a:solidFill>
            <a:round/>
            <a:headEnd/>
            <a:tailEnd type="arrow" w="med" len="med"/>
          </a:ln>
          <a:extLst>
            <a:ext uri="{909E8E84-426E-40DD-AFC4-6F175D3DCCD1}">
              <a14:hiddenFill xmlns:a14="http://schemas.microsoft.com/office/drawing/2010/main">
                <a:noFill/>
              </a14:hiddenFill>
            </a:ext>
          </a:extLst>
        </p:spPr>
      </p:cxnSp>
      <p:cxnSp>
        <p:nvCxnSpPr>
          <p:cNvPr id="22" name="Connettore 2 13">
            <a:extLst>
              <a:ext uri="{FF2B5EF4-FFF2-40B4-BE49-F238E27FC236}">
                <a16:creationId xmlns:a16="http://schemas.microsoft.com/office/drawing/2014/main" id="{30F71A4A-B907-EF02-080F-797C48C40951}"/>
              </a:ext>
            </a:extLst>
          </p:cNvPr>
          <p:cNvCxnSpPr>
            <a:cxnSpLocks noChangeShapeType="1"/>
          </p:cNvCxnSpPr>
          <p:nvPr/>
        </p:nvCxnSpPr>
        <p:spPr bwMode="auto">
          <a:xfrm>
            <a:off x="4859338" y="1719263"/>
            <a:ext cx="0" cy="287337"/>
          </a:xfrm>
          <a:prstGeom prst="straightConnector1">
            <a:avLst/>
          </a:prstGeom>
          <a:noFill/>
          <a:ln w="9525" algn="ctr">
            <a:solidFill>
              <a:srgbClr val="010000"/>
            </a:solidFill>
            <a:round/>
            <a:headEnd/>
            <a:tailEnd type="arrow" w="med" len="med"/>
          </a:ln>
          <a:extLst>
            <a:ext uri="{909E8E84-426E-40DD-AFC4-6F175D3DCCD1}">
              <a14:hiddenFill xmlns:a14="http://schemas.microsoft.com/office/drawing/2010/main">
                <a:noFill/>
              </a14:hiddenFill>
            </a:ext>
          </a:extLst>
        </p:spPr>
      </p:cxnSp>
      <p:sp>
        <p:nvSpPr>
          <p:cNvPr id="23" name="CasellaDiTesto 22">
            <a:extLst>
              <a:ext uri="{FF2B5EF4-FFF2-40B4-BE49-F238E27FC236}">
                <a16:creationId xmlns:a16="http://schemas.microsoft.com/office/drawing/2014/main" id="{F77D544C-EED0-988E-7F9D-26922961ACF8}"/>
              </a:ext>
            </a:extLst>
          </p:cNvPr>
          <p:cNvSpPr txBox="1"/>
          <p:nvPr/>
        </p:nvSpPr>
        <p:spPr>
          <a:xfrm>
            <a:off x="1150938" y="2019300"/>
            <a:ext cx="1157287" cy="862013"/>
          </a:xfrm>
          <a:prstGeom prst="rect">
            <a:avLst/>
          </a:prstGeom>
          <a:noFill/>
        </p:spPr>
        <p:txBody>
          <a:bodyPr>
            <a:spAutoFit/>
          </a:bodyPr>
          <a:lstStyle/>
          <a:p>
            <a:pPr eaLnBrk="0" fontAlgn="base" hangingPunct="0">
              <a:spcBef>
                <a:spcPct val="0"/>
              </a:spcBef>
              <a:spcAft>
                <a:spcPct val="0"/>
              </a:spcAft>
              <a:defRPr/>
            </a:pPr>
            <a:r>
              <a:rPr kumimoji="1" lang="it-IT" sz="1600" b="1" dirty="0" err="1">
                <a:solidFill>
                  <a:srgbClr val="067EBA"/>
                </a:solidFill>
                <a:latin typeface="Arial"/>
              </a:rPr>
              <a:t>dic</a:t>
            </a:r>
            <a:r>
              <a:rPr kumimoji="1" lang="it-IT" sz="1600" b="1" dirty="0">
                <a:solidFill>
                  <a:srgbClr val="067EBA"/>
                </a:solidFill>
                <a:latin typeface="Arial"/>
              </a:rPr>
              <a:t>. 1990</a:t>
            </a:r>
          </a:p>
          <a:p>
            <a:pPr eaLnBrk="0" fontAlgn="base" hangingPunct="0">
              <a:spcBef>
                <a:spcPct val="0"/>
              </a:spcBef>
              <a:spcAft>
                <a:spcPct val="0"/>
              </a:spcAft>
              <a:defRPr/>
            </a:pPr>
            <a:endParaRPr kumimoji="1" lang="it-IT" sz="3200" dirty="0">
              <a:solidFill>
                <a:srgbClr val="009999"/>
              </a:solidFill>
              <a:latin typeface="Arial Black" panose="020B0A04020102020204" pitchFamily="34" charset="0"/>
            </a:endParaRPr>
          </a:p>
        </p:txBody>
      </p:sp>
      <p:sp>
        <p:nvSpPr>
          <p:cNvPr id="24" name="CasellaDiTesto 23">
            <a:extLst>
              <a:ext uri="{FF2B5EF4-FFF2-40B4-BE49-F238E27FC236}">
                <a16:creationId xmlns:a16="http://schemas.microsoft.com/office/drawing/2014/main" id="{9A2C88DF-25CB-17F1-3D57-DAE0D69F35E5}"/>
              </a:ext>
            </a:extLst>
          </p:cNvPr>
          <p:cNvSpPr txBox="1"/>
          <p:nvPr/>
        </p:nvSpPr>
        <p:spPr>
          <a:xfrm>
            <a:off x="4270375" y="1995488"/>
            <a:ext cx="1381125" cy="862012"/>
          </a:xfrm>
          <a:prstGeom prst="rect">
            <a:avLst/>
          </a:prstGeom>
          <a:noFill/>
        </p:spPr>
        <p:txBody>
          <a:bodyPr>
            <a:spAutoFit/>
          </a:bodyPr>
          <a:lstStyle/>
          <a:p>
            <a:pPr eaLnBrk="0" fontAlgn="base" hangingPunct="0">
              <a:spcBef>
                <a:spcPct val="0"/>
              </a:spcBef>
              <a:spcAft>
                <a:spcPct val="0"/>
              </a:spcAft>
              <a:defRPr/>
            </a:pPr>
            <a:r>
              <a:rPr kumimoji="1" lang="it-IT" sz="1600" b="1" dirty="0">
                <a:solidFill>
                  <a:srgbClr val="067EBA"/>
                </a:solidFill>
                <a:latin typeface="Arial"/>
              </a:rPr>
              <a:t>31/01/2010</a:t>
            </a:r>
          </a:p>
          <a:p>
            <a:pPr eaLnBrk="0" fontAlgn="base" hangingPunct="0">
              <a:spcBef>
                <a:spcPct val="0"/>
              </a:spcBef>
              <a:spcAft>
                <a:spcPct val="0"/>
              </a:spcAft>
              <a:defRPr/>
            </a:pPr>
            <a:endParaRPr kumimoji="1" lang="it-IT" sz="3200" dirty="0">
              <a:solidFill>
                <a:srgbClr val="009999"/>
              </a:solidFill>
              <a:latin typeface="Arial Black" panose="020B0A04020102020204" pitchFamily="34" charset="0"/>
            </a:endParaRPr>
          </a:p>
        </p:txBody>
      </p:sp>
      <p:sp>
        <p:nvSpPr>
          <p:cNvPr id="25" name="Rectangle 3">
            <a:extLst>
              <a:ext uri="{FF2B5EF4-FFF2-40B4-BE49-F238E27FC236}">
                <a16:creationId xmlns:a16="http://schemas.microsoft.com/office/drawing/2014/main" id="{6C31A598-BEA5-08F9-395B-CB17C01B4DF1}"/>
              </a:ext>
            </a:extLst>
          </p:cNvPr>
          <p:cNvSpPr>
            <a:spLocks noChangeArrowheads="1"/>
          </p:cNvSpPr>
          <p:nvPr/>
        </p:nvSpPr>
        <p:spPr bwMode="auto">
          <a:xfrm>
            <a:off x="419100" y="3795713"/>
            <a:ext cx="100012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71438" rIns="92075" bIns="71438"/>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100000"/>
              </a:spcBef>
              <a:spcAft>
                <a:spcPct val="100000"/>
              </a:spcAft>
              <a:buClrTx/>
              <a:buSzTx/>
              <a:buFontTx/>
              <a:buNone/>
              <a:tabLst/>
              <a:defRPr/>
            </a:pPr>
            <a:r>
              <a:rPr kumimoji="0" lang="it-IT" altLang="it-IT" sz="2400" b="1" i="0" u="none" strike="noStrike" kern="0" cap="none" spc="0" normalizeH="0" baseline="0" noProof="0">
                <a:ln>
                  <a:noFill/>
                </a:ln>
                <a:solidFill>
                  <a:srgbClr val="336699"/>
                </a:solidFill>
                <a:effectLst/>
                <a:uLnTx/>
                <a:uFillTx/>
                <a:latin typeface="Arial" panose="020B0604020202020204" pitchFamily="34" charset="0"/>
              </a:rPr>
              <a:t>ACF</a:t>
            </a:r>
          </a:p>
        </p:txBody>
      </p:sp>
      <p:graphicFrame>
        <p:nvGraphicFramePr>
          <p:cNvPr id="26" name="Oggetto 21">
            <a:extLst>
              <a:ext uri="{FF2B5EF4-FFF2-40B4-BE49-F238E27FC236}">
                <a16:creationId xmlns:a16="http://schemas.microsoft.com/office/drawing/2014/main" id="{4D489EBC-7CCF-BEB6-9E92-B6569284BD11}"/>
              </a:ext>
            </a:extLst>
          </p:cNvPr>
          <p:cNvGraphicFramePr>
            <a:graphicFrameLocks/>
          </p:cNvGraphicFramePr>
          <p:nvPr/>
        </p:nvGraphicFramePr>
        <p:xfrm>
          <a:off x="919163" y="3192463"/>
          <a:ext cx="4732337" cy="2924175"/>
        </p:xfrm>
        <a:graphic>
          <a:graphicData uri="http://schemas.openxmlformats.org/presentationml/2006/ole">
            <mc:AlternateContent xmlns:mc="http://schemas.openxmlformats.org/markup-compatibility/2006">
              <mc:Choice xmlns:v="urn:schemas-microsoft-com:vml" Requires="v">
                <p:oleObj name="Document" r:id="rId2" imgW="6211272" imgH="3066495" progId="Word.Document.8">
                  <p:embed/>
                </p:oleObj>
              </mc:Choice>
              <mc:Fallback>
                <p:oleObj name="Document" r:id="rId2" imgW="6211272" imgH="3066495" progId="Word.Document.8">
                  <p:embed/>
                  <p:pic>
                    <p:nvPicPr>
                      <p:cNvPr id="198668" name="Oggetto 2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163" y="3192463"/>
                        <a:ext cx="4732337"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 name="Rectangle 4">
            <a:extLst>
              <a:ext uri="{FF2B5EF4-FFF2-40B4-BE49-F238E27FC236}">
                <a16:creationId xmlns:a16="http://schemas.microsoft.com/office/drawing/2014/main" id="{4C6A938D-977B-94DC-6759-280EAF1DE5DF}"/>
              </a:ext>
            </a:extLst>
          </p:cNvPr>
          <p:cNvSpPr>
            <a:spLocks noChangeArrowheads="1"/>
          </p:cNvSpPr>
          <p:nvPr/>
        </p:nvSpPr>
        <p:spPr bwMode="auto">
          <a:xfrm>
            <a:off x="1182688" y="512970"/>
            <a:ext cx="695325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71438" rIns="92075" bIns="71438"/>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100000"/>
              </a:spcBef>
              <a:spcAft>
                <a:spcPct val="100000"/>
              </a:spcAft>
              <a:buClrTx/>
              <a:buSzTx/>
              <a:buFontTx/>
              <a:buNone/>
              <a:tabLst/>
              <a:defRPr/>
            </a:pPr>
            <a:r>
              <a:rPr kumimoji="0" lang="it-IT" altLang="it-IT" sz="2400" b="1" i="0" u="none" strike="noStrike" kern="0" cap="none" spc="0" normalizeH="0" baseline="0" noProof="0" dirty="0">
                <a:ln>
                  <a:noFill/>
                </a:ln>
                <a:solidFill>
                  <a:schemeClr val="accent1"/>
                </a:solidFill>
                <a:effectLst/>
                <a:uLnTx/>
                <a:uFillTx/>
                <a:latin typeface="Arial" panose="020B0604020202020204" pitchFamily="34" charset="0"/>
              </a:rPr>
              <a:t>QUADRI ELETTRICI: evoluzione normativa</a:t>
            </a:r>
          </a:p>
        </p:txBody>
      </p:sp>
      <p:cxnSp>
        <p:nvCxnSpPr>
          <p:cNvPr id="28" name="Connettore 2 13">
            <a:extLst>
              <a:ext uri="{FF2B5EF4-FFF2-40B4-BE49-F238E27FC236}">
                <a16:creationId xmlns:a16="http://schemas.microsoft.com/office/drawing/2014/main" id="{B2BDA80A-36C2-9019-343B-130DE1D14101}"/>
              </a:ext>
            </a:extLst>
          </p:cNvPr>
          <p:cNvCxnSpPr>
            <a:cxnSpLocks noChangeShapeType="1"/>
          </p:cNvCxnSpPr>
          <p:nvPr/>
        </p:nvCxnSpPr>
        <p:spPr bwMode="auto">
          <a:xfrm>
            <a:off x="8079858" y="1700808"/>
            <a:ext cx="0" cy="287337"/>
          </a:xfrm>
          <a:prstGeom prst="straightConnector1">
            <a:avLst/>
          </a:prstGeom>
          <a:noFill/>
          <a:ln w="9525" algn="ctr">
            <a:solidFill>
              <a:srgbClr val="010000"/>
            </a:solidFill>
            <a:round/>
            <a:headEnd/>
            <a:tailEnd type="arrow" w="med" len="med"/>
          </a:ln>
          <a:extLst>
            <a:ext uri="{909E8E84-426E-40DD-AFC4-6F175D3DCCD1}">
              <a14:hiddenFill xmlns:a14="http://schemas.microsoft.com/office/drawing/2010/main">
                <a:noFill/>
              </a14:hiddenFill>
            </a:ext>
          </a:extLst>
        </p:spPr>
      </p:cxnSp>
      <p:sp>
        <p:nvSpPr>
          <p:cNvPr id="29" name="CasellaDiTesto 28">
            <a:extLst>
              <a:ext uri="{FF2B5EF4-FFF2-40B4-BE49-F238E27FC236}">
                <a16:creationId xmlns:a16="http://schemas.microsoft.com/office/drawing/2014/main" id="{B440544B-3CD7-6977-5263-DCDA77529F4F}"/>
              </a:ext>
            </a:extLst>
          </p:cNvPr>
          <p:cNvSpPr txBox="1"/>
          <p:nvPr/>
        </p:nvSpPr>
        <p:spPr>
          <a:xfrm>
            <a:off x="7490895" y="1977033"/>
            <a:ext cx="1381125" cy="862012"/>
          </a:xfrm>
          <a:prstGeom prst="rect">
            <a:avLst/>
          </a:prstGeom>
          <a:noFill/>
        </p:spPr>
        <p:txBody>
          <a:bodyPr>
            <a:spAutoFit/>
          </a:bodyPr>
          <a:lstStyle/>
          <a:p>
            <a:pPr eaLnBrk="0" fontAlgn="base" hangingPunct="0">
              <a:spcBef>
                <a:spcPct val="0"/>
              </a:spcBef>
              <a:spcAft>
                <a:spcPct val="0"/>
              </a:spcAft>
              <a:defRPr/>
            </a:pPr>
            <a:r>
              <a:rPr kumimoji="1" lang="it-IT" sz="1600" b="1" dirty="0">
                <a:solidFill>
                  <a:srgbClr val="067EBA"/>
                </a:solidFill>
                <a:latin typeface="Arial"/>
              </a:rPr>
              <a:t>01/04/2022</a:t>
            </a:r>
          </a:p>
          <a:p>
            <a:pPr eaLnBrk="0" fontAlgn="base" hangingPunct="0">
              <a:spcBef>
                <a:spcPct val="0"/>
              </a:spcBef>
              <a:spcAft>
                <a:spcPct val="0"/>
              </a:spcAft>
              <a:defRPr/>
            </a:pPr>
            <a:endParaRPr kumimoji="1" lang="it-IT" sz="3200" dirty="0">
              <a:solidFill>
                <a:srgbClr val="009999"/>
              </a:solidFill>
              <a:latin typeface="Arial Black" panose="020B0A04020102020204" pitchFamily="34" charset="0"/>
            </a:endParaRPr>
          </a:p>
        </p:txBody>
      </p:sp>
      <p:sp>
        <p:nvSpPr>
          <p:cNvPr id="30" name="Text Box 8">
            <a:extLst>
              <a:ext uri="{FF2B5EF4-FFF2-40B4-BE49-F238E27FC236}">
                <a16:creationId xmlns:a16="http://schemas.microsoft.com/office/drawing/2014/main" id="{2D9CCBFF-9D06-6B28-FF98-CC415D398724}"/>
              </a:ext>
            </a:extLst>
          </p:cNvPr>
          <p:cNvSpPr txBox="1">
            <a:spLocks noChangeArrowheads="1"/>
          </p:cNvSpPr>
          <p:nvPr/>
        </p:nvSpPr>
        <p:spPr bwMode="auto">
          <a:xfrm>
            <a:off x="5214348" y="3168650"/>
            <a:ext cx="4067175"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000" b="0" i="0" u="none" strike="noStrike" kern="0" cap="none" spc="0" normalizeH="0" baseline="0" noProof="0" dirty="0">
                <a:ln>
                  <a:noFill/>
                </a:ln>
                <a:solidFill>
                  <a:srgbClr val="336699"/>
                </a:solidFill>
                <a:effectLst/>
                <a:uLnTx/>
                <a:uFillTx/>
                <a:latin typeface="Arial" panose="020B0604020202020204" pitchFamily="34" charset="0"/>
              </a:rPr>
              <a:t>Dalle precedenti Norme 60439 alle nuove CEI EN 61439</a:t>
            </a:r>
          </a:p>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000" b="0" i="0" u="none" strike="noStrike" kern="0" cap="none" spc="0" normalizeH="0" baseline="0" noProof="0" dirty="0">
                <a:ln>
                  <a:noFill/>
                </a:ln>
                <a:solidFill>
                  <a:srgbClr val="336699"/>
                </a:solidFill>
                <a:effectLst/>
                <a:uLnTx/>
                <a:uFillTx/>
                <a:latin typeface="Arial" panose="020B0604020202020204" pitchFamily="34" charset="0"/>
              </a:rPr>
              <a:t>IEC 60439-1	       IEC 61439-1 regole generali</a:t>
            </a:r>
          </a:p>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000" b="0" i="0" u="none" strike="noStrike" kern="0" cap="none" spc="0" normalizeH="0" baseline="0" noProof="0" dirty="0">
                <a:ln>
                  <a:noFill/>
                </a:ln>
                <a:solidFill>
                  <a:srgbClr val="336699"/>
                </a:solidFill>
                <a:effectLst/>
                <a:uLnTx/>
                <a:uFillTx/>
                <a:latin typeface="Arial" panose="020B0604020202020204" pitchFamily="34" charset="0"/>
              </a:rPr>
              <a:t>                                 IEC 61439-2 quadri di potenza</a:t>
            </a:r>
          </a:p>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000" b="0" i="0" u="none" strike="noStrike" kern="0" cap="none" spc="0" normalizeH="0" baseline="0" noProof="0" dirty="0">
                <a:ln>
                  <a:noFill/>
                </a:ln>
                <a:solidFill>
                  <a:srgbClr val="336699"/>
                </a:solidFill>
                <a:effectLst/>
                <a:uLnTx/>
                <a:uFillTx/>
                <a:latin typeface="Arial" panose="020B0604020202020204" pitchFamily="34" charset="0"/>
              </a:rPr>
              <a:t>IEC 60439-3	       IEC 61439-3 quadri di distribuzione</a:t>
            </a:r>
          </a:p>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000" b="0" i="0" u="none" strike="noStrike" kern="0" cap="none" spc="0" normalizeH="0" baseline="0" noProof="0" dirty="0">
                <a:ln>
                  <a:noFill/>
                </a:ln>
                <a:solidFill>
                  <a:srgbClr val="336699"/>
                </a:solidFill>
                <a:effectLst/>
                <a:uLnTx/>
                <a:uFillTx/>
                <a:latin typeface="Arial" panose="020B0604020202020204" pitchFamily="34" charset="0"/>
              </a:rPr>
              <a:t>IEC 60439-4	       IEC 61439-4 quadri per cantiere</a:t>
            </a:r>
          </a:p>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000" b="0" i="0" u="none" strike="noStrike" kern="0" cap="none" spc="0" normalizeH="0" baseline="0" noProof="0" dirty="0">
                <a:ln>
                  <a:noFill/>
                </a:ln>
                <a:solidFill>
                  <a:srgbClr val="336699"/>
                </a:solidFill>
                <a:effectLst/>
                <a:uLnTx/>
                <a:uFillTx/>
                <a:latin typeface="Arial" panose="020B0604020202020204" pitchFamily="34" charset="0"/>
              </a:rPr>
              <a:t>IEC 60439-5	       IEC 61439-5 quadri per reti pubbliche</a:t>
            </a:r>
          </a:p>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000" b="0" i="0" u="none" strike="noStrike" kern="0" cap="none" spc="0" normalizeH="0" baseline="0" noProof="0" dirty="0">
                <a:ln>
                  <a:noFill/>
                </a:ln>
                <a:solidFill>
                  <a:srgbClr val="336699"/>
                </a:solidFill>
                <a:effectLst/>
                <a:uLnTx/>
                <a:uFillTx/>
                <a:latin typeface="Arial" panose="020B0604020202020204" pitchFamily="34" charset="0"/>
              </a:rPr>
              <a:t>IEC 60439-6	       IEC 61439-6 condotti sbarre</a:t>
            </a:r>
          </a:p>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000" b="0" i="0" u="none" strike="noStrike" kern="0" cap="none" spc="0" normalizeH="0" baseline="0" noProof="0" dirty="0">
                <a:ln>
                  <a:noFill/>
                </a:ln>
                <a:solidFill>
                  <a:srgbClr val="336699"/>
                </a:solidFill>
                <a:effectLst/>
                <a:uLnTx/>
                <a:uFillTx/>
                <a:latin typeface="Arial" panose="020B0604020202020204" pitchFamily="34" charset="0"/>
              </a:rPr>
              <a:t>                                 IEC 61439-7 quadri per applicazioni specifiche</a:t>
            </a:r>
          </a:p>
          <a:p>
            <a:pPr marL="0" marR="0" lvl="0" indent="0" defTabSz="914400" eaLnBrk="1" fontAlgn="base" latinLnBrk="0" hangingPunct="1">
              <a:lnSpc>
                <a:spcPct val="100000"/>
              </a:lnSpc>
              <a:spcBef>
                <a:spcPct val="50000"/>
              </a:spcBef>
              <a:spcAft>
                <a:spcPct val="0"/>
              </a:spcAft>
              <a:buClrTx/>
              <a:buSzTx/>
              <a:buFontTx/>
              <a:buNone/>
              <a:tabLst/>
              <a:defRPr/>
            </a:pPr>
            <a:r>
              <a:rPr kumimoji="0" lang="it-IT" altLang="it-IT" sz="1000" b="0" i="0" u="none" strike="noStrike" kern="0" cap="none" spc="0" normalizeH="0" baseline="0" noProof="0" dirty="0">
                <a:ln>
                  <a:noFill/>
                </a:ln>
                <a:solidFill>
                  <a:srgbClr val="336699"/>
                </a:solidFill>
                <a:effectLst/>
                <a:uLnTx/>
                <a:uFillTx/>
                <a:latin typeface="Arial" panose="020B0604020202020204" pitchFamily="34" charset="0"/>
              </a:rPr>
              <a:t>                                 </a:t>
            </a:r>
          </a:p>
          <a:p>
            <a:pPr marL="0" marR="0" lvl="0" indent="0" defTabSz="914400" eaLnBrk="1" fontAlgn="base" latinLnBrk="0" hangingPunct="1">
              <a:lnSpc>
                <a:spcPct val="100000"/>
              </a:lnSpc>
              <a:spcBef>
                <a:spcPct val="50000"/>
              </a:spcBef>
              <a:spcAft>
                <a:spcPct val="0"/>
              </a:spcAft>
              <a:buClrTx/>
              <a:buSzTx/>
              <a:buFontTx/>
              <a:buNone/>
              <a:tabLst/>
              <a:defRPr/>
            </a:pPr>
            <a:endParaRPr kumimoji="0" lang="it-IT" altLang="it-IT" sz="1000" b="0" i="0" u="none" strike="noStrike" kern="0" cap="none" spc="0" normalizeH="0" baseline="0" noProof="0" dirty="0">
              <a:ln>
                <a:noFill/>
              </a:ln>
              <a:solidFill>
                <a:srgbClr val="336699"/>
              </a:solidFill>
              <a:effectLst/>
              <a:uLnTx/>
              <a:uFillTx/>
              <a:latin typeface="Arial" panose="020B0604020202020204" pitchFamily="34" charset="0"/>
            </a:endParaRPr>
          </a:p>
        </p:txBody>
      </p:sp>
    </p:spTree>
    <p:extLst>
      <p:ext uri="{BB962C8B-B14F-4D97-AF65-F5344CB8AC3E}">
        <p14:creationId xmlns:p14="http://schemas.microsoft.com/office/powerpoint/2010/main" val="39205192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Rectangle 4"/>
          <p:cNvSpPr>
            <a:spLocks noChangeArrowheads="1"/>
          </p:cNvSpPr>
          <p:nvPr/>
        </p:nvSpPr>
        <p:spPr bwMode="auto">
          <a:xfrm>
            <a:off x="250825" y="884238"/>
            <a:ext cx="889317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71438" rIns="92075" bIns="71438"/>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100000"/>
              </a:spcBef>
              <a:spcAft>
                <a:spcPct val="100000"/>
              </a:spcAft>
              <a:buClrTx/>
              <a:buSzTx/>
              <a:buFontTx/>
              <a:buNone/>
              <a:tabLst/>
              <a:defRPr/>
            </a:pPr>
            <a:r>
              <a:rPr kumimoji="0" lang="it-IT" altLang="it-IT" sz="24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QUADRI ELETTRICI: nuovi modi di verifica</a:t>
            </a:r>
          </a:p>
        </p:txBody>
      </p:sp>
      <p:graphicFrame>
        <p:nvGraphicFramePr>
          <p:cNvPr id="2" name="Diagramma 1"/>
          <p:cNvGraphicFramePr/>
          <p:nvPr>
            <p:extLst>
              <p:ext uri="{D42A27DB-BD31-4B8C-83A1-F6EECF244321}">
                <p14:modId xmlns:p14="http://schemas.microsoft.com/office/powerpoint/2010/main" val="2151036509"/>
              </p:ext>
            </p:extLst>
          </p:nvPr>
        </p:nvGraphicFramePr>
        <p:xfrm>
          <a:off x="4394200" y="2740025"/>
          <a:ext cx="4498975" cy="1993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ma 2"/>
          <p:cNvGraphicFramePr/>
          <p:nvPr>
            <p:extLst>
              <p:ext uri="{D42A27DB-BD31-4B8C-83A1-F6EECF244321}">
                <p14:modId xmlns:p14="http://schemas.microsoft.com/office/powerpoint/2010/main" val="3960094"/>
              </p:ext>
            </p:extLst>
          </p:nvPr>
        </p:nvGraphicFramePr>
        <p:xfrm>
          <a:off x="220663" y="2836863"/>
          <a:ext cx="3775075" cy="18875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43" name="Text Box 28"/>
          <p:cNvSpPr txBox="1">
            <a:spLocks noChangeArrowheads="1"/>
          </p:cNvSpPr>
          <p:nvPr/>
        </p:nvSpPr>
        <p:spPr bwMode="auto">
          <a:xfrm>
            <a:off x="755650" y="1989138"/>
            <a:ext cx="27368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1" lang="it-IT" altLang="it-IT" sz="2200" b="1" i="0" u="none" strike="noStrike" kern="1200" cap="none" spc="0" normalizeH="0" baseline="0" noProof="0">
                <a:ln>
                  <a:noFill/>
                </a:ln>
                <a:solidFill>
                  <a:srgbClr val="336699"/>
                </a:solidFill>
                <a:effectLst/>
                <a:uLnTx/>
                <a:uFillTx/>
                <a:latin typeface="Arial" panose="020B0604020202020204" pitchFamily="34" charset="0"/>
                <a:ea typeface="+mn-ea"/>
                <a:cs typeface="+mn-cs"/>
              </a:rPr>
              <a:t>norma precedente</a:t>
            </a:r>
          </a:p>
        </p:txBody>
      </p:sp>
      <p:sp>
        <p:nvSpPr>
          <p:cNvPr id="1044" name="Text Box 29"/>
          <p:cNvSpPr txBox="1">
            <a:spLocks noChangeArrowheads="1"/>
          </p:cNvSpPr>
          <p:nvPr/>
        </p:nvSpPr>
        <p:spPr bwMode="auto">
          <a:xfrm>
            <a:off x="5291138" y="1989138"/>
            <a:ext cx="27368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1" lang="it-IT" altLang="it-IT" sz="2200" b="1" i="0" u="none" strike="noStrike" kern="1200" cap="none" spc="0" normalizeH="0" baseline="0" noProof="0">
                <a:ln>
                  <a:noFill/>
                </a:ln>
                <a:solidFill>
                  <a:srgbClr val="336699"/>
                </a:solidFill>
                <a:effectLst/>
                <a:uLnTx/>
                <a:uFillTx/>
                <a:latin typeface="Arial" panose="020B0604020202020204" pitchFamily="34" charset="0"/>
                <a:ea typeface="+mn-ea"/>
                <a:cs typeface="+mn-cs"/>
              </a:rPr>
              <a:t>norma attuale</a:t>
            </a:r>
          </a:p>
        </p:txBody>
      </p:sp>
      <p:sp>
        <p:nvSpPr>
          <p:cNvPr id="4" name="Segnaposto numero diapositiva 3">
            <a:extLst>
              <a:ext uri="{FF2B5EF4-FFF2-40B4-BE49-F238E27FC236}">
                <a16:creationId xmlns:a16="http://schemas.microsoft.com/office/drawing/2014/main" id="{D7A1BEFA-CBCE-924D-0114-034EACF652F5}"/>
              </a:ext>
            </a:extLst>
          </p:cNvPr>
          <p:cNvSpPr>
            <a:spLocks noGrp="1"/>
          </p:cNvSpPr>
          <p:nvPr>
            <p:ph type="sldNum" sz="quarter" idx="12"/>
          </p:nvPr>
        </p:nvSpPr>
        <p:spPr/>
        <p:txBody>
          <a:bodyPr/>
          <a:lstStyle/>
          <a:p>
            <a:fld id="{AB0F8D9A-AFD8-4A88-8415-4E6756A0FCA9}" type="slidenum">
              <a:rPr lang="it-IT" smtClean="0"/>
              <a:t>69</a:t>
            </a:fld>
            <a:endParaRPr lang="it-IT"/>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175755-DD50-79AD-D6F3-462CC8995D2B}"/>
              </a:ext>
            </a:extLst>
          </p:cNvPr>
          <p:cNvSpPr>
            <a:spLocks noGrp="1"/>
          </p:cNvSpPr>
          <p:nvPr>
            <p:ph type="title"/>
          </p:nvPr>
        </p:nvSpPr>
        <p:spPr>
          <a:xfrm>
            <a:off x="895511" y="614762"/>
            <a:ext cx="7924800" cy="397032"/>
          </a:xfrm>
          <a:noFill/>
        </p:spPr>
        <p:txBody>
          <a:bodyPr>
            <a:spAutoFit/>
          </a:bodyPr>
          <a:lstStyle/>
          <a:p>
            <a:r>
              <a:rPr kumimoji="0" lang="it-IT" sz="2200" b="1" kern="1200" dirty="0">
                <a:solidFill>
                  <a:schemeClr val="accent1"/>
                </a:solidFill>
                <a:latin typeface="+mn-lt"/>
                <a:ea typeface="+mn-ea"/>
                <a:cs typeface="+mn-cs"/>
              </a:rPr>
              <a:t>CABINE A GIORNO</a:t>
            </a:r>
          </a:p>
        </p:txBody>
      </p:sp>
      <p:sp>
        <p:nvSpPr>
          <p:cNvPr id="5" name="Text Box 38">
            <a:extLst>
              <a:ext uri="{FF2B5EF4-FFF2-40B4-BE49-F238E27FC236}">
                <a16:creationId xmlns:a16="http://schemas.microsoft.com/office/drawing/2014/main" id="{41886694-CFD2-E72B-1AAE-EC7E0E531329}"/>
              </a:ext>
            </a:extLst>
          </p:cNvPr>
          <p:cNvSpPr txBox="1">
            <a:spLocks noChangeArrowheads="1"/>
          </p:cNvSpPr>
          <p:nvPr/>
        </p:nvSpPr>
        <p:spPr bwMode="auto">
          <a:xfrm>
            <a:off x="179512" y="990600"/>
            <a:ext cx="8856984" cy="51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Arial Black" panose="020B0A04020102020204" pitchFamily="34" charset="0"/>
              </a:defRPr>
            </a:lvl1pPr>
            <a:lvl2pPr marL="742950" indent="-285750">
              <a:defRPr kumimoji="1" sz="3200">
                <a:solidFill>
                  <a:schemeClr val="tx1"/>
                </a:solidFill>
                <a:latin typeface="Arial Black" panose="020B0A04020102020204" pitchFamily="34" charset="0"/>
              </a:defRPr>
            </a:lvl2pPr>
            <a:lvl3pPr marL="1143000" indent="-228600">
              <a:defRPr kumimoji="1" sz="3200">
                <a:solidFill>
                  <a:schemeClr val="tx1"/>
                </a:solidFill>
                <a:latin typeface="Arial Black" panose="020B0A04020102020204" pitchFamily="34" charset="0"/>
              </a:defRPr>
            </a:lvl3pPr>
            <a:lvl4pPr marL="1600200" indent="-228600">
              <a:defRPr kumimoji="1" sz="3200">
                <a:solidFill>
                  <a:schemeClr val="tx1"/>
                </a:solidFill>
                <a:latin typeface="Arial Black" panose="020B0A04020102020204" pitchFamily="34" charset="0"/>
              </a:defRPr>
            </a:lvl4pPr>
            <a:lvl5pPr marL="2057400" indent="-228600">
              <a:defRPr kumimoji="1" sz="3200">
                <a:solidFill>
                  <a:schemeClr val="tx1"/>
                </a:solidFill>
                <a:latin typeface="Arial Black" panose="020B0A04020102020204" pitchFamily="34" charset="0"/>
              </a:defRPr>
            </a:lvl5pPr>
            <a:lvl6pPr marL="2514600" indent="-228600" eaLnBrk="0" fontAlgn="base" hangingPunct="0">
              <a:spcBef>
                <a:spcPct val="0"/>
              </a:spcBef>
              <a:spcAft>
                <a:spcPct val="0"/>
              </a:spcAft>
              <a:defRPr kumimoji="1" sz="3200">
                <a:solidFill>
                  <a:schemeClr val="tx1"/>
                </a:solidFill>
                <a:latin typeface="Arial Black" panose="020B0A04020102020204" pitchFamily="34" charset="0"/>
              </a:defRPr>
            </a:lvl6pPr>
            <a:lvl7pPr marL="2971800" indent="-228600" eaLnBrk="0" fontAlgn="base" hangingPunct="0">
              <a:spcBef>
                <a:spcPct val="0"/>
              </a:spcBef>
              <a:spcAft>
                <a:spcPct val="0"/>
              </a:spcAft>
              <a:defRPr kumimoji="1" sz="3200">
                <a:solidFill>
                  <a:schemeClr val="tx1"/>
                </a:solidFill>
                <a:latin typeface="Arial Black" panose="020B0A04020102020204" pitchFamily="34" charset="0"/>
              </a:defRPr>
            </a:lvl7pPr>
            <a:lvl8pPr marL="3429000" indent="-228600" eaLnBrk="0" fontAlgn="base" hangingPunct="0">
              <a:spcBef>
                <a:spcPct val="0"/>
              </a:spcBef>
              <a:spcAft>
                <a:spcPct val="0"/>
              </a:spcAft>
              <a:defRPr kumimoji="1" sz="3200">
                <a:solidFill>
                  <a:schemeClr val="tx1"/>
                </a:solidFill>
                <a:latin typeface="Arial Black" panose="020B0A04020102020204" pitchFamily="34" charset="0"/>
              </a:defRPr>
            </a:lvl8pPr>
            <a:lvl9pPr marL="3886200" indent="-228600"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Cabina dove non è previsto l’utilizzo di componenti di MT dotati di involucro in grado di assicurare la protezione contro i contatti diretti e che pertanto necessita di essere completato in opera con le misure di sicurezza atte a proteggere le persone contro tali rischi in accordo alla CEI EN 61936-1. L’impianto viene eseguito direttamente sul posto collegando opportunamente i componenti ed è quindi praticamente impossibile eseguire delle prove per verificare il livello di isolamento e la capacità di sostenere gli effetti delle correnti di cortocircuito. La soluzione costruttiva tipica di una cabina a giorno per interno, quindi costruita in un locale chiuso, risulta costituita da:</a:t>
            </a:r>
          </a:p>
          <a:p>
            <a:pPr marL="0" marR="0" lvl="0" indent="0"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una o più celle, dotate di pareti o pannelli divisori, per la sistemazione dei componenti di MT;</a:t>
            </a:r>
          </a:p>
          <a:p>
            <a:pPr marL="0" marR="0" lvl="0" indent="0"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una o più celle, dotate di pareti o pannelli divisori e quanto necessario per la sistemazione dei trasformatori;</a:t>
            </a:r>
          </a:p>
          <a:p>
            <a:pPr marL="0" marR="0" lvl="0" indent="0"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barriere di protezione quali telai, grigliati e reti metalliche; rigidamente fissate con grado di protezione minimo IPXXB;</a:t>
            </a:r>
          </a:p>
          <a:p>
            <a:pPr marL="0" marR="0" lvl="0" indent="0"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componenti di BT sistemati su strutture aperte o dentro armadi chiusi.</a:t>
            </a:r>
          </a:p>
        </p:txBody>
      </p:sp>
      <p:sp>
        <p:nvSpPr>
          <p:cNvPr id="3" name="Segnaposto numero diapositiva 2">
            <a:extLst>
              <a:ext uri="{FF2B5EF4-FFF2-40B4-BE49-F238E27FC236}">
                <a16:creationId xmlns:a16="http://schemas.microsoft.com/office/drawing/2014/main" id="{01BB0E2C-AF72-B7E0-E559-71E157CC533D}"/>
              </a:ext>
            </a:extLst>
          </p:cNvPr>
          <p:cNvSpPr>
            <a:spLocks noGrp="1"/>
          </p:cNvSpPr>
          <p:nvPr>
            <p:ph type="sldNum" sz="quarter" idx="12"/>
          </p:nvPr>
        </p:nvSpPr>
        <p:spPr/>
        <p:txBody>
          <a:bodyPr/>
          <a:lstStyle/>
          <a:p>
            <a:fld id="{AB0F8D9A-AFD8-4A88-8415-4E6756A0FCA9}" type="slidenum">
              <a:rPr lang="it-IT" smtClean="0"/>
              <a:t>7</a:t>
            </a:fld>
            <a:endParaRPr lang="it-IT"/>
          </a:p>
        </p:txBody>
      </p:sp>
    </p:spTree>
    <p:extLst>
      <p:ext uri="{BB962C8B-B14F-4D97-AF65-F5344CB8AC3E}">
        <p14:creationId xmlns:p14="http://schemas.microsoft.com/office/powerpoint/2010/main" val="40279855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5" name="Rectangle 3"/>
          <p:cNvSpPr>
            <a:spLocks noChangeArrowheads="1"/>
          </p:cNvSpPr>
          <p:nvPr/>
        </p:nvSpPr>
        <p:spPr bwMode="auto">
          <a:xfrm>
            <a:off x="1003300" y="884238"/>
            <a:ext cx="37211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71438" rIns="92075" bIns="71438"/>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100000"/>
              </a:spcBef>
              <a:spcAft>
                <a:spcPct val="100000"/>
              </a:spcAft>
              <a:buClrTx/>
              <a:buSzTx/>
              <a:buFontTx/>
              <a:buNone/>
              <a:tabLst/>
              <a:defRPr/>
            </a:pPr>
            <a:r>
              <a:rPr kumimoji="0" lang="it-IT" altLang="it-IT" sz="24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QUADRI ELETTRICI                                                                                      </a:t>
            </a:r>
          </a:p>
        </p:txBody>
      </p:sp>
      <p:sp>
        <p:nvSpPr>
          <p:cNvPr id="223236" name="Rectangle 4"/>
          <p:cNvSpPr>
            <a:spLocks noChangeArrowheads="1"/>
          </p:cNvSpPr>
          <p:nvPr/>
        </p:nvSpPr>
        <p:spPr bwMode="auto">
          <a:xfrm>
            <a:off x="990600" y="1524000"/>
            <a:ext cx="1447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71438" rIns="92075" bIns="71438"/>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100000"/>
              </a:spcBef>
              <a:spcAft>
                <a:spcPct val="100000"/>
              </a:spcAft>
              <a:buClrTx/>
              <a:buSzTx/>
              <a:buFontTx/>
              <a:buNone/>
              <a:tabLst/>
              <a:defRPr/>
            </a:pPr>
            <a:r>
              <a:rPr kumimoji="0" lang="it-IT" altLang="it-IT" sz="2200" b="1" i="0" u="none" strike="noStrike" kern="1200" cap="none" spc="0" normalizeH="0" baseline="0" noProof="0" dirty="0">
                <a:ln>
                  <a:noFill/>
                </a:ln>
                <a:solidFill>
                  <a:srgbClr val="0099FF"/>
                </a:solidFill>
                <a:effectLst/>
                <a:uLnTx/>
                <a:uFillTx/>
                <a:latin typeface="Arial" panose="020B0604020202020204" pitchFamily="34" charset="0"/>
                <a:ea typeface="+mn-ea"/>
                <a:cs typeface="+mn-cs"/>
              </a:rPr>
              <a:t>Targhe</a:t>
            </a:r>
          </a:p>
        </p:txBody>
      </p:sp>
      <p:sp>
        <p:nvSpPr>
          <p:cNvPr id="141317" name="Rectangle 5"/>
          <p:cNvSpPr>
            <a:spLocks noChangeArrowheads="1"/>
          </p:cNvSpPr>
          <p:nvPr/>
        </p:nvSpPr>
        <p:spPr bwMode="auto">
          <a:xfrm>
            <a:off x="990600" y="2209800"/>
            <a:ext cx="8001000" cy="3581400"/>
          </a:xfrm>
          <a:prstGeom prst="rect">
            <a:avLst/>
          </a:prstGeom>
          <a:noFill/>
          <a:ln>
            <a:noFill/>
          </a:ln>
        </p:spPr>
        <p:txBody>
          <a:bodyPr lIns="92075" tIns="71438" rIns="92075" bIns="71438"/>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srgbClr val="009999"/>
                </a:solidFill>
                <a:effectLst/>
                <a:uLnTx/>
                <a:uFillTx/>
                <a:latin typeface="Arial" pitchFamily="34" charset="0"/>
                <a:ea typeface="+mn-ea"/>
                <a:cs typeface="+mn-cs"/>
              </a:rPr>
              <a:t>Ogni apparecchiatura </a:t>
            </a:r>
            <a:r>
              <a:rPr kumimoji="0" lang="it-IT" sz="2000" b="1" i="0" u="none" strike="noStrike" kern="1200" cap="none" spc="0" normalizeH="0" baseline="0" noProof="0" dirty="0" err="1">
                <a:ln>
                  <a:noFill/>
                </a:ln>
                <a:solidFill>
                  <a:srgbClr val="009999"/>
                </a:solidFill>
                <a:effectLst/>
                <a:uLnTx/>
                <a:uFillTx/>
                <a:latin typeface="Arial" pitchFamily="34" charset="0"/>
                <a:ea typeface="+mn-ea"/>
                <a:cs typeface="+mn-cs"/>
              </a:rPr>
              <a:t>assiemata</a:t>
            </a:r>
            <a:r>
              <a:rPr kumimoji="0" lang="it-IT" sz="2000" b="1" i="0" u="none" strike="noStrike" kern="1200" cap="none" spc="0" normalizeH="0" baseline="0" noProof="0" dirty="0">
                <a:ln>
                  <a:noFill/>
                </a:ln>
                <a:solidFill>
                  <a:srgbClr val="009999"/>
                </a:solidFill>
                <a:effectLst/>
                <a:uLnTx/>
                <a:uFillTx/>
                <a:latin typeface="Arial" pitchFamily="34" charset="0"/>
                <a:ea typeface="+mn-ea"/>
                <a:cs typeface="+mn-cs"/>
              </a:rPr>
              <a:t> deve essere provvista di una targa recante:</a:t>
            </a:r>
            <a:br>
              <a:rPr kumimoji="0" lang="it-IT" sz="2000" b="1" i="0" u="none" strike="noStrike" kern="1200" cap="none" spc="0" normalizeH="0" baseline="0" noProof="0" dirty="0">
                <a:ln>
                  <a:noFill/>
                </a:ln>
                <a:solidFill>
                  <a:srgbClr val="009999"/>
                </a:solidFill>
                <a:effectLst/>
                <a:uLnTx/>
                <a:uFillTx/>
                <a:latin typeface="Arial" pitchFamily="34" charset="0"/>
                <a:ea typeface="+mn-ea"/>
                <a:cs typeface="+mn-cs"/>
              </a:rPr>
            </a:br>
            <a:br>
              <a:rPr kumimoji="0" lang="it-IT" sz="800" b="1" i="0" u="none" strike="noStrike" kern="1200" cap="none" spc="0" normalizeH="0" baseline="0" noProof="0" dirty="0">
                <a:ln>
                  <a:noFill/>
                </a:ln>
                <a:solidFill>
                  <a:srgbClr val="009999"/>
                </a:solidFill>
                <a:effectLst/>
                <a:uLnTx/>
                <a:uFillTx/>
                <a:latin typeface="Arial" pitchFamily="34" charset="0"/>
                <a:ea typeface="+mn-ea"/>
                <a:cs typeface="+mn-cs"/>
              </a:rPr>
            </a:br>
            <a:r>
              <a:rPr kumimoji="0" lang="it-IT" sz="2000" b="1" i="0" u="none" strike="noStrike" kern="1200" cap="none" spc="0" normalizeH="0" baseline="0" noProof="0" dirty="0">
                <a:ln>
                  <a:noFill/>
                </a:ln>
                <a:solidFill>
                  <a:srgbClr val="009999"/>
                </a:solidFill>
                <a:effectLst/>
                <a:uLnTx/>
                <a:uFillTx/>
                <a:latin typeface="Arial" pitchFamily="34" charset="0"/>
                <a:ea typeface="+mn-ea"/>
                <a:cs typeface="+mn-cs"/>
              </a:rPr>
              <a:t>a) nome o marchio di fabbrica del costruttore </a:t>
            </a:r>
            <a:r>
              <a:rPr kumimoji="0" lang="it-IT" sz="1600" b="1" i="0" u="none" strike="noStrike" kern="1200" cap="none" spc="0" normalizeH="0" baseline="30000" noProof="0" dirty="0">
                <a:ln>
                  <a:noFill/>
                </a:ln>
                <a:solidFill>
                  <a:srgbClr val="009999"/>
                </a:solidFill>
                <a:effectLst/>
                <a:uLnTx/>
                <a:uFillTx/>
                <a:latin typeface="Arial" pitchFamily="34" charset="0"/>
                <a:ea typeface="+mn-ea"/>
                <a:cs typeface="+mn-cs"/>
              </a:rPr>
              <a:t>(1)</a:t>
            </a:r>
            <a:r>
              <a:rPr kumimoji="0" lang="it-IT" sz="2000" b="1" i="0" u="none" strike="noStrike" kern="1200" cap="none" spc="0" normalizeH="0" baseline="0" noProof="0" dirty="0">
                <a:ln>
                  <a:noFill/>
                </a:ln>
                <a:solidFill>
                  <a:srgbClr val="009999"/>
                </a:solidFill>
                <a:effectLst/>
                <a:uLnTx/>
                <a:uFillTx/>
                <a:latin typeface="Arial" pitchFamily="34" charset="0"/>
                <a:ea typeface="+mn-ea"/>
                <a:cs typeface="+mn-cs"/>
              </a:rPr>
              <a:t>;</a:t>
            </a:r>
            <a:br>
              <a:rPr kumimoji="0" lang="it-IT" sz="2000" b="1" i="0" u="none" strike="noStrike" kern="1200" cap="none" spc="0" normalizeH="0" baseline="0" noProof="0" dirty="0">
                <a:ln>
                  <a:noFill/>
                </a:ln>
                <a:solidFill>
                  <a:srgbClr val="009999"/>
                </a:solidFill>
                <a:effectLst/>
                <a:uLnTx/>
                <a:uFillTx/>
                <a:latin typeface="Arial" pitchFamily="34" charset="0"/>
                <a:ea typeface="+mn-ea"/>
                <a:cs typeface="+mn-cs"/>
              </a:rPr>
            </a:br>
            <a:br>
              <a:rPr kumimoji="0" lang="it-IT" sz="400" b="1" i="0" u="none" strike="noStrike" kern="1200" cap="none" spc="0" normalizeH="0" baseline="0" noProof="0" dirty="0">
                <a:ln>
                  <a:noFill/>
                </a:ln>
                <a:solidFill>
                  <a:srgbClr val="009999"/>
                </a:solidFill>
                <a:effectLst/>
                <a:uLnTx/>
                <a:uFillTx/>
                <a:latin typeface="Arial" pitchFamily="34" charset="0"/>
                <a:ea typeface="+mn-ea"/>
                <a:cs typeface="+mn-cs"/>
              </a:rPr>
            </a:br>
            <a:r>
              <a:rPr kumimoji="0" lang="it-IT" sz="2000" b="1" i="0" u="none" strike="noStrike" kern="1200" cap="none" spc="0" normalizeH="0" baseline="0" noProof="0" dirty="0">
                <a:ln>
                  <a:noFill/>
                </a:ln>
                <a:solidFill>
                  <a:srgbClr val="009999"/>
                </a:solidFill>
                <a:effectLst/>
                <a:uLnTx/>
                <a:uFillTx/>
                <a:latin typeface="Arial" pitchFamily="34" charset="0"/>
                <a:ea typeface="+mn-ea"/>
                <a:cs typeface="+mn-cs"/>
              </a:rPr>
              <a:t>b) matricola o altro codice univoco;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srgbClr val="009999"/>
                </a:solidFill>
                <a:effectLst/>
                <a:uLnTx/>
                <a:uFillTx/>
                <a:latin typeface="Arial" pitchFamily="34" charset="0"/>
                <a:ea typeface="+mn-ea"/>
                <a:cs typeface="+mn-cs"/>
              </a:rPr>
              <a:t>c) data di costruzione;</a:t>
            </a:r>
            <a:br>
              <a:rPr kumimoji="0" lang="it-IT" sz="2000" b="1" i="0" u="none" strike="noStrike" kern="1200" cap="none" spc="0" normalizeH="0" baseline="0" noProof="0" dirty="0">
                <a:ln>
                  <a:noFill/>
                </a:ln>
                <a:solidFill>
                  <a:srgbClr val="009999"/>
                </a:solidFill>
                <a:effectLst/>
                <a:uLnTx/>
                <a:uFillTx/>
                <a:latin typeface="Arial" pitchFamily="34" charset="0"/>
                <a:ea typeface="+mn-ea"/>
                <a:cs typeface="+mn-cs"/>
              </a:rPr>
            </a:br>
            <a:r>
              <a:rPr kumimoji="0" lang="it-IT" sz="2000" b="1" i="0" u="none" strike="noStrike" kern="1200" cap="none" spc="0" normalizeH="0" baseline="0" noProof="0" dirty="0">
                <a:ln>
                  <a:noFill/>
                </a:ln>
                <a:solidFill>
                  <a:srgbClr val="009999"/>
                </a:solidFill>
                <a:effectLst/>
                <a:uLnTx/>
                <a:uFillTx/>
                <a:latin typeface="Arial" pitchFamily="34" charset="0"/>
                <a:ea typeface="+mn-ea"/>
                <a:cs typeface="+mn-cs"/>
              </a:rPr>
              <a:t>d) norma di riferimento.</a:t>
            </a:r>
            <a:br>
              <a:rPr kumimoji="0" lang="it-IT" sz="2000" b="1" i="0" u="none" strike="noStrike" kern="1200" cap="none" spc="0" normalizeH="0" baseline="0" noProof="0" dirty="0">
                <a:ln>
                  <a:noFill/>
                </a:ln>
                <a:solidFill>
                  <a:srgbClr val="009999"/>
                </a:solidFill>
                <a:effectLst/>
                <a:uLnTx/>
                <a:uFillTx/>
                <a:latin typeface="Arial" pitchFamily="34" charset="0"/>
                <a:ea typeface="+mn-ea"/>
                <a:cs typeface="+mn-cs"/>
              </a:rPr>
            </a:br>
            <a:br>
              <a:rPr kumimoji="0" lang="it-IT" sz="2000" b="1" i="0" u="none" strike="noStrike" kern="1200" cap="none" spc="0" normalizeH="0" baseline="0" noProof="0" dirty="0">
                <a:ln>
                  <a:noFill/>
                </a:ln>
                <a:solidFill>
                  <a:srgbClr val="009999"/>
                </a:solidFill>
                <a:effectLst/>
                <a:uLnTx/>
                <a:uFillTx/>
                <a:latin typeface="Arial" pitchFamily="34" charset="0"/>
                <a:ea typeface="+mn-ea"/>
                <a:cs typeface="+mn-cs"/>
              </a:rPr>
            </a:br>
            <a:r>
              <a:rPr kumimoji="0" lang="it-IT" sz="1600" b="1" i="0" u="none" strike="noStrike" kern="1200" cap="none" spc="0" normalizeH="0" baseline="30000" noProof="0" dirty="0">
                <a:ln>
                  <a:noFill/>
                </a:ln>
                <a:solidFill>
                  <a:srgbClr val="009999"/>
                </a:solidFill>
                <a:effectLst/>
                <a:uLnTx/>
                <a:uFillTx/>
                <a:latin typeface="Arial" pitchFamily="34" charset="0"/>
                <a:ea typeface="+mn-ea"/>
                <a:cs typeface="+mn-cs"/>
              </a:rPr>
              <a:t>(1)</a:t>
            </a:r>
            <a:r>
              <a:rPr kumimoji="0" lang="it-IT" sz="1600" b="1" i="0" u="none" strike="noStrike" kern="1200" cap="none" spc="0" normalizeH="0" baseline="0" noProof="0" dirty="0">
                <a:ln>
                  <a:noFill/>
                </a:ln>
                <a:solidFill>
                  <a:srgbClr val="009999"/>
                </a:solidFill>
                <a:effectLst/>
                <a:uLnTx/>
                <a:uFillTx/>
                <a:latin typeface="Arial" pitchFamily="34" charset="0"/>
                <a:ea typeface="+mn-ea"/>
                <a:cs typeface="+mn-cs"/>
              </a:rPr>
              <a:t> La norma precisa che “</a:t>
            </a:r>
            <a:r>
              <a:rPr kumimoji="0" lang="it-IT" sz="1600" b="1" i="1" u="none" strike="noStrike" kern="1200" cap="none" spc="0" normalizeH="0" baseline="0" noProof="0" dirty="0">
                <a:ln>
                  <a:noFill/>
                </a:ln>
                <a:solidFill>
                  <a:srgbClr val="009999"/>
                </a:solidFill>
                <a:effectLst/>
                <a:uLnTx/>
                <a:uFillTx/>
                <a:latin typeface="Arial" pitchFamily="34" charset="0"/>
                <a:ea typeface="+mn-ea"/>
                <a:cs typeface="+mn-cs"/>
              </a:rPr>
              <a:t>come costruttore del quadro viene considerata quella</a:t>
            </a:r>
            <a:br>
              <a:rPr kumimoji="0" lang="it-IT" sz="1600" b="1" i="1" u="none" strike="noStrike" kern="1200" cap="none" spc="0" normalizeH="0" baseline="0" noProof="0" dirty="0">
                <a:ln>
                  <a:noFill/>
                </a:ln>
                <a:solidFill>
                  <a:srgbClr val="009999"/>
                </a:solidFill>
                <a:effectLst/>
                <a:uLnTx/>
                <a:uFillTx/>
                <a:latin typeface="Arial" pitchFamily="34" charset="0"/>
                <a:ea typeface="+mn-ea"/>
                <a:cs typeface="+mn-cs"/>
              </a:rPr>
            </a:br>
            <a:r>
              <a:rPr kumimoji="0" lang="it-IT" sz="1600" b="1" i="1" u="none" strike="noStrike" kern="1200" cap="none" spc="0" normalizeH="0" baseline="0" noProof="0" dirty="0">
                <a:ln>
                  <a:noFill/>
                </a:ln>
                <a:solidFill>
                  <a:srgbClr val="009999"/>
                </a:solidFill>
                <a:effectLst/>
                <a:uLnTx/>
                <a:uFillTx/>
                <a:latin typeface="Arial" pitchFamily="34" charset="0"/>
                <a:ea typeface="+mn-ea"/>
                <a:cs typeface="+mn-cs"/>
              </a:rPr>
              <a:t>   organizzazione che si assume la responsabilità del quadro finito</a:t>
            </a:r>
            <a:r>
              <a:rPr kumimoji="0" lang="it-IT" sz="1600" b="1" i="0" u="none" strike="noStrike" kern="1200" cap="none" spc="0" normalizeH="0" baseline="0" noProof="0" dirty="0">
                <a:ln>
                  <a:noFill/>
                </a:ln>
                <a:solidFill>
                  <a:srgbClr val="009999"/>
                </a:solidFill>
                <a:effectLst/>
                <a:uLnTx/>
                <a:uFillTx/>
                <a:latin typeface="Arial" pitchFamily="34" charset="0"/>
                <a:ea typeface="+mn-ea"/>
                <a:cs typeface="+mn-cs"/>
              </a:rPr>
              <a:t>”.</a:t>
            </a:r>
          </a:p>
          <a:p>
            <a:pPr marL="268288" marR="0" lvl="0" indent="0" algn="l" defTabSz="914400" rtl="0" eaLnBrk="1" fontAlgn="base" latinLnBrk="0" hangingPunct="1">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srgbClr val="009999"/>
                </a:solidFill>
                <a:effectLst/>
                <a:uLnTx/>
                <a:uFillTx/>
                <a:latin typeface="Arial" pitchFamily="34" charset="0"/>
                <a:ea typeface="+mn-ea"/>
                <a:cs typeface="+mn-cs"/>
              </a:rPr>
              <a:t>L’articolo 3.10.1 identifica altresì il costruttore originale </a:t>
            </a:r>
            <a:r>
              <a:rPr kumimoji="0" lang="it-IT" sz="1600" b="1" i="1" u="none" strike="noStrike" kern="1200" cap="none" spc="0" normalizeH="0" baseline="0" noProof="0" dirty="0">
                <a:ln>
                  <a:noFill/>
                </a:ln>
                <a:solidFill>
                  <a:srgbClr val="009999"/>
                </a:solidFill>
                <a:effectLst/>
                <a:uLnTx/>
                <a:uFillTx/>
                <a:latin typeface="Arial" pitchFamily="34" charset="0"/>
                <a:ea typeface="+mn-ea"/>
                <a:cs typeface="+mn-cs"/>
              </a:rPr>
              <a:t>“nell’organizzazione che ha effettuato il progetto originale e le verifiche associate di un quadro in accordo con la Norma applicabile”.</a:t>
            </a:r>
          </a:p>
        </p:txBody>
      </p:sp>
      <p:sp>
        <p:nvSpPr>
          <p:cNvPr id="2" name="Segnaposto numero diapositiva 1">
            <a:extLst>
              <a:ext uri="{FF2B5EF4-FFF2-40B4-BE49-F238E27FC236}">
                <a16:creationId xmlns:a16="http://schemas.microsoft.com/office/drawing/2014/main" id="{47EAC796-0B93-9A94-CB59-3FF946DC522E}"/>
              </a:ext>
            </a:extLst>
          </p:cNvPr>
          <p:cNvSpPr>
            <a:spLocks noGrp="1"/>
          </p:cNvSpPr>
          <p:nvPr>
            <p:ph type="sldNum" sz="quarter" idx="12"/>
          </p:nvPr>
        </p:nvSpPr>
        <p:spPr/>
        <p:txBody>
          <a:bodyPr/>
          <a:lstStyle/>
          <a:p>
            <a:fld id="{AB0F8D9A-AFD8-4A88-8415-4E6756A0FCA9}" type="slidenum">
              <a:rPr lang="it-IT" smtClean="0"/>
              <a:t>70</a:t>
            </a:fld>
            <a:endParaRPr lang="it-IT"/>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asellaDiTesto 2"/>
          <p:cNvSpPr txBox="1">
            <a:spLocks noChangeArrowheads="1"/>
          </p:cNvSpPr>
          <p:nvPr/>
        </p:nvSpPr>
        <p:spPr bwMode="auto">
          <a:xfrm>
            <a:off x="914202" y="751697"/>
            <a:ext cx="72012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Relè e trasformatori di protezione</a:t>
            </a:r>
            <a:endParaRPr kumimoji="1" lang="it-IT" altLang="it-IT" sz="2800" b="1" i="0" u="none" strike="noStrike" kern="1200" cap="none" spc="0" normalizeH="0" baseline="-25000" noProof="0" dirty="0">
              <a:ln>
                <a:noFill/>
              </a:ln>
              <a:solidFill>
                <a:schemeClr val="accent1"/>
              </a:solidFill>
              <a:effectLst/>
              <a:uLnTx/>
              <a:uFillTx/>
              <a:latin typeface="Arial" panose="020B0604020202020204" pitchFamily="34" charset="0"/>
              <a:ea typeface="+mn-ea"/>
              <a:cs typeface="+mn-cs"/>
            </a:endParaRPr>
          </a:p>
        </p:txBody>
      </p:sp>
      <p:graphicFrame>
        <p:nvGraphicFramePr>
          <p:cNvPr id="179203"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79203"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9204"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79204"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ttangolo 6"/>
          <p:cNvSpPr/>
          <p:nvPr/>
        </p:nvSpPr>
        <p:spPr>
          <a:xfrm>
            <a:off x="819944" y="1274917"/>
            <a:ext cx="7618412" cy="400110"/>
          </a:xfrm>
          <a:prstGeom prst="rect">
            <a:avLst/>
          </a:prstGeom>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it-IT" altLang="it-IT" sz="2000" b="0" i="0" u="none" strike="noStrike" kern="1200" cap="none" spc="0" normalizeH="0" baseline="0" noProof="0" dirty="0">
              <a:ln>
                <a:noFill/>
              </a:ln>
              <a:solidFill>
                <a:srgbClr val="009999"/>
              </a:solidFill>
              <a:effectLst/>
              <a:uLnTx/>
              <a:uFillTx/>
              <a:latin typeface="Arial"/>
              <a:ea typeface="+mn-ea"/>
              <a:cs typeface="+mn-cs"/>
            </a:endParaRPr>
          </a:p>
        </p:txBody>
      </p:sp>
      <p:sp>
        <p:nvSpPr>
          <p:cNvPr id="18" name="Rettangolo 17"/>
          <p:cNvSpPr/>
          <p:nvPr/>
        </p:nvSpPr>
        <p:spPr>
          <a:xfrm>
            <a:off x="914202" y="1482437"/>
            <a:ext cx="7690246" cy="2277547"/>
          </a:xfrm>
          <a:prstGeom prst="rect">
            <a:avLst/>
          </a:prstGeom>
        </p:spPr>
        <p:txBody>
          <a:bodyPr wrap="square">
            <a:spAutoFit/>
          </a:bodyPr>
          <a:lstStyle/>
          <a:p>
            <a:pPr marL="0" marR="0" lvl="0" indent="0" algn="just" defTabSz="914400" rtl="0" eaLnBrk="1" fontAlgn="base" latinLnBrk="0" hangingPunct="1">
              <a:lnSpc>
                <a:spcPct val="100000"/>
              </a:lnSpc>
              <a:spcBef>
                <a:spcPts val="600"/>
              </a:spcBef>
              <a:spcAft>
                <a:spcPts val="60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La protezione contro le sovracorrenti sulle fasi del sistema viene attuata tramite un relè di massima corrente con tre diverse soglie:</a:t>
            </a:r>
          </a:p>
          <a:p>
            <a:pPr marL="892175" marR="0" lvl="0" indent="-892175" algn="just" defTabSz="914400" rtl="0" eaLnBrk="1" fontAlgn="base" latinLnBrk="0" hangingPunct="1">
              <a:lnSpc>
                <a:spcPct val="100000"/>
              </a:lnSpc>
              <a:spcBef>
                <a:spcPts val="600"/>
              </a:spcBef>
              <a:spcAft>
                <a:spcPts val="600"/>
              </a:spcAft>
              <a:buClrTx/>
              <a:buSzTx/>
              <a:buFontTx/>
              <a:buNone/>
              <a:tabLst/>
              <a:defRPr/>
            </a:pPr>
            <a:r>
              <a:rPr kumimoji="0" lang="it-IT" altLang="it-IT" sz="2400" b="1" i="0" u="none" strike="noStrike" kern="1200" cap="none" spc="0" normalizeH="0" baseline="0" noProof="0" dirty="0">
                <a:ln>
                  <a:noFill/>
                </a:ln>
                <a:solidFill>
                  <a:srgbClr val="009999"/>
                </a:solidFill>
                <a:effectLst/>
                <a:uLnTx/>
                <a:uFillTx/>
                <a:latin typeface="Arial"/>
                <a:ea typeface="+mn-ea"/>
                <a:cs typeface="+mn-cs"/>
              </a:rPr>
              <a:t>I &gt;</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sovraccarico (51)</a:t>
            </a:r>
          </a:p>
          <a:p>
            <a:pPr marL="892175" marR="0" lvl="0" indent="-892175" algn="just" defTabSz="914400" rtl="0" eaLnBrk="1" fontAlgn="base" latinLnBrk="0" hangingPunct="1">
              <a:lnSpc>
                <a:spcPct val="100000"/>
              </a:lnSpc>
              <a:spcBef>
                <a:spcPts val="600"/>
              </a:spcBef>
              <a:spcAft>
                <a:spcPts val="600"/>
              </a:spcAft>
              <a:buClrTx/>
              <a:buSzTx/>
              <a:buFontTx/>
              <a:buNone/>
              <a:tabLst/>
              <a:defRPr/>
            </a:pPr>
            <a:r>
              <a:rPr kumimoji="0" lang="it-IT" altLang="it-IT" sz="2400" b="1" i="0" u="none" strike="noStrike" kern="1200" cap="none" spc="0" normalizeH="0" baseline="0" noProof="0" dirty="0">
                <a:ln>
                  <a:noFill/>
                </a:ln>
                <a:solidFill>
                  <a:srgbClr val="009999"/>
                </a:solidFill>
                <a:effectLst/>
                <a:uLnTx/>
                <a:uFillTx/>
                <a:latin typeface="Arial"/>
                <a:ea typeface="+mn-ea"/>
                <a:cs typeface="+mn-cs"/>
              </a:rPr>
              <a:t>I &gt;&gt;</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con ritardo intenzionale (51)</a:t>
            </a:r>
          </a:p>
          <a:p>
            <a:pPr marL="892175" marR="0" lvl="0" indent="-892175" algn="just" defTabSz="914400" rtl="0" eaLnBrk="1" fontAlgn="base" latinLnBrk="0" hangingPunct="1">
              <a:lnSpc>
                <a:spcPct val="100000"/>
              </a:lnSpc>
              <a:spcBef>
                <a:spcPts val="600"/>
              </a:spcBef>
              <a:spcAft>
                <a:spcPts val="600"/>
              </a:spcAft>
              <a:buClrTx/>
              <a:buSzTx/>
              <a:buFontTx/>
              <a:buNone/>
              <a:tabLst/>
              <a:defRPr/>
            </a:pPr>
            <a:r>
              <a:rPr kumimoji="0" lang="it-IT" altLang="it-IT" sz="2400" b="1" i="0" u="none" strike="noStrike" kern="1200" cap="none" spc="0" normalizeH="0" baseline="0" noProof="0" dirty="0">
                <a:ln>
                  <a:noFill/>
                </a:ln>
                <a:solidFill>
                  <a:srgbClr val="009999"/>
                </a:solidFill>
                <a:effectLst/>
                <a:uLnTx/>
                <a:uFillTx/>
                <a:latin typeface="Arial"/>
                <a:ea typeface="+mn-ea"/>
                <a:cs typeface="+mn-cs"/>
              </a:rPr>
              <a:t>I &gt;&gt;&gt;</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istantanea, ovvero senza ritardo intenzionale (50)</a:t>
            </a:r>
          </a:p>
        </p:txBody>
      </p:sp>
      <p:sp>
        <p:nvSpPr>
          <p:cNvPr id="14" name="Rettangolo 13"/>
          <p:cNvSpPr/>
          <p:nvPr/>
        </p:nvSpPr>
        <p:spPr>
          <a:xfrm>
            <a:off x="918766" y="3967504"/>
            <a:ext cx="7685682" cy="553998"/>
          </a:xfrm>
          <a:prstGeom prst="rect">
            <a:avLst/>
          </a:prstGeom>
        </p:spPr>
        <p:txBody>
          <a:bodyPr wrap="square">
            <a:spAutoFit/>
          </a:bodyPr>
          <a:lstStyle/>
          <a:p>
            <a:pPr marL="536575" marR="0" lvl="0" indent="-536575" algn="just" defTabSz="914400" rtl="0" eaLnBrk="1" fontAlgn="base" latinLnBrk="0" hangingPunct="1">
              <a:lnSpc>
                <a:spcPct val="100000"/>
              </a:lnSpc>
              <a:spcBef>
                <a:spcPct val="100000"/>
              </a:spcBef>
              <a:spcAft>
                <a:spcPct val="100000"/>
              </a:spcAft>
              <a:buClrTx/>
              <a:buSzTx/>
              <a:buFontTx/>
              <a:buNone/>
              <a:tabLst/>
              <a:defRPr/>
            </a:pPr>
            <a:r>
              <a:rPr kumimoji="0" lang="it-IT" altLang="it-IT" sz="1500" b="1" i="0" u="none" strike="noStrike" kern="1200" cap="none" spc="0" normalizeH="0" baseline="0" noProof="0" dirty="0">
                <a:ln>
                  <a:noFill/>
                </a:ln>
                <a:solidFill>
                  <a:srgbClr val="009999"/>
                </a:solidFill>
                <a:effectLst/>
                <a:uLnTx/>
                <a:uFillTx/>
                <a:latin typeface="Arial"/>
                <a:ea typeface="+mn-ea"/>
                <a:cs typeface="+mn-cs"/>
              </a:rPr>
              <a:t>Nota:	</a:t>
            </a:r>
            <a:r>
              <a:rPr kumimoji="0" lang="it-IT" altLang="it-IT" sz="1500" b="0" i="0" u="none" strike="noStrike" kern="1200" cap="none" spc="0" normalizeH="0" baseline="0" noProof="0" dirty="0">
                <a:ln>
                  <a:noFill/>
                </a:ln>
                <a:solidFill>
                  <a:srgbClr val="009999"/>
                </a:solidFill>
                <a:effectLst/>
                <a:uLnTx/>
                <a:uFillTx/>
                <a:latin typeface="Arial"/>
                <a:ea typeface="+mn-ea"/>
                <a:cs typeface="+mn-cs"/>
              </a:rPr>
              <a:t>i numeri 50  e 51 tra parentesi sono quelli adottati dal codice ANSI/IEEE per definire le funzioni dei relè impiegati a vario titolo nelle apparecchiature.</a:t>
            </a:r>
          </a:p>
        </p:txBody>
      </p:sp>
      <p:sp>
        <p:nvSpPr>
          <p:cNvPr id="2" name="Segnaposto numero diapositiva 1">
            <a:extLst>
              <a:ext uri="{FF2B5EF4-FFF2-40B4-BE49-F238E27FC236}">
                <a16:creationId xmlns:a16="http://schemas.microsoft.com/office/drawing/2014/main" id="{B217F128-2A13-1D27-E00A-F873B3F5DC29}"/>
              </a:ext>
            </a:extLst>
          </p:cNvPr>
          <p:cNvSpPr>
            <a:spLocks noGrp="1"/>
          </p:cNvSpPr>
          <p:nvPr>
            <p:ph type="sldNum" sz="quarter" idx="12"/>
          </p:nvPr>
        </p:nvSpPr>
        <p:spPr/>
        <p:txBody>
          <a:bodyPr/>
          <a:lstStyle/>
          <a:p>
            <a:fld id="{AB0F8D9A-AFD8-4A88-8415-4E6756A0FCA9}" type="slidenum">
              <a:rPr lang="it-IT" smtClean="0"/>
              <a:t>71</a:t>
            </a:fld>
            <a:endParaRPr lang="it-IT"/>
          </a:p>
        </p:txBody>
      </p:sp>
    </p:spTree>
    <p:extLst>
      <p:ext uri="{BB962C8B-B14F-4D97-AF65-F5344CB8AC3E}">
        <p14:creationId xmlns:p14="http://schemas.microsoft.com/office/powerpoint/2010/main" val="54414773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2">
            <a:extLst>
              <a:ext uri="{FF2B5EF4-FFF2-40B4-BE49-F238E27FC236}">
                <a16:creationId xmlns:a16="http://schemas.microsoft.com/office/drawing/2014/main" id="{75BE1723-9ADD-4733-561F-DF501ABE0475}"/>
              </a:ext>
            </a:extLst>
          </p:cNvPr>
          <p:cNvSpPr txBox="1">
            <a:spLocks noChangeArrowheads="1"/>
          </p:cNvSpPr>
          <p:nvPr/>
        </p:nvSpPr>
        <p:spPr bwMode="auto">
          <a:xfrm>
            <a:off x="914202" y="751697"/>
            <a:ext cx="72012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Relè e trasformatori di protezione</a:t>
            </a:r>
            <a:endParaRPr kumimoji="1" lang="it-IT" altLang="it-IT" sz="2800" b="1" i="0" u="none" strike="noStrike" kern="1200" cap="none" spc="0" normalizeH="0" baseline="-25000" noProof="0" dirty="0">
              <a:ln>
                <a:noFill/>
              </a:ln>
              <a:solidFill>
                <a:schemeClr val="accent1"/>
              </a:solidFill>
              <a:effectLst/>
              <a:uLnTx/>
              <a:uFillTx/>
              <a:latin typeface="Arial" panose="020B0604020202020204" pitchFamily="34" charset="0"/>
              <a:ea typeface="+mn-ea"/>
              <a:cs typeface="+mn-cs"/>
            </a:endParaRPr>
          </a:p>
        </p:txBody>
      </p:sp>
      <p:sp>
        <p:nvSpPr>
          <p:cNvPr id="5" name="Rettangolo 4">
            <a:extLst>
              <a:ext uri="{FF2B5EF4-FFF2-40B4-BE49-F238E27FC236}">
                <a16:creationId xmlns:a16="http://schemas.microsoft.com/office/drawing/2014/main" id="{8F9CB5DD-EFEF-6E1A-624D-05E6540B2973}"/>
              </a:ext>
            </a:extLst>
          </p:cNvPr>
          <p:cNvSpPr/>
          <p:nvPr/>
        </p:nvSpPr>
        <p:spPr>
          <a:xfrm>
            <a:off x="567078" y="1997258"/>
            <a:ext cx="5457998" cy="3477875"/>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I relè di massima corrente (50 e 51) generalmente impiegati negli impianti utilizzatori a media tensione sono statici (di tipo elettronico) ad inserzione indiretta, con 2 o 3 soglie di intervento, a tempo indipendente (istantaneo o ritardato), oppure a tempo dipendente (a tempo inverso).</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I relè di massima corrente devono essere scelti tenendo conto delle caratteristiche del circuito da proteggere e del coordinamento selettivo delle protezioni.</a:t>
            </a:r>
          </a:p>
        </p:txBody>
      </p:sp>
      <p:pic>
        <p:nvPicPr>
          <p:cNvPr id="3" name="Immagine 2">
            <a:extLst>
              <a:ext uri="{FF2B5EF4-FFF2-40B4-BE49-F238E27FC236}">
                <a16:creationId xmlns:a16="http://schemas.microsoft.com/office/drawing/2014/main" id="{9234346D-00DB-6775-60D7-84B535D0F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200" y="1274917"/>
            <a:ext cx="2204722" cy="2461279"/>
          </a:xfrm>
          <a:prstGeom prst="rect">
            <a:avLst/>
          </a:prstGeom>
        </p:spPr>
      </p:pic>
      <p:pic>
        <p:nvPicPr>
          <p:cNvPr id="9" name="Immagine 8">
            <a:extLst>
              <a:ext uri="{FF2B5EF4-FFF2-40B4-BE49-F238E27FC236}">
                <a16:creationId xmlns:a16="http://schemas.microsoft.com/office/drawing/2014/main" id="{7980D4BD-30D5-0DCB-44DA-CD82BBB45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4983" y="4127491"/>
            <a:ext cx="2418546" cy="2080892"/>
          </a:xfrm>
          <a:prstGeom prst="rect">
            <a:avLst/>
          </a:prstGeom>
        </p:spPr>
      </p:pic>
      <p:sp>
        <p:nvSpPr>
          <p:cNvPr id="2" name="Segnaposto numero diapositiva 1">
            <a:extLst>
              <a:ext uri="{FF2B5EF4-FFF2-40B4-BE49-F238E27FC236}">
                <a16:creationId xmlns:a16="http://schemas.microsoft.com/office/drawing/2014/main" id="{8C817754-325E-12B7-73AC-58C9EFEAC14D}"/>
              </a:ext>
            </a:extLst>
          </p:cNvPr>
          <p:cNvSpPr>
            <a:spLocks noGrp="1"/>
          </p:cNvSpPr>
          <p:nvPr>
            <p:ph type="sldNum" sz="quarter" idx="12"/>
          </p:nvPr>
        </p:nvSpPr>
        <p:spPr/>
        <p:txBody>
          <a:bodyPr/>
          <a:lstStyle/>
          <a:p>
            <a:fld id="{AB0F8D9A-AFD8-4A88-8415-4E6756A0FCA9}" type="slidenum">
              <a:rPr lang="it-IT" smtClean="0"/>
              <a:t>72</a:t>
            </a:fld>
            <a:endParaRPr lang="it-IT"/>
          </a:p>
        </p:txBody>
      </p:sp>
    </p:spTree>
    <p:extLst>
      <p:ext uri="{BB962C8B-B14F-4D97-AF65-F5344CB8AC3E}">
        <p14:creationId xmlns:p14="http://schemas.microsoft.com/office/powerpoint/2010/main" val="41901007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2">
            <a:extLst>
              <a:ext uri="{FF2B5EF4-FFF2-40B4-BE49-F238E27FC236}">
                <a16:creationId xmlns:a16="http://schemas.microsoft.com/office/drawing/2014/main" id="{C5B4D5C9-F563-E12D-C712-1D124BBDA316}"/>
              </a:ext>
            </a:extLst>
          </p:cNvPr>
          <p:cNvSpPr txBox="1">
            <a:spLocks noChangeArrowheads="1"/>
          </p:cNvSpPr>
          <p:nvPr/>
        </p:nvSpPr>
        <p:spPr bwMode="auto">
          <a:xfrm>
            <a:off x="914202" y="751697"/>
            <a:ext cx="72012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Altri relè di protezione</a:t>
            </a:r>
            <a:endParaRPr kumimoji="1" lang="it-IT" altLang="it-IT" sz="2800" b="1" i="0" u="none" strike="noStrike" kern="1200" cap="none" spc="0" normalizeH="0" baseline="-25000" noProof="0" dirty="0">
              <a:ln>
                <a:noFill/>
              </a:ln>
              <a:solidFill>
                <a:schemeClr val="accent1"/>
              </a:solidFill>
              <a:effectLst/>
              <a:uLnTx/>
              <a:uFillTx/>
              <a:latin typeface="Arial" panose="020B0604020202020204" pitchFamily="34" charset="0"/>
              <a:ea typeface="+mn-ea"/>
              <a:cs typeface="+mn-cs"/>
            </a:endParaRPr>
          </a:p>
        </p:txBody>
      </p:sp>
      <p:sp>
        <p:nvSpPr>
          <p:cNvPr id="5" name="Rettangolo 4">
            <a:extLst>
              <a:ext uri="{FF2B5EF4-FFF2-40B4-BE49-F238E27FC236}">
                <a16:creationId xmlns:a16="http://schemas.microsoft.com/office/drawing/2014/main" id="{92DD4BAB-2BDE-EA79-7357-6DFE1C4ED53C}"/>
              </a:ext>
            </a:extLst>
          </p:cNvPr>
          <p:cNvSpPr/>
          <p:nvPr/>
        </p:nvSpPr>
        <p:spPr>
          <a:xfrm>
            <a:off x="827584" y="1700808"/>
            <a:ext cx="7201296" cy="2708434"/>
          </a:xfrm>
          <a:prstGeom prst="rect">
            <a:avLst/>
          </a:prstGeom>
        </p:spPr>
        <p:txBody>
          <a:bodyPr wrap="square">
            <a:spAutoFit/>
          </a:bodyPr>
          <a:lstStyle/>
          <a:p>
            <a:pPr marL="342900" marR="0" lvl="0" indent="-342900" algn="just" defTabSz="914400" rtl="0" eaLnBrk="1" fontAlgn="base" latinLnBrk="0" hangingPunct="1">
              <a:lnSpc>
                <a:spcPct val="100000"/>
              </a:lnSpc>
              <a:spcBef>
                <a:spcPts val="0"/>
              </a:spcBef>
              <a:spcAft>
                <a:spcPts val="600"/>
              </a:spcAft>
              <a:buClrTx/>
              <a:buSzTx/>
              <a:buFontTx/>
              <a:buChar char="-"/>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dispositivo termico di protezione (26);</a:t>
            </a:r>
          </a:p>
          <a:p>
            <a:pPr marL="342900" marR="0" lvl="0" indent="-342900" algn="just" defTabSz="914400" rtl="0" eaLnBrk="1" fontAlgn="base" latinLnBrk="0" hangingPunct="1">
              <a:lnSpc>
                <a:spcPct val="100000"/>
              </a:lnSpc>
              <a:spcBef>
                <a:spcPts val="0"/>
              </a:spcBef>
              <a:spcAft>
                <a:spcPts val="600"/>
              </a:spcAft>
              <a:buClrTx/>
              <a:buSzTx/>
              <a:buFontTx/>
              <a:buChar char="-"/>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relè di minima tensione (27);</a:t>
            </a:r>
          </a:p>
          <a:p>
            <a:pPr marL="342900" marR="0" lvl="0" indent="-342900" algn="just" defTabSz="914400" rtl="0" eaLnBrk="1" fontAlgn="base" latinLnBrk="0" hangingPunct="1">
              <a:lnSpc>
                <a:spcPct val="100000"/>
              </a:lnSpc>
              <a:spcBef>
                <a:spcPts val="0"/>
              </a:spcBef>
              <a:spcAft>
                <a:spcPts val="600"/>
              </a:spcAft>
              <a:buClrTx/>
              <a:buSzTx/>
              <a:buFontTx/>
              <a:buChar char="-"/>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relè di massima corrente a tempo inverso (51);</a:t>
            </a:r>
          </a:p>
          <a:p>
            <a:pPr marL="342900" marR="0" lvl="0" indent="-342900" algn="just" defTabSz="914400" rtl="0" eaLnBrk="1" fontAlgn="base" latinLnBrk="0" hangingPunct="1">
              <a:lnSpc>
                <a:spcPct val="100000"/>
              </a:lnSpc>
              <a:spcBef>
                <a:spcPts val="0"/>
              </a:spcBef>
              <a:spcAft>
                <a:spcPts val="600"/>
              </a:spcAft>
              <a:buClrTx/>
              <a:buSzTx/>
              <a:buFontTx/>
              <a:buChar char="-"/>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relè di massima corrente istantaneo (50) e ritardato (51);</a:t>
            </a:r>
          </a:p>
          <a:p>
            <a:pPr marL="342900" marR="0" lvl="0" indent="-342900" algn="just" defTabSz="914400" rtl="0" eaLnBrk="1" fontAlgn="base" latinLnBrk="0" hangingPunct="1">
              <a:lnSpc>
                <a:spcPct val="100000"/>
              </a:lnSpc>
              <a:spcBef>
                <a:spcPts val="0"/>
              </a:spcBef>
              <a:spcAft>
                <a:spcPts val="600"/>
              </a:spcAft>
              <a:buClrTx/>
              <a:buSzTx/>
              <a:buFontTx/>
              <a:buChar char="-"/>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relè di massima corrente omopolare ritardato (51N);</a:t>
            </a:r>
          </a:p>
          <a:p>
            <a:pPr marL="342900" marR="0" lvl="0" indent="-342900" algn="just" defTabSz="914400" rtl="0" eaLnBrk="1" fontAlgn="base" latinLnBrk="0" hangingPunct="1">
              <a:lnSpc>
                <a:spcPct val="100000"/>
              </a:lnSpc>
              <a:spcBef>
                <a:spcPts val="0"/>
              </a:spcBef>
              <a:spcAft>
                <a:spcPts val="600"/>
              </a:spcAft>
              <a:buClrTx/>
              <a:buSzTx/>
              <a:buFontTx/>
              <a:buChar char="-"/>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relè direzionale di massima corrente (67N);</a:t>
            </a:r>
          </a:p>
          <a:p>
            <a:pPr marL="342900" marR="0" lvl="0" indent="-342900" algn="just" defTabSz="914400" rtl="0" eaLnBrk="1" fontAlgn="base" latinLnBrk="0" hangingPunct="1">
              <a:lnSpc>
                <a:spcPct val="100000"/>
              </a:lnSpc>
              <a:spcBef>
                <a:spcPts val="0"/>
              </a:spcBef>
              <a:spcAft>
                <a:spcPts val="0"/>
              </a:spcAft>
              <a:buClrTx/>
              <a:buSzTx/>
              <a:buFontTx/>
              <a:buChar char="-"/>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relè di richiusura in corrente alternata (79).</a:t>
            </a:r>
          </a:p>
        </p:txBody>
      </p:sp>
      <p:sp>
        <p:nvSpPr>
          <p:cNvPr id="6" name="Rettangolo 5">
            <a:extLst>
              <a:ext uri="{FF2B5EF4-FFF2-40B4-BE49-F238E27FC236}">
                <a16:creationId xmlns:a16="http://schemas.microsoft.com/office/drawing/2014/main" id="{8ACD67F0-871D-F3B4-CC75-19E0A5EC0D69}"/>
              </a:ext>
            </a:extLst>
          </p:cNvPr>
          <p:cNvSpPr/>
          <p:nvPr/>
        </p:nvSpPr>
        <p:spPr>
          <a:xfrm>
            <a:off x="890170" y="4818638"/>
            <a:ext cx="7402214" cy="338554"/>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it-IT" altLang="it-IT" sz="1600" b="1" i="0" u="none" strike="noStrike" kern="1200" cap="none" spc="0" normalizeH="0" baseline="0" noProof="0" dirty="0">
                <a:ln>
                  <a:noFill/>
                </a:ln>
                <a:solidFill>
                  <a:srgbClr val="009999"/>
                </a:solidFill>
                <a:effectLst/>
                <a:uLnTx/>
                <a:uFillTx/>
                <a:latin typeface="Arial"/>
                <a:ea typeface="+mn-ea"/>
                <a:cs typeface="+mn-cs"/>
              </a:rPr>
              <a:t>Nota</a:t>
            </a:r>
            <a:r>
              <a:rPr kumimoji="0" lang="it-IT" altLang="it-IT" sz="1600" b="0" i="0" u="none" strike="noStrike" kern="1200" cap="none" spc="0" normalizeH="0" baseline="0" noProof="0" dirty="0">
                <a:ln>
                  <a:noFill/>
                </a:ln>
                <a:solidFill>
                  <a:srgbClr val="009999"/>
                </a:solidFill>
                <a:effectLst/>
                <a:uLnTx/>
                <a:uFillTx/>
                <a:latin typeface="Arial"/>
                <a:ea typeface="+mn-ea"/>
                <a:cs typeface="+mn-cs"/>
              </a:rPr>
              <a:t>: i numeri tra parentesi sono i codici ANSI/IEEE che identificano i vari relè </a:t>
            </a:r>
          </a:p>
        </p:txBody>
      </p:sp>
      <p:sp>
        <p:nvSpPr>
          <p:cNvPr id="2" name="Segnaposto numero diapositiva 1">
            <a:extLst>
              <a:ext uri="{FF2B5EF4-FFF2-40B4-BE49-F238E27FC236}">
                <a16:creationId xmlns:a16="http://schemas.microsoft.com/office/drawing/2014/main" id="{32F1528B-2452-4F60-442B-C03E86D80D56}"/>
              </a:ext>
            </a:extLst>
          </p:cNvPr>
          <p:cNvSpPr>
            <a:spLocks noGrp="1"/>
          </p:cNvSpPr>
          <p:nvPr>
            <p:ph type="sldNum" sz="quarter" idx="12"/>
          </p:nvPr>
        </p:nvSpPr>
        <p:spPr/>
        <p:txBody>
          <a:bodyPr/>
          <a:lstStyle/>
          <a:p>
            <a:fld id="{AB0F8D9A-AFD8-4A88-8415-4E6756A0FCA9}" type="slidenum">
              <a:rPr lang="it-IT" smtClean="0"/>
              <a:t>73</a:t>
            </a:fld>
            <a:endParaRPr lang="it-IT"/>
          </a:p>
        </p:txBody>
      </p:sp>
    </p:spTree>
    <p:extLst>
      <p:ext uri="{BB962C8B-B14F-4D97-AF65-F5344CB8AC3E}">
        <p14:creationId xmlns:p14="http://schemas.microsoft.com/office/powerpoint/2010/main" val="41701220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2">
            <a:extLst>
              <a:ext uri="{FF2B5EF4-FFF2-40B4-BE49-F238E27FC236}">
                <a16:creationId xmlns:a16="http://schemas.microsoft.com/office/drawing/2014/main" id="{81CF5176-47C0-AB2B-820D-4FDB8872D7DF}"/>
              </a:ext>
            </a:extLst>
          </p:cNvPr>
          <p:cNvSpPr txBox="1">
            <a:spLocks noChangeArrowheads="1"/>
          </p:cNvSpPr>
          <p:nvPr/>
        </p:nvSpPr>
        <p:spPr bwMode="auto">
          <a:xfrm>
            <a:off x="891330" y="908720"/>
            <a:ext cx="72012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Relè di protezione</a:t>
            </a:r>
            <a:endParaRPr kumimoji="1" lang="it-IT" altLang="it-IT" sz="2800" b="1" i="0" u="none" strike="noStrike" kern="1200" cap="none" spc="0" normalizeH="0" baseline="-25000" noProof="0" dirty="0">
              <a:ln>
                <a:noFill/>
              </a:ln>
              <a:solidFill>
                <a:schemeClr val="accent1"/>
              </a:solidFill>
              <a:effectLst/>
              <a:uLnTx/>
              <a:uFillTx/>
              <a:latin typeface="Arial" panose="020B0604020202020204" pitchFamily="34" charset="0"/>
              <a:ea typeface="+mn-ea"/>
              <a:cs typeface="+mn-cs"/>
            </a:endParaRPr>
          </a:p>
        </p:txBody>
      </p:sp>
      <p:pic>
        <p:nvPicPr>
          <p:cNvPr id="6" name="Immagine 5">
            <a:extLst>
              <a:ext uri="{FF2B5EF4-FFF2-40B4-BE49-F238E27FC236}">
                <a16:creationId xmlns:a16="http://schemas.microsoft.com/office/drawing/2014/main" id="{1106E29A-A8CC-759A-F966-01904B2E3E2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900" y="1850625"/>
            <a:ext cx="8750199" cy="3563100"/>
          </a:xfrm>
          <a:prstGeom prst="rect">
            <a:avLst/>
          </a:prstGeom>
        </p:spPr>
      </p:pic>
      <p:sp>
        <p:nvSpPr>
          <p:cNvPr id="2" name="Segnaposto numero diapositiva 1">
            <a:extLst>
              <a:ext uri="{FF2B5EF4-FFF2-40B4-BE49-F238E27FC236}">
                <a16:creationId xmlns:a16="http://schemas.microsoft.com/office/drawing/2014/main" id="{3E96998E-D39F-D201-6B1F-A7BBBAED3F38}"/>
              </a:ext>
            </a:extLst>
          </p:cNvPr>
          <p:cNvSpPr>
            <a:spLocks noGrp="1"/>
          </p:cNvSpPr>
          <p:nvPr>
            <p:ph type="sldNum" sz="quarter" idx="12"/>
          </p:nvPr>
        </p:nvSpPr>
        <p:spPr/>
        <p:txBody>
          <a:bodyPr/>
          <a:lstStyle/>
          <a:p>
            <a:fld id="{AB0F8D9A-AFD8-4A88-8415-4E6756A0FCA9}" type="slidenum">
              <a:rPr lang="it-IT" smtClean="0"/>
              <a:t>74</a:t>
            </a:fld>
            <a:endParaRPr lang="it-IT"/>
          </a:p>
        </p:txBody>
      </p:sp>
    </p:spTree>
    <p:extLst>
      <p:ext uri="{BB962C8B-B14F-4D97-AF65-F5344CB8AC3E}">
        <p14:creationId xmlns:p14="http://schemas.microsoft.com/office/powerpoint/2010/main" val="1719629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asellaDiTesto 2"/>
          <p:cNvSpPr txBox="1">
            <a:spLocks noChangeArrowheads="1"/>
          </p:cNvSpPr>
          <p:nvPr/>
        </p:nvSpPr>
        <p:spPr bwMode="auto">
          <a:xfrm>
            <a:off x="914202" y="751697"/>
            <a:ext cx="72012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Relè e trasformatori di protezione</a:t>
            </a:r>
            <a:endParaRPr kumimoji="1" lang="it-IT" altLang="it-IT" sz="2800" b="1" i="0" u="none" strike="noStrike" kern="1200" cap="none" spc="0" normalizeH="0" baseline="-25000" noProof="0" dirty="0">
              <a:ln>
                <a:noFill/>
              </a:ln>
              <a:solidFill>
                <a:schemeClr val="accent1"/>
              </a:solidFill>
              <a:effectLst/>
              <a:uLnTx/>
              <a:uFillTx/>
              <a:latin typeface="Arial" panose="020B0604020202020204" pitchFamily="34" charset="0"/>
              <a:ea typeface="+mn-ea"/>
              <a:cs typeface="+mn-cs"/>
            </a:endParaRPr>
          </a:p>
        </p:txBody>
      </p:sp>
      <p:graphicFrame>
        <p:nvGraphicFramePr>
          <p:cNvPr id="179203"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79203"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9204"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79204"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ttangolo 6"/>
          <p:cNvSpPr/>
          <p:nvPr/>
        </p:nvSpPr>
        <p:spPr>
          <a:xfrm>
            <a:off x="819944" y="1274917"/>
            <a:ext cx="7618412" cy="400110"/>
          </a:xfrm>
          <a:prstGeom prst="rect">
            <a:avLst/>
          </a:prstGeom>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it-IT" altLang="it-IT" sz="2000" b="0" i="0" u="none" strike="noStrike" kern="1200" cap="none" spc="0" normalizeH="0" baseline="0" noProof="0" dirty="0">
              <a:ln>
                <a:noFill/>
              </a:ln>
              <a:solidFill>
                <a:srgbClr val="009999"/>
              </a:solidFill>
              <a:effectLst/>
              <a:uLnTx/>
              <a:uFillTx/>
              <a:latin typeface="Arial"/>
              <a:ea typeface="+mn-ea"/>
              <a:cs typeface="+mn-cs"/>
            </a:endParaRPr>
          </a:p>
        </p:txBody>
      </p:sp>
      <p:sp>
        <p:nvSpPr>
          <p:cNvPr id="18" name="Rettangolo 17"/>
          <p:cNvSpPr/>
          <p:nvPr/>
        </p:nvSpPr>
        <p:spPr>
          <a:xfrm>
            <a:off x="462499" y="1949284"/>
            <a:ext cx="2808312" cy="2862322"/>
          </a:xfrm>
          <a:prstGeom prst="rect">
            <a:avLst/>
          </a:prstGeom>
        </p:spPr>
        <p:txBody>
          <a:bodyPr wrap="square">
            <a:spAutoFit/>
          </a:bodyPr>
          <a:lstStyle/>
          <a:p>
            <a:pPr marL="0" marR="0" lvl="0" indent="0" algn="just" defTabSz="914400" rtl="0" eaLnBrk="1" fontAlgn="base" latinLnBrk="0" hangingPunct="1">
              <a:lnSpc>
                <a:spcPct val="100000"/>
              </a:lnSpc>
              <a:spcBef>
                <a:spcPts val="600"/>
              </a:spcBef>
              <a:spcAft>
                <a:spcPts val="60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L’utente, nell’impostare le tarature, non può superare i valori indicati dal distributore; quest’ultimo non può richiedere tarature inferiori a quelle indicate nel diagramma.</a:t>
            </a:r>
          </a:p>
        </p:txBody>
      </p:sp>
      <p:pic>
        <p:nvPicPr>
          <p:cNvPr id="2" name="Immagin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1880" y="2198247"/>
            <a:ext cx="4460021" cy="2586812"/>
          </a:xfrm>
          <a:prstGeom prst="rect">
            <a:avLst/>
          </a:prstGeom>
        </p:spPr>
      </p:pic>
      <p:sp>
        <p:nvSpPr>
          <p:cNvPr id="3" name="CasellaDiTesto 2"/>
          <p:cNvSpPr txBox="1"/>
          <p:nvPr/>
        </p:nvSpPr>
        <p:spPr>
          <a:xfrm>
            <a:off x="7906296" y="4148597"/>
            <a:ext cx="1107996"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11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I </a:t>
            </a:r>
            <a:r>
              <a:rPr kumimoji="1" lang="it-IT" sz="1100" b="0" i="0" u="none" strike="noStrike" kern="1200" cap="none" spc="0" normalizeH="0" baseline="0" noProof="0" dirty="0">
                <a:ln>
                  <a:noFill/>
                </a:ln>
                <a:solidFill>
                  <a:srgbClr val="FF0000"/>
                </a:solidFill>
                <a:effectLst/>
                <a:uLnTx/>
                <a:uFillTx/>
                <a:latin typeface="Arial"/>
                <a:ea typeface="+mn-ea"/>
                <a:cs typeface="+mn-cs"/>
              </a:rPr>
              <a:t>(sul primario)</a:t>
            </a:r>
          </a:p>
        </p:txBody>
      </p:sp>
      <p:sp>
        <p:nvSpPr>
          <p:cNvPr id="9" name="CasellaDiTesto 8"/>
          <p:cNvSpPr txBox="1"/>
          <p:nvPr/>
        </p:nvSpPr>
        <p:spPr>
          <a:xfrm>
            <a:off x="3785250" y="2119287"/>
            <a:ext cx="247184"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11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t</a:t>
            </a:r>
          </a:p>
        </p:txBody>
      </p:sp>
      <p:sp>
        <p:nvSpPr>
          <p:cNvPr id="4" name="Segnaposto numero diapositiva 3">
            <a:extLst>
              <a:ext uri="{FF2B5EF4-FFF2-40B4-BE49-F238E27FC236}">
                <a16:creationId xmlns:a16="http://schemas.microsoft.com/office/drawing/2014/main" id="{79506835-6F16-EF7E-D7A7-53934BF63A60}"/>
              </a:ext>
            </a:extLst>
          </p:cNvPr>
          <p:cNvSpPr>
            <a:spLocks noGrp="1"/>
          </p:cNvSpPr>
          <p:nvPr>
            <p:ph type="sldNum" sz="quarter" idx="12"/>
          </p:nvPr>
        </p:nvSpPr>
        <p:spPr/>
        <p:txBody>
          <a:bodyPr/>
          <a:lstStyle/>
          <a:p>
            <a:fld id="{AB0F8D9A-AFD8-4A88-8415-4E6756A0FCA9}" type="slidenum">
              <a:rPr lang="it-IT" smtClean="0"/>
              <a:t>75</a:t>
            </a:fld>
            <a:endParaRPr lang="it-IT"/>
          </a:p>
        </p:txBody>
      </p:sp>
    </p:spTree>
    <p:extLst>
      <p:ext uri="{BB962C8B-B14F-4D97-AF65-F5344CB8AC3E}">
        <p14:creationId xmlns:p14="http://schemas.microsoft.com/office/powerpoint/2010/main" val="83323965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asellaDiTesto 2"/>
          <p:cNvSpPr txBox="1">
            <a:spLocks noChangeArrowheads="1"/>
          </p:cNvSpPr>
          <p:nvPr/>
        </p:nvSpPr>
        <p:spPr bwMode="auto">
          <a:xfrm>
            <a:off x="819944" y="495363"/>
            <a:ext cx="72012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2.10 Esempio</a:t>
            </a:r>
            <a:endParaRPr kumimoji="1" lang="it-IT" altLang="it-IT" sz="2800" b="1" i="0" u="none" strike="noStrike" kern="1200" cap="none" spc="0" normalizeH="0" baseline="-25000" noProof="0" dirty="0">
              <a:ln>
                <a:noFill/>
              </a:ln>
              <a:solidFill>
                <a:schemeClr val="accent1"/>
              </a:solidFill>
              <a:effectLst/>
              <a:uLnTx/>
              <a:uFillTx/>
              <a:latin typeface="Arial" panose="020B0604020202020204" pitchFamily="34" charset="0"/>
              <a:ea typeface="+mn-ea"/>
              <a:cs typeface="+mn-cs"/>
            </a:endParaRPr>
          </a:p>
        </p:txBody>
      </p:sp>
      <p:graphicFrame>
        <p:nvGraphicFramePr>
          <p:cNvPr id="179203"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79203"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9204"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79204"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ttangolo 6"/>
          <p:cNvSpPr/>
          <p:nvPr/>
        </p:nvSpPr>
        <p:spPr>
          <a:xfrm>
            <a:off x="819944" y="1274917"/>
            <a:ext cx="7618412" cy="400110"/>
          </a:xfrm>
          <a:prstGeom prst="rect">
            <a:avLst/>
          </a:prstGeom>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it-IT" altLang="it-IT" sz="2000" b="0" i="0" u="none" strike="noStrike" kern="1200" cap="none" spc="0" normalizeH="0" baseline="0" noProof="0" dirty="0">
              <a:ln>
                <a:noFill/>
              </a:ln>
              <a:solidFill>
                <a:srgbClr val="009999"/>
              </a:solidFill>
              <a:effectLst/>
              <a:uLnTx/>
              <a:uFillTx/>
              <a:latin typeface="Arial"/>
              <a:ea typeface="+mn-ea"/>
              <a:cs typeface="+mn-cs"/>
            </a:endParaRPr>
          </a:p>
        </p:txBody>
      </p:sp>
      <p:pic>
        <p:nvPicPr>
          <p:cNvPr id="2" name="Immagin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0494" y="2132856"/>
            <a:ext cx="6408712" cy="4436801"/>
          </a:xfrm>
          <a:prstGeom prst="rect">
            <a:avLst/>
          </a:prstGeom>
        </p:spPr>
      </p:pic>
      <p:sp>
        <p:nvSpPr>
          <p:cNvPr id="4" name="Rettangolo 3">
            <a:extLst>
              <a:ext uri="{FF2B5EF4-FFF2-40B4-BE49-F238E27FC236}">
                <a16:creationId xmlns:a16="http://schemas.microsoft.com/office/drawing/2014/main" id="{7A3A1C77-6EED-838A-E12B-F2509774B580}"/>
              </a:ext>
            </a:extLst>
          </p:cNvPr>
          <p:cNvSpPr/>
          <p:nvPr/>
        </p:nvSpPr>
        <p:spPr>
          <a:xfrm>
            <a:off x="819944" y="1285469"/>
            <a:ext cx="7555884" cy="923330"/>
          </a:xfrm>
          <a:prstGeom prst="rect">
            <a:avLst/>
          </a:prstGeom>
        </p:spPr>
        <p:txBody>
          <a:bodyPr wrap="square">
            <a:spAutoFit/>
          </a:bodyPr>
          <a:lstStyle/>
          <a:p>
            <a:pPr marL="0" marR="0" lvl="0" indent="0" algn="just" defTabSz="914400" rtl="0" eaLnBrk="1" fontAlgn="base" latinLnBrk="0" hangingPunct="1">
              <a:lnSpc>
                <a:spcPct val="100000"/>
              </a:lnSpc>
              <a:spcBef>
                <a:spcPts val="600"/>
              </a:spcBef>
              <a:spcAft>
                <a:spcPts val="600"/>
              </a:spcAft>
              <a:buClrTx/>
              <a:buSzTx/>
              <a:buFontTx/>
              <a:buNone/>
              <a:tabLst/>
              <a:defRPr/>
            </a:pPr>
            <a:r>
              <a:rPr kumimoji="0" lang="it-IT" altLang="it-IT" sz="1800" b="0" i="0" u="none" strike="noStrike" kern="1200" cap="none" spc="0" normalizeH="0" baseline="0" noProof="0" dirty="0">
                <a:ln>
                  <a:noFill/>
                </a:ln>
                <a:solidFill>
                  <a:srgbClr val="009999"/>
                </a:solidFill>
                <a:effectLst/>
                <a:uLnTx/>
                <a:uFillTx/>
                <a:latin typeface="Arial"/>
                <a:ea typeface="+mn-ea"/>
                <a:cs typeface="+mn-cs"/>
              </a:rPr>
              <a:t>Impianto con due trasformatori nella stessa cabina. L’esempio è sviluppato per fasi successive in modo da pervenire al grafico completo delle regolazioni, aggiungendo di volta in volta le varie curve. </a:t>
            </a:r>
          </a:p>
        </p:txBody>
      </p:sp>
      <p:sp>
        <p:nvSpPr>
          <p:cNvPr id="3" name="Segnaposto numero diapositiva 2">
            <a:extLst>
              <a:ext uri="{FF2B5EF4-FFF2-40B4-BE49-F238E27FC236}">
                <a16:creationId xmlns:a16="http://schemas.microsoft.com/office/drawing/2014/main" id="{D8C0BB37-36D6-60DD-BB9B-87BAFB4F7665}"/>
              </a:ext>
            </a:extLst>
          </p:cNvPr>
          <p:cNvSpPr>
            <a:spLocks noGrp="1"/>
          </p:cNvSpPr>
          <p:nvPr>
            <p:ph type="sldNum" sz="quarter" idx="12"/>
          </p:nvPr>
        </p:nvSpPr>
        <p:spPr/>
        <p:txBody>
          <a:bodyPr/>
          <a:lstStyle/>
          <a:p>
            <a:fld id="{AB0F8D9A-AFD8-4A88-8415-4E6756A0FCA9}" type="slidenum">
              <a:rPr lang="it-IT" smtClean="0"/>
              <a:t>76</a:t>
            </a:fld>
            <a:endParaRPr lang="it-IT"/>
          </a:p>
        </p:txBody>
      </p:sp>
    </p:spTree>
    <p:extLst>
      <p:ext uri="{BB962C8B-B14F-4D97-AF65-F5344CB8AC3E}">
        <p14:creationId xmlns:p14="http://schemas.microsoft.com/office/powerpoint/2010/main" val="399394478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asellaDiTesto 2"/>
          <p:cNvSpPr txBox="1">
            <a:spLocks noChangeArrowheads="1"/>
          </p:cNvSpPr>
          <p:nvPr/>
        </p:nvSpPr>
        <p:spPr bwMode="auto">
          <a:xfrm>
            <a:off x="607740" y="704704"/>
            <a:ext cx="72012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Esempio – Dati dell’impianto</a:t>
            </a:r>
            <a:endParaRPr kumimoji="1" lang="it-IT" altLang="it-IT" sz="2800" b="1" i="0" u="none" strike="noStrike" kern="1200" cap="none" spc="0" normalizeH="0" baseline="-25000" noProof="0" dirty="0">
              <a:ln>
                <a:noFill/>
              </a:ln>
              <a:solidFill>
                <a:schemeClr val="accent1"/>
              </a:solidFill>
              <a:effectLst/>
              <a:uLnTx/>
              <a:uFillTx/>
              <a:latin typeface="Arial" panose="020B0604020202020204" pitchFamily="34" charset="0"/>
              <a:ea typeface="+mn-ea"/>
              <a:cs typeface="+mn-cs"/>
            </a:endParaRPr>
          </a:p>
        </p:txBody>
      </p:sp>
      <p:graphicFrame>
        <p:nvGraphicFramePr>
          <p:cNvPr id="179203"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79203"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9204"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79204"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ttangolo 6"/>
          <p:cNvSpPr/>
          <p:nvPr/>
        </p:nvSpPr>
        <p:spPr>
          <a:xfrm>
            <a:off x="819944" y="1274917"/>
            <a:ext cx="7618412" cy="400110"/>
          </a:xfrm>
          <a:prstGeom prst="rect">
            <a:avLst/>
          </a:prstGeom>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it-IT" altLang="it-IT" sz="2000" b="0" i="0" u="none" strike="noStrike" kern="1200" cap="none" spc="0" normalizeH="0" baseline="0" noProof="0" dirty="0">
              <a:ln>
                <a:noFill/>
              </a:ln>
              <a:solidFill>
                <a:srgbClr val="009999"/>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8" name="Rettangolo 7"/>
              <p:cNvSpPr/>
              <p:nvPr/>
            </p:nvSpPr>
            <p:spPr>
              <a:xfrm>
                <a:off x="607740" y="1596263"/>
                <a:ext cx="8042820" cy="4546629"/>
              </a:xfrm>
              <a:prstGeom prst="rect">
                <a:avLst/>
              </a:prstGeom>
            </p:spPr>
            <p:txBody>
              <a:bodyPr wrap="square">
                <a:spAutoFit/>
              </a:bodyPr>
              <a:lstStyle/>
              <a:p>
                <a:pPr marL="0" marR="0" lvl="0" indent="0" algn="just" defTabSz="914400" rtl="0" eaLnBrk="1" fontAlgn="base" latinLnBrk="0" hangingPunct="1">
                  <a:lnSpc>
                    <a:spcPct val="100000"/>
                  </a:lnSpc>
                  <a:spcBef>
                    <a:spcPts val="300"/>
                  </a:spcBef>
                  <a:spcAft>
                    <a:spcPts val="0"/>
                  </a:spcAft>
                  <a:buClrTx/>
                  <a:buSzTx/>
                  <a:buFontTx/>
                  <a:buNone/>
                  <a:tabLst/>
                  <a:defRPr/>
                </a:pPr>
                <a:r>
                  <a:rPr kumimoji="0" lang="it-IT" altLang="it-IT" sz="2000" b="0" i="0" u="sng" strike="noStrike" kern="1200" cap="none" spc="0" normalizeH="0" baseline="0" noProof="0" dirty="0">
                    <a:ln>
                      <a:noFill/>
                    </a:ln>
                    <a:solidFill>
                      <a:srgbClr val="009999"/>
                    </a:solidFill>
                    <a:effectLst/>
                    <a:uLnTx/>
                    <a:uFillTx/>
                    <a:latin typeface="Arial"/>
                    <a:ea typeface="+mn-ea"/>
                    <a:cs typeface="+mn-cs"/>
                  </a:rPr>
                  <a:t>Trasformatori</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20/0,4 </a:t>
                </a:r>
                <a:r>
                  <a:rPr kumimoji="0" lang="it-IT" altLang="it-IT" sz="2000" b="0" i="0" u="none" strike="noStrike" kern="1200" cap="none" spc="0" normalizeH="0" baseline="0" noProof="0" dirty="0" err="1">
                    <a:ln>
                      <a:noFill/>
                    </a:ln>
                    <a:solidFill>
                      <a:srgbClr val="009999"/>
                    </a:solidFill>
                    <a:effectLst/>
                    <a:uLnTx/>
                    <a:uFillTx/>
                    <a:latin typeface="Arial"/>
                    <a:ea typeface="+mn-ea"/>
                    <a:cs typeface="+mn-cs"/>
                  </a:rPr>
                  <a:t>kV</a:t>
                </a:r>
                <a:endParaRPr kumimoji="0" lang="it-IT" altLang="it-IT" sz="2000" b="0" i="0" u="none" strike="noStrike" kern="1200" cap="none" spc="0" normalizeH="0" baseline="0" noProof="0" dirty="0">
                  <a:ln>
                    <a:noFill/>
                  </a:ln>
                  <a:solidFill>
                    <a:srgbClr val="009999"/>
                  </a:solidFill>
                  <a:effectLst/>
                  <a:uLnTx/>
                  <a:uFillTx/>
                  <a:latin typeface="Arial"/>
                  <a:ea typeface="+mn-ea"/>
                  <a:cs typeface="+mn-cs"/>
                </a:endParaRPr>
              </a:p>
              <a:p>
                <a:pPr marL="0" marR="0" lvl="0" indent="0" algn="just" defTabSz="914400" rtl="0" eaLnBrk="1" fontAlgn="base" latinLnBrk="0" hangingPunct="1">
                  <a:lnSpc>
                    <a:spcPct val="100000"/>
                  </a:lnSpc>
                  <a:spcBef>
                    <a:spcPts val="300"/>
                  </a:spcBef>
                  <a:spcAft>
                    <a:spcPts val="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potenza nominale: </a:t>
                </a:r>
                <a:r>
                  <a:rPr kumimoji="0" lang="it-IT" altLang="it-IT" sz="2000" b="0" i="0" u="none" strike="noStrike" kern="1200" cap="none" spc="0" normalizeH="0" baseline="0" noProof="0" dirty="0" err="1">
                    <a:ln>
                      <a:noFill/>
                    </a:ln>
                    <a:solidFill>
                      <a:srgbClr val="009999"/>
                    </a:solidFill>
                    <a:effectLst/>
                    <a:uLnTx/>
                    <a:uFillTx/>
                    <a:latin typeface="Arial"/>
                    <a:ea typeface="+mn-ea"/>
                    <a:cs typeface="+mn-cs"/>
                  </a:rPr>
                  <a:t>S</a:t>
                </a:r>
                <a:r>
                  <a:rPr kumimoji="0" lang="it-IT" altLang="it-IT" sz="2000" b="0" i="0" u="none" strike="noStrike" kern="1200" cap="none" spc="0" normalizeH="0" baseline="-25000" noProof="0" dirty="0" err="1">
                    <a:ln>
                      <a:noFill/>
                    </a:ln>
                    <a:solidFill>
                      <a:srgbClr val="009999"/>
                    </a:solidFill>
                    <a:effectLst/>
                    <a:uLnTx/>
                    <a:uFillTx/>
                    <a:latin typeface="Arial"/>
                    <a:ea typeface="+mn-ea"/>
                    <a:cs typeface="+mn-cs"/>
                  </a:rPr>
                  <a:t>rT</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 1.000 </a:t>
                </a:r>
                <a:r>
                  <a:rPr kumimoji="0" lang="it-IT" altLang="it-IT" sz="2000" b="0" i="0" u="none" strike="noStrike" kern="1200" cap="none" spc="0" normalizeH="0" baseline="0" noProof="0" dirty="0" err="1">
                    <a:ln>
                      <a:noFill/>
                    </a:ln>
                    <a:solidFill>
                      <a:srgbClr val="009999"/>
                    </a:solidFill>
                    <a:effectLst/>
                    <a:uLnTx/>
                    <a:uFillTx/>
                    <a:latin typeface="Arial"/>
                    <a:ea typeface="+mn-ea"/>
                    <a:cs typeface="+mn-cs"/>
                  </a:rPr>
                  <a:t>kVA</a:t>
                </a:r>
                <a:endParaRPr kumimoji="0" lang="it-IT" altLang="it-IT" sz="2000" b="0" i="0" u="none" strike="noStrike" kern="1200" cap="none" spc="0" normalizeH="0" baseline="0" noProof="0" dirty="0">
                  <a:ln>
                    <a:noFill/>
                  </a:ln>
                  <a:solidFill>
                    <a:srgbClr val="009999"/>
                  </a:solidFill>
                  <a:effectLst/>
                  <a:uLnTx/>
                  <a:uFillTx/>
                  <a:latin typeface="Arial"/>
                  <a:ea typeface="+mn-ea"/>
                  <a:cs typeface="+mn-cs"/>
                </a:endParaRPr>
              </a:p>
              <a:p>
                <a:pPr marL="0" marR="0" lvl="0" indent="0" algn="just" defTabSz="914400" rtl="0" eaLnBrk="1" fontAlgn="base" latinLnBrk="0" hangingPunct="1">
                  <a:lnSpc>
                    <a:spcPct val="100000"/>
                  </a:lnSpc>
                  <a:spcBef>
                    <a:spcPts val="300"/>
                  </a:spcBef>
                  <a:spcAft>
                    <a:spcPts val="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tensione di cortocircuito: </a:t>
                </a:r>
                <a:r>
                  <a:rPr kumimoji="0" lang="it-IT" altLang="it-IT" sz="2000" b="0" i="0" u="none" strike="noStrike" kern="1200" cap="none" spc="0" normalizeH="0" baseline="0" noProof="0" dirty="0" err="1">
                    <a:ln>
                      <a:noFill/>
                    </a:ln>
                    <a:solidFill>
                      <a:srgbClr val="009999"/>
                    </a:solidFill>
                    <a:effectLst/>
                    <a:uLnTx/>
                    <a:uFillTx/>
                    <a:latin typeface="Arial"/>
                    <a:ea typeface="+mn-ea"/>
                    <a:cs typeface="+mn-cs"/>
                  </a:rPr>
                  <a:t>u</a:t>
                </a:r>
                <a:r>
                  <a:rPr kumimoji="0" lang="it-IT" altLang="it-IT" sz="2000" b="0" i="0" u="none" strike="noStrike" kern="1200" cap="none" spc="0" normalizeH="0" baseline="-25000" noProof="0" dirty="0" err="1">
                    <a:ln>
                      <a:noFill/>
                    </a:ln>
                    <a:solidFill>
                      <a:srgbClr val="009999"/>
                    </a:solidFill>
                    <a:effectLst/>
                    <a:uLnTx/>
                    <a:uFillTx/>
                    <a:latin typeface="Arial"/>
                    <a:ea typeface="+mn-ea"/>
                    <a:cs typeface="+mn-cs"/>
                  </a:rPr>
                  <a:t>kr</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 6%</a:t>
                </a:r>
              </a:p>
              <a:p>
                <a:pPr marL="0" marR="0" lvl="0" indent="0" algn="just" defTabSz="914400" rtl="0" eaLnBrk="1" fontAlgn="base" latinLnBrk="0" hangingPunct="1">
                  <a:lnSpc>
                    <a:spcPct val="100000"/>
                  </a:lnSpc>
                  <a:spcBef>
                    <a:spcPts val="300"/>
                  </a:spcBef>
                  <a:spcAft>
                    <a:spcPts val="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corrente nominale primaria: I</a:t>
                </a:r>
                <a:r>
                  <a:rPr kumimoji="0" lang="it-IT" altLang="it-IT" sz="2000" b="0" i="0" u="none" strike="noStrike" kern="1200" cap="none" spc="0" normalizeH="0" baseline="-25000" noProof="0" dirty="0">
                    <a:ln>
                      <a:noFill/>
                    </a:ln>
                    <a:solidFill>
                      <a:srgbClr val="009999"/>
                    </a:solidFill>
                    <a:effectLst/>
                    <a:uLnTx/>
                    <a:uFillTx/>
                    <a:latin typeface="Arial"/>
                    <a:ea typeface="+mn-ea"/>
                    <a:cs typeface="+mn-cs"/>
                  </a:rPr>
                  <a:t>rT1</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 28,9 A</a:t>
                </a:r>
              </a:p>
              <a:p>
                <a:pPr marL="0" marR="0" lvl="0" indent="0" algn="just" defTabSz="914400" rtl="0" eaLnBrk="1" fontAlgn="base" latinLnBrk="0" hangingPunct="1">
                  <a:lnSpc>
                    <a:spcPct val="100000"/>
                  </a:lnSpc>
                  <a:spcBef>
                    <a:spcPts val="300"/>
                  </a:spcBef>
                  <a:spcAft>
                    <a:spcPts val="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corrente nominale secondaria: I</a:t>
                </a:r>
                <a:r>
                  <a:rPr kumimoji="0" lang="it-IT" altLang="it-IT" sz="2000" b="0" i="0" u="none" strike="noStrike" kern="1200" cap="none" spc="0" normalizeH="0" baseline="-25000" noProof="0" dirty="0">
                    <a:ln>
                      <a:noFill/>
                    </a:ln>
                    <a:solidFill>
                      <a:srgbClr val="009999"/>
                    </a:solidFill>
                    <a:effectLst/>
                    <a:uLnTx/>
                    <a:uFillTx/>
                    <a:latin typeface="Arial"/>
                    <a:ea typeface="+mn-ea"/>
                    <a:cs typeface="+mn-cs"/>
                  </a:rPr>
                  <a:t>rT2</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 1.443 A</a:t>
                </a:r>
              </a:p>
              <a:p>
                <a:pPr marL="0" marR="0" lvl="0" indent="0" algn="just" defTabSz="914400" rtl="0" eaLnBrk="1" fontAlgn="base" latinLnBrk="0" hangingPunct="1">
                  <a:lnSpc>
                    <a:spcPct val="100000"/>
                  </a:lnSpc>
                  <a:spcBef>
                    <a:spcPts val="300"/>
                  </a:spcBef>
                  <a:spcAft>
                    <a:spcPts val="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corrente di inserzione: </a:t>
                </a:r>
                <a:r>
                  <a:rPr kumimoji="0" lang="it-IT" altLang="it-IT" sz="2000" b="0" i="0" u="none" strike="noStrike" kern="1200" cap="none" spc="0" normalizeH="0" baseline="0" noProof="0" dirty="0" err="1">
                    <a:ln>
                      <a:noFill/>
                    </a:ln>
                    <a:solidFill>
                      <a:srgbClr val="009999"/>
                    </a:solidFill>
                    <a:effectLst/>
                    <a:uLnTx/>
                    <a:uFillTx/>
                    <a:latin typeface="Arial"/>
                    <a:ea typeface="+mn-ea"/>
                    <a:cs typeface="+mn-cs"/>
                  </a:rPr>
                  <a:t>I</a:t>
                </a:r>
                <a:r>
                  <a:rPr kumimoji="0" lang="it-IT" altLang="it-IT" sz="2000" b="0" i="0" u="none" strike="noStrike" kern="1200" cap="none" spc="0" normalizeH="0" baseline="-25000" noProof="0" dirty="0" err="1">
                    <a:ln>
                      <a:noFill/>
                    </a:ln>
                    <a:solidFill>
                      <a:srgbClr val="009999"/>
                    </a:solidFill>
                    <a:effectLst/>
                    <a:uLnTx/>
                    <a:uFillTx/>
                    <a:latin typeface="Arial"/>
                    <a:ea typeface="+mn-ea"/>
                    <a:cs typeface="+mn-cs"/>
                  </a:rPr>
                  <a:t>i</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 10 ∙ I</a:t>
                </a:r>
                <a:r>
                  <a:rPr kumimoji="0" lang="it-IT" altLang="it-IT" sz="2000" b="0" i="0" u="none" strike="noStrike" kern="1200" cap="none" spc="0" normalizeH="0" baseline="-25000" noProof="0" dirty="0">
                    <a:ln>
                      <a:noFill/>
                    </a:ln>
                    <a:solidFill>
                      <a:srgbClr val="009999"/>
                    </a:solidFill>
                    <a:effectLst/>
                    <a:uLnTx/>
                    <a:uFillTx/>
                    <a:latin typeface="Arial"/>
                    <a:ea typeface="+mn-ea"/>
                    <a:cs typeface="+mn-cs"/>
                  </a:rPr>
                  <a:t>n</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 289 A</a:t>
                </a:r>
              </a:p>
              <a:p>
                <a:pPr marL="0" marR="0" lvl="0" indent="0" algn="just" defTabSz="914400" rtl="0" eaLnBrk="1" fontAlgn="base" latinLnBrk="0" hangingPunct="1">
                  <a:lnSpc>
                    <a:spcPct val="100000"/>
                  </a:lnSpc>
                  <a:spcBef>
                    <a:spcPts val="300"/>
                  </a:spcBef>
                  <a:spcAft>
                    <a:spcPts val="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costante di tempo inserzione: T</a:t>
                </a:r>
                <a:r>
                  <a:rPr kumimoji="0" lang="it-IT" altLang="it-IT" sz="2000" b="0" i="0" u="none" strike="noStrike" kern="1200" cap="none" spc="0" normalizeH="0" baseline="-25000" noProof="0" dirty="0">
                    <a:ln>
                      <a:noFill/>
                    </a:ln>
                    <a:solidFill>
                      <a:srgbClr val="009999"/>
                    </a:solidFill>
                    <a:effectLst/>
                    <a:uLnTx/>
                    <a:uFillTx/>
                    <a:latin typeface="Arial"/>
                    <a:ea typeface="+mn-ea"/>
                    <a:cs typeface="+mn-cs"/>
                  </a:rPr>
                  <a:t>i</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 0,35 s</a:t>
                </a:r>
              </a:p>
              <a:p>
                <a:pPr marL="0" marR="0" lvl="0" indent="0" algn="just" defTabSz="914400" rtl="0" eaLnBrk="1" fontAlgn="base" latinLnBrk="0" hangingPunct="1">
                  <a:lnSpc>
                    <a:spcPct val="100000"/>
                  </a:lnSpc>
                  <a:spcBef>
                    <a:spcPts val="300"/>
                  </a:spcBef>
                  <a:spcAft>
                    <a:spcPts val="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andamento della corrente di inserzione I(t) = (</a:t>
                </a:r>
                <a:r>
                  <a:rPr kumimoji="0" lang="it-IT" altLang="it-IT" sz="2000" b="0" i="0" u="none" strike="noStrike" kern="1200" cap="none" spc="0" normalizeH="0" baseline="0" noProof="0" dirty="0" err="1">
                    <a:ln>
                      <a:noFill/>
                    </a:ln>
                    <a:solidFill>
                      <a:srgbClr val="009999"/>
                    </a:solidFill>
                    <a:effectLst/>
                    <a:uLnTx/>
                    <a:uFillTx/>
                    <a:latin typeface="Arial"/>
                    <a:ea typeface="+mn-ea"/>
                    <a:cs typeface="+mn-cs"/>
                  </a:rPr>
                  <a:t>I</a:t>
                </a:r>
                <a:r>
                  <a:rPr kumimoji="0" lang="it-IT" altLang="it-IT" sz="2000" b="0" i="0" u="none" strike="noStrike" kern="1200" cap="none" spc="0" normalizeH="0" baseline="-25000" noProof="0" dirty="0" err="1">
                    <a:ln>
                      <a:noFill/>
                    </a:ln>
                    <a:solidFill>
                      <a:srgbClr val="009999"/>
                    </a:solidFill>
                    <a:effectLst/>
                    <a:uLnTx/>
                    <a:uFillTx/>
                    <a:latin typeface="Arial"/>
                    <a:ea typeface="+mn-ea"/>
                    <a:cs typeface="+mn-cs"/>
                  </a:rPr>
                  <a:t>i</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a:t>
                </a:r>
                <a14:m>
                  <m:oMath xmlns:m="http://schemas.openxmlformats.org/officeDocument/2006/math">
                    <m:rad>
                      <m:radPr>
                        <m:degHide m:val="on"/>
                        <m:ctrlPr>
                          <a:rPr kumimoji="0" lang="it-IT" altLang="it-IT" sz="2000" b="0" i="1" u="none" strike="noStrike" kern="1200" cap="none" spc="0" normalizeH="0" baseline="0" noProof="0" smtClean="0">
                            <a:ln>
                              <a:noFill/>
                            </a:ln>
                            <a:solidFill>
                              <a:srgbClr val="009999"/>
                            </a:solidFill>
                            <a:effectLst/>
                            <a:uLnTx/>
                            <a:uFillTx/>
                            <a:latin typeface="Cambria Math" panose="02040503050406030204" pitchFamily="18" charset="0"/>
                            <a:ea typeface="Cambria Math" panose="02040503050406030204" pitchFamily="18" charset="0"/>
                            <a:cs typeface="+mn-cs"/>
                          </a:rPr>
                        </m:ctrlPr>
                      </m:radPr>
                      <m:deg/>
                      <m:e>
                        <m:r>
                          <a:rPr kumimoji="0" lang="it-IT" altLang="it-IT" sz="2000" b="0" i="1" u="none" strike="noStrike" kern="1200" cap="none" spc="0" normalizeH="0" baseline="0" noProof="0" smtClean="0">
                            <a:ln>
                              <a:noFill/>
                            </a:ln>
                            <a:solidFill>
                              <a:srgbClr val="009999"/>
                            </a:solidFill>
                            <a:effectLst/>
                            <a:uLnTx/>
                            <a:uFillTx/>
                            <a:latin typeface="Cambria Math" panose="02040503050406030204" pitchFamily="18" charset="0"/>
                            <a:ea typeface="Cambria Math" panose="02040503050406030204" pitchFamily="18" charset="0"/>
                            <a:cs typeface="+mn-cs"/>
                          </a:rPr>
                          <m:t>2</m:t>
                        </m:r>
                      </m:e>
                    </m:rad>
                  </m:oMath>
                </a14:m>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 e</a:t>
                </a:r>
                <a:r>
                  <a:rPr kumimoji="0" lang="it-IT" altLang="it-IT" sz="2000" b="0" i="0" u="none" strike="noStrike" kern="1200" cap="none" spc="0" normalizeH="0" baseline="30000" noProof="0" dirty="0">
                    <a:ln>
                      <a:noFill/>
                    </a:ln>
                    <a:solidFill>
                      <a:srgbClr val="009999"/>
                    </a:solidFill>
                    <a:effectLst/>
                    <a:uLnTx/>
                    <a:uFillTx/>
                    <a:latin typeface="Arial"/>
                    <a:ea typeface="+mn-ea"/>
                    <a:cs typeface="+mn-cs"/>
                  </a:rPr>
                  <a:t>(-t/T)</a:t>
                </a:r>
                <a:endParaRPr kumimoji="0" lang="it-IT" altLang="it-IT" sz="2000" b="0" i="0" u="none" strike="noStrike" kern="1200" cap="none" spc="0" normalizeH="0" baseline="0" noProof="0" dirty="0">
                  <a:ln>
                    <a:noFill/>
                  </a:ln>
                  <a:solidFill>
                    <a:srgbClr val="009999"/>
                  </a:solidFill>
                  <a:effectLst/>
                  <a:uLnTx/>
                  <a:uFillTx/>
                  <a:latin typeface="Arial"/>
                  <a:ea typeface="+mn-ea"/>
                  <a:cs typeface="+mn-cs"/>
                </a:endParaRPr>
              </a:p>
              <a:p>
                <a:pPr marL="0" marR="0" lvl="0" indent="0" algn="just" defTabSz="914400" rtl="0" eaLnBrk="1" fontAlgn="base" latinLnBrk="0" hangingPunct="1">
                  <a:lnSpc>
                    <a:spcPct val="100000"/>
                  </a:lnSpc>
                  <a:spcBef>
                    <a:spcPts val="300"/>
                  </a:spcBef>
                  <a:spcAft>
                    <a:spcPts val="0"/>
                  </a:spcAft>
                  <a:buClrTx/>
                  <a:buSzTx/>
                  <a:buFontTx/>
                  <a:buNone/>
                  <a:tabLst/>
                  <a:defRPr/>
                </a:pPr>
                <a:r>
                  <a:rPr kumimoji="0" lang="it-IT" altLang="it-IT" sz="2000" b="0" i="0" u="sng" strike="noStrike" kern="1200" cap="none" spc="0" normalizeH="0" baseline="0" noProof="0" dirty="0">
                    <a:ln>
                      <a:noFill/>
                    </a:ln>
                    <a:solidFill>
                      <a:srgbClr val="009999"/>
                    </a:solidFill>
                    <a:effectLst/>
                    <a:uLnTx/>
                    <a:uFillTx/>
                    <a:latin typeface="Arial"/>
                    <a:ea typeface="+mn-ea"/>
                    <a:cs typeface="+mn-cs"/>
                  </a:rPr>
                  <a:t>Corrente di cortocircuito lato sbarre di cabina BT:</a:t>
                </a:r>
              </a:p>
              <a:p>
                <a:pPr marL="0" marR="0" lvl="0" indent="0" algn="just" defTabSz="914400" rtl="0" eaLnBrk="1" fontAlgn="base" latinLnBrk="0" hangingPunct="1">
                  <a:lnSpc>
                    <a:spcPct val="100000"/>
                  </a:lnSpc>
                  <a:spcBef>
                    <a:spcPts val="300"/>
                  </a:spcBef>
                  <a:spcAft>
                    <a:spcPts val="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tensione nominale: U</a:t>
                </a:r>
                <a:r>
                  <a:rPr kumimoji="0" lang="it-IT" altLang="it-IT" sz="2000" b="0" i="0" u="none" strike="noStrike" kern="1200" cap="none" spc="0" normalizeH="0" baseline="-25000" noProof="0" dirty="0">
                    <a:ln>
                      <a:noFill/>
                    </a:ln>
                    <a:solidFill>
                      <a:srgbClr val="009999"/>
                    </a:solidFill>
                    <a:effectLst/>
                    <a:uLnTx/>
                    <a:uFillTx/>
                    <a:latin typeface="Arial"/>
                    <a:ea typeface="+mn-ea"/>
                    <a:cs typeface="+mn-cs"/>
                  </a:rPr>
                  <a:t>r</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 400 V</a:t>
                </a:r>
              </a:p>
              <a:p>
                <a:pPr marL="0" marR="0" lvl="0" indent="0" algn="just" defTabSz="914400" rtl="0" eaLnBrk="1" fontAlgn="base" latinLnBrk="0" hangingPunct="1">
                  <a:lnSpc>
                    <a:spcPct val="100000"/>
                  </a:lnSpc>
                  <a:spcBef>
                    <a:spcPts val="300"/>
                  </a:spcBef>
                  <a:spcAft>
                    <a:spcPts val="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corrente di corto circuito al secondario di uno dei TR, </a:t>
                </a:r>
                <a:r>
                  <a:rPr kumimoji="0" lang="it-IT" altLang="it-IT" sz="2000" b="0" i="0" u="none" strike="noStrike" kern="1200" cap="none" spc="0" normalizeH="0" baseline="0" noProof="0" dirty="0" err="1">
                    <a:ln>
                      <a:noFill/>
                    </a:ln>
                    <a:solidFill>
                      <a:srgbClr val="009999"/>
                    </a:solidFill>
                    <a:effectLst/>
                    <a:uLnTx/>
                    <a:uFillTx/>
                    <a:latin typeface="Arial"/>
                    <a:ea typeface="+mn-ea"/>
                    <a:cs typeface="+mn-cs"/>
                  </a:rPr>
                  <a:t>I"</a:t>
                </a:r>
                <a:r>
                  <a:rPr kumimoji="0" lang="it-IT" altLang="it-IT" sz="2000" b="0" i="0" u="none" strike="noStrike" kern="1200" cap="none" spc="0" normalizeH="0" baseline="-25000" noProof="0" dirty="0" err="1">
                    <a:ln>
                      <a:noFill/>
                    </a:ln>
                    <a:solidFill>
                      <a:srgbClr val="009999"/>
                    </a:solidFill>
                    <a:effectLst/>
                    <a:uLnTx/>
                    <a:uFillTx/>
                    <a:latin typeface="Arial"/>
                    <a:ea typeface="+mn-ea"/>
                    <a:cs typeface="+mn-cs"/>
                  </a:rPr>
                  <a:t>kLV</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 (100 ∙ I</a:t>
                </a:r>
                <a:r>
                  <a:rPr kumimoji="0" lang="it-IT" altLang="it-IT" sz="2000" b="0" i="0" u="none" strike="noStrike" kern="1200" cap="none" spc="0" normalizeH="0" baseline="-25000" noProof="0" dirty="0">
                    <a:ln>
                      <a:noFill/>
                    </a:ln>
                    <a:solidFill>
                      <a:srgbClr val="009999"/>
                    </a:solidFill>
                    <a:effectLst/>
                    <a:uLnTx/>
                    <a:uFillTx/>
                    <a:latin typeface="Arial"/>
                    <a:ea typeface="+mn-ea"/>
                    <a:cs typeface="+mn-cs"/>
                  </a:rPr>
                  <a:t>rT2</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 </a:t>
                </a:r>
                <a:r>
                  <a:rPr kumimoji="0" lang="it-IT" altLang="it-IT" sz="2000" b="0" i="0" u="none" strike="noStrike" kern="1200" cap="none" spc="0" normalizeH="0" baseline="0" noProof="0" dirty="0" err="1">
                    <a:ln>
                      <a:noFill/>
                    </a:ln>
                    <a:solidFill>
                      <a:srgbClr val="009999"/>
                    </a:solidFill>
                    <a:effectLst/>
                    <a:uLnTx/>
                    <a:uFillTx/>
                    <a:latin typeface="Arial"/>
                    <a:ea typeface="+mn-ea"/>
                    <a:cs typeface="+mn-cs"/>
                  </a:rPr>
                  <a:t>u</a:t>
                </a:r>
                <a:r>
                  <a:rPr kumimoji="0" lang="it-IT" altLang="it-IT" sz="2000" b="0" i="0" u="none" strike="noStrike" kern="1200" cap="none" spc="0" normalizeH="0" baseline="-25000" noProof="0" dirty="0" err="1">
                    <a:ln>
                      <a:noFill/>
                    </a:ln>
                    <a:solidFill>
                      <a:srgbClr val="009999"/>
                    </a:solidFill>
                    <a:effectLst/>
                    <a:uLnTx/>
                    <a:uFillTx/>
                    <a:latin typeface="Arial"/>
                    <a:ea typeface="+mn-ea"/>
                    <a:cs typeface="+mn-cs"/>
                  </a:rPr>
                  <a:t>kr</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 24,0 </a:t>
                </a:r>
                <a:r>
                  <a:rPr kumimoji="0" lang="it-IT" altLang="it-IT" sz="2000" b="0" i="0" u="none" strike="noStrike" kern="1200" cap="none" spc="0" normalizeH="0" baseline="0" noProof="0" dirty="0" err="1">
                    <a:ln>
                      <a:noFill/>
                    </a:ln>
                    <a:solidFill>
                      <a:srgbClr val="009999"/>
                    </a:solidFill>
                    <a:effectLst/>
                    <a:uLnTx/>
                    <a:uFillTx/>
                    <a:latin typeface="Arial"/>
                    <a:ea typeface="+mn-ea"/>
                    <a:cs typeface="+mn-cs"/>
                  </a:rPr>
                  <a:t>kA</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corrispondente a </a:t>
                </a:r>
                <a:r>
                  <a:rPr kumimoji="0" lang="it-IT" altLang="it-IT" sz="2000" b="0" i="0" u="none" strike="noStrike" kern="1200" cap="none" spc="0" normalizeH="0" baseline="0" noProof="0" dirty="0" err="1">
                    <a:ln>
                      <a:noFill/>
                    </a:ln>
                    <a:solidFill>
                      <a:srgbClr val="009999"/>
                    </a:solidFill>
                    <a:effectLst/>
                    <a:uLnTx/>
                    <a:uFillTx/>
                    <a:latin typeface="Arial"/>
                    <a:ea typeface="+mn-ea"/>
                    <a:cs typeface="+mn-cs"/>
                  </a:rPr>
                  <a:t>I"</a:t>
                </a:r>
                <a:r>
                  <a:rPr kumimoji="0" lang="it-IT" altLang="it-IT" sz="2000" b="0" i="0" u="none" strike="noStrike" kern="1200" cap="none" spc="0" normalizeH="0" baseline="-25000" noProof="0" dirty="0" err="1">
                    <a:ln>
                      <a:noFill/>
                    </a:ln>
                    <a:solidFill>
                      <a:srgbClr val="009999"/>
                    </a:solidFill>
                    <a:effectLst/>
                    <a:uLnTx/>
                    <a:uFillTx/>
                    <a:latin typeface="Arial"/>
                    <a:ea typeface="+mn-ea"/>
                    <a:cs typeface="+mn-cs"/>
                  </a:rPr>
                  <a:t>kMT</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 481 A riferiti a 20 kV primari.</a:t>
                </a:r>
              </a:p>
              <a:p>
                <a:pPr marL="0" marR="0" lvl="0" indent="0" algn="just" defTabSz="914400" rtl="0" eaLnBrk="1" fontAlgn="base" latinLnBrk="0" hangingPunct="1">
                  <a:lnSpc>
                    <a:spcPct val="100000"/>
                  </a:lnSpc>
                  <a:spcBef>
                    <a:spcPts val="300"/>
                  </a:spcBef>
                  <a:spcAft>
                    <a:spcPts val="600"/>
                  </a:spcAft>
                  <a:buClrTx/>
                  <a:buSzTx/>
                  <a:buFontTx/>
                  <a:buNone/>
                  <a:tabLst/>
                  <a:defRPr/>
                </a:pPr>
                <a:r>
                  <a:rPr kumimoji="0" lang="it-IT" altLang="it-IT" sz="2000" b="0" i="0" u="none" strike="noStrike" kern="1200" cap="none" spc="0" normalizeH="0" baseline="-25000" noProof="0" dirty="0">
                    <a:ln>
                      <a:noFill/>
                    </a:ln>
                    <a:solidFill>
                      <a:srgbClr val="009999"/>
                    </a:solidFill>
                    <a:effectLst/>
                    <a:uLnTx/>
                    <a:uFillTx/>
                    <a:latin typeface="Arial"/>
                    <a:ea typeface="+mn-ea"/>
                    <a:cs typeface="+mn-cs"/>
                  </a:rPr>
                  <a:t>  </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a:t>
                </a:r>
              </a:p>
            </p:txBody>
          </p:sp>
        </mc:Choice>
        <mc:Fallback xmlns="">
          <p:sp>
            <p:nvSpPr>
              <p:cNvPr id="8" name="Rettangolo 7"/>
              <p:cNvSpPr>
                <a:spLocks noRot="1" noChangeAspect="1" noMove="1" noResize="1" noEditPoints="1" noAdjustHandles="1" noChangeArrowheads="1" noChangeShapeType="1" noTextEdit="1"/>
              </p:cNvSpPr>
              <p:nvPr/>
            </p:nvSpPr>
            <p:spPr>
              <a:xfrm>
                <a:off x="607740" y="1596263"/>
                <a:ext cx="8042820" cy="4546629"/>
              </a:xfrm>
              <a:prstGeom prst="rect">
                <a:avLst/>
              </a:prstGeom>
              <a:blipFill>
                <a:blip r:embed="rId6"/>
                <a:stretch>
                  <a:fillRect l="-834" t="-670" r="-758"/>
                </a:stretch>
              </a:blipFill>
            </p:spPr>
            <p:txBody>
              <a:bodyPr/>
              <a:lstStyle/>
              <a:p>
                <a:r>
                  <a:rPr lang="it-IT">
                    <a:noFill/>
                  </a:rPr>
                  <a:t> </a:t>
                </a:r>
              </a:p>
            </p:txBody>
          </p:sp>
        </mc:Fallback>
      </mc:AlternateContent>
      <p:sp>
        <p:nvSpPr>
          <p:cNvPr id="2" name="Segnaposto numero diapositiva 1">
            <a:extLst>
              <a:ext uri="{FF2B5EF4-FFF2-40B4-BE49-F238E27FC236}">
                <a16:creationId xmlns:a16="http://schemas.microsoft.com/office/drawing/2014/main" id="{1DE3171D-A251-D86D-4EB6-998BA1B82075}"/>
              </a:ext>
            </a:extLst>
          </p:cNvPr>
          <p:cNvSpPr>
            <a:spLocks noGrp="1"/>
          </p:cNvSpPr>
          <p:nvPr>
            <p:ph type="sldNum" sz="quarter" idx="12"/>
          </p:nvPr>
        </p:nvSpPr>
        <p:spPr/>
        <p:txBody>
          <a:bodyPr/>
          <a:lstStyle/>
          <a:p>
            <a:fld id="{AB0F8D9A-AFD8-4A88-8415-4E6756A0FCA9}" type="slidenum">
              <a:rPr lang="it-IT" smtClean="0"/>
              <a:t>77</a:t>
            </a:fld>
            <a:endParaRPr lang="it-IT"/>
          </a:p>
        </p:txBody>
      </p:sp>
    </p:spTree>
    <p:extLst>
      <p:ext uri="{BB962C8B-B14F-4D97-AF65-F5344CB8AC3E}">
        <p14:creationId xmlns:p14="http://schemas.microsoft.com/office/powerpoint/2010/main" val="225990284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asellaDiTesto 2"/>
          <p:cNvSpPr txBox="1">
            <a:spLocks noChangeArrowheads="1"/>
          </p:cNvSpPr>
          <p:nvPr/>
        </p:nvSpPr>
        <p:spPr bwMode="auto">
          <a:xfrm>
            <a:off x="494383" y="679124"/>
            <a:ext cx="23135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Esempio</a:t>
            </a:r>
            <a:endParaRPr kumimoji="1" lang="it-IT" altLang="it-IT" sz="2800" b="1" i="0" u="none" strike="noStrike" kern="1200" cap="none" spc="0" normalizeH="0" baseline="-25000" noProof="0" dirty="0">
              <a:ln>
                <a:noFill/>
              </a:ln>
              <a:solidFill>
                <a:schemeClr val="accent1"/>
              </a:solidFill>
              <a:effectLst/>
              <a:uLnTx/>
              <a:uFillTx/>
              <a:latin typeface="Arial" panose="020B0604020202020204" pitchFamily="34" charset="0"/>
              <a:ea typeface="+mn-ea"/>
              <a:cs typeface="+mn-cs"/>
            </a:endParaRPr>
          </a:p>
        </p:txBody>
      </p:sp>
      <p:graphicFrame>
        <p:nvGraphicFramePr>
          <p:cNvPr id="179203"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79203"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9204"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79204"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ttangolo 6"/>
          <p:cNvSpPr/>
          <p:nvPr/>
        </p:nvSpPr>
        <p:spPr>
          <a:xfrm>
            <a:off x="819944" y="1274917"/>
            <a:ext cx="7618412" cy="400110"/>
          </a:xfrm>
          <a:prstGeom prst="rect">
            <a:avLst/>
          </a:prstGeom>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it-IT" altLang="it-IT" sz="2000" b="0" i="0" u="none" strike="noStrike" kern="1200" cap="none" spc="0" normalizeH="0" baseline="0" noProof="0" dirty="0">
              <a:ln>
                <a:noFill/>
              </a:ln>
              <a:solidFill>
                <a:srgbClr val="009999"/>
              </a:solidFill>
              <a:effectLst/>
              <a:uLnTx/>
              <a:uFillTx/>
              <a:latin typeface="Arial"/>
              <a:ea typeface="+mn-ea"/>
              <a:cs typeface="+mn-cs"/>
            </a:endParaRPr>
          </a:p>
        </p:txBody>
      </p:sp>
      <p:pic>
        <p:nvPicPr>
          <p:cNvPr id="5" name="Immagine 4">
            <a:extLst>
              <a:ext uri="{FF2B5EF4-FFF2-40B4-BE49-F238E27FC236}">
                <a16:creationId xmlns:a16="http://schemas.microsoft.com/office/drawing/2014/main" id="{63377106-E1D3-F88B-9BEE-AD14E65EBD2C}"/>
              </a:ext>
            </a:extLst>
          </p:cNvPr>
          <p:cNvPicPr>
            <a:picLocks noChangeAspect="1"/>
          </p:cNvPicPr>
          <p:nvPr/>
        </p:nvPicPr>
        <p:blipFill>
          <a:blip r:embed="rId6" cstate="print">
            <a:extLst>
              <a:ext uri="{28A0092B-C50C-407E-A947-70E740481C1C}">
                <a14:useLocalDpi xmlns:a14="http://schemas.microsoft.com/office/drawing/2010/main" val="0"/>
              </a:ext>
            </a:extLst>
          </a:blip>
          <a:srcRect l="2038" r="3751" b="15350"/>
          <a:stretch>
            <a:fillRect/>
          </a:stretch>
        </p:blipFill>
        <p:spPr>
          <a:xfrm rot="60000">
            <a:off x="4538802" y="640668"/>
            <a:ext cx="3960440" cy="5805264"/>
          </a:xfrm>
          <a:prstGeom prst="rect">
            <a:avLst/>
          </a:prstGeom>
        </p:spPr>
      </p:pic>
      <p:pic>
        <p:nvPicPr>
          <p:cNvPr id="8" name="Immagine 7">
            <a:extLst>
              <a:ext uri="{FF2B5EF4-FFF2-40B4-BE49-F238E27FC236}">
                <a16:creationId xmlns:a16="http://schemas.microsoft.com/office/drawing/2014/main" id="{C54A31D8-3E86-363D-A8D7-20F1752C65FD}"/>
              </a:ext>
            </a:extLst>
          </p:cNvPr>
          <p:cNvPicPr>
            <a:picLocks noChangeAspect="1"/>
          </p:cNvPicPr>
          <p:nvPr/>
        </p:nvPicPr>
        <p:blipFill>
          <a:blip r:embed="rId6" cstate="print">
            <a:extLst>
              <a:ext uri="{28A0092B-C50C-407E-A947-70E740481C1C}">
                <a14:useLocalDpi xmlns:a14="http://schemas.microsoft.com/office/drawing/2010/main" val="0"/>
              </a:ext>
            </a:extLst>
          </a:blip>
          <a:srcRect t="84650" r="9215" b="4851"/>
          <a:stretch>
            <a:fillRect/>
          </a:stretch>
        </p:blipFill>
        <p:spPr>
          <a:xfrm rot="60000">
            <a:off x="465831" y="5583083"/>
            <a:ext cx="3816424" cy="720080"/>
          </a:xfrm>
          <a:prstGeom prst="rect">
            <a:avLst/>
          </a:prstGeom>
        </p:spPr>
      </p:pic>
      <p:sp>
        <p:nvSpPr>
          <p:cNvPr id="9" name="CasellaDiTesto 8">
            <a:extLst>
              <a:ext uri="{FF2B5EF4-FFF2-40B4-BE49-F238E27FC236}">
                <a16:creationId xmlns:a16="http://schemas.microsoft.com/office/drawing/2014/main" id="{B9FE3C11-68D7-7F33-8852-CFF7A1C2DE63}"/>
              </a:ext>
            </a:extLst>
          </p:cNvPr>
          <p:cNvSpPr txBox="1"/>
          <p:nvPr/>
        </p:nvSpPr>
        <p:spPr>
          <a:xfrm>
            <a:off x="494383" y="2121487"/>
            <a:ext cx="3816424"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it-IT" sz="2000" b="0" i="0" u="none" strike="noStrike" kern="1200" cap="none" spc="0" normalizeH="0" baseline="0" noProof="0" dirty="0">
                <a:ln>
                  <a:noFill/>
                </a:ln>
                <a:solidFill>
                  <a:srgbClr val="009999"/>
                </a:solidFill>
                <a:effectLst/>
                <a:uLnTx/>
                <a:uFillTx/>
                <a:latin typeface="Arial"/>
                <a:ea typeface="+mn-ea"/>
                <a:cs typeface="+mn-cs"/>
              </a:rPr>
              <a:t>Il grafico, in scala logaritmica, riporta la curva di inserzione di un trasformatore da 100 kVA e le sue correnti nominali e di cortocircuito, lato BT, tutte riferite al primario.</a:t>
            </a:r>
          </a:p>
        </p:txBody>
      </p:sp>
      <p:sp>
        <p:nvSpPr>
          <p:cNvPr id="2" name="Segnaposto numero diapositiva 1">
            <a:extLst>
              <a:ext uri="{FF2B5EF4-FFF2-40B4-BE49-F238E27FC236}">
                <a16:creationId xmlns:a16="http://schemas.microsoft.com/office/drawing/2014/main" id="{F52F2165-B17F-E34E-6A89-18CBE89307F3}"/>
              </a:ext>
            </a:extLst>
          </p:cNvPr>
          <p:cNvSpPr>
            <a:spLocks noGrp="1"/>
          </p:cNvSpPr>
          <p:nvPr>
            <p:ph type="sldNum" sz="quarter" idx="12"/>
          </p:nvPr>
        </p:nvSpPr>
        <p:spPr/>
        <p:txBody>
          <a:bodyPr/>
          <a:lstStyle/>
          <a:p>
            <a:fld id="{AB0F8D9A-AFD8-4A88-8415-4E6756A0FCA9}" type="slidenum">
              <a:rPr lang="it-IT" smtClean="0"/>
              <a:t>78</a:t>
            </a:fld>
            <a:endParaRPr lang="it-IT"/>
          </a:p>
        </p:txBody>
      </p:sp>
    </p:spTree>
    <p:extLst>
      <p:ext uri="{BB962C8B-B14F-4D97-AF65-F5344CB8AC3E}">
        <p14:creationId xmlns:p14="http://schemas.microsoft.com/office/powerpoint/2010/main" val="363878597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asellaDiTesto 2"/>
          <p:cNvSpPr txBox="1">
            <a:spLocks noChangeArrowheads="1"/>
          </p:cNvSpPr>
          <p:nvPr/>
        </p:nvSpPr>
        <p:spPr bwMode="auto">
          <a:xfrm>
            <a:off x="971352" y="382020"/>
            <a:ext cx="72012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Esempio – dati forniti dal distributore</a:t>
            </a:r>
            <a:endParaRPr kumimoji="1" lang="it-IT" altLang="it-IT" sz="2800" b="1" i="0" u="none" strike="noStrike" kern="1200" cap="none" spc="0" normalizeH="0" baseline="-25000" noProof="0" dirty="0">
              <a:ln>
                <a:noFill/>
              </a:ln>
              <a:solidFill>
                <a:schemeClr val="accent1"/>
              </a:solidFill>
              <a:effectLst/>
              <a:uLnTx/>
              <a:uFillTx/>
              <a:latin typeface="Arial" panose="020B0604020202020204" pitchFamily="34" charset="0"/>
              <a:ea typeface="+mn-ea"/>
              <a:cs typeface="+mn-cs"/>
            </a:endParaRPr>
          </a:p>
        </p:txBody>
      </p:sp>
      <p:graphicFrame>
        <p:nvGraphicFramePr>
          <p:cNvPr id="179203"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79203"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9204"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79204"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ttangolo 6"/>
          <p:cNvSpPr/>
          <p:nvPr/>
        </p:nvSpPr>
        <p:spPr>
          <a:xfrm>
            <a:off x="819944" y="1274917"/>
            <a:ext cx="7618412" cy="400110"/>
          </a:xfrm>
          <a:prstGeom prst="rect">
            <a:avLst/>
          </a:prstGeom>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it-IT" altLang="it-IT" sz="2000" b="0" i="0" u="none" strike="noStrike" kern="1200" cap="none" spc="0" normalizeH="0" baseline="0" noProof="0" dirty="0">
              <a:ln>
                <a:noFill/>
              </a:ln>
              <a:solidFill>
                <a:srgbClr val="009999"/>
              </a:solidFill>
              <a:effectLst/>
              <a:uLnTx/>
              <a:uFillTx/>
              <a:latin typeface="Arial"/>
              <a:ea typeface="+mn-ea"/>
              <a:cs typeface="+mn-cs"/>
            </a:endParaRPr>
          </a:p>
        </p:txBody>
      </p:sp>
      <p:pic>
        <p:nvPicPr>
          <p:cNvPr id="4" name="Immagin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7072" y="905240"/>
            <a:ext cx="6169856" cy="5469379"/>
          </a:xfrm>
          <a:prstGeom prst="rect">
            <a:avLst/>
          </a:prstGeom>
        </p:spPr>
      </p:pic>
      <p:sp>
        <p:nvSpPr>
          <p:cNvPr id="2" name="Segnaposto numero diapositiva 1">
            <a:extLst>
              <a:ext uri="{FF2B5EF4-FFF2-40B4-BE49-F238E27FC236}">
                <a16:creationId xmlns:a16="http://schemas.microsoft.com/office/drawing/2014/main" id="{3AE2FE44-C651-2B4D-BF60-FD8B66FA2E2D}"/>
              </a:ext>
            </a:extLst>
          </p:cNvPr>
          <p:cNvSpPr>
            <a:spLocks noGrp="1"/>
          </p:cNvSpPr>
          <p:nvPr>
            <p:ph type="sldNum" sz="quarter" idx="12"/>
          </p:nvPr>
        </p:nvSpPr>
        <p:spPr/>
        <p:txBody>
          <a:bodyPr/>
          <a:lstStyle/>
          <a:p>
            <a:fld id="{AB0F8D9A-AFD8-4A88-8415-4E6756A0FCA9}" type="slidenum">
              <a:rPr lang="it-IT" smtClean="0"/>
              <a:t>79</a:t>
            </a:fld>
            <a:endParaRPr lang="it-IT"/>
          </a:p>
        </p:txBody>
      </p:sp>
    </p:spTree>
    <p:extLst>
      <p:ext uri="{BB962C8B-B14F-4D97-AF65-F5344CB8AC3E}">
        <p14:creationId xmlns:p14="http://schemas.microsoft.com/office/powerpoint/2010/main" val="2191252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BC8FE-84E9-AAC1-B81F-FE21A5CE7B5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C4FAADD-037B-17E4-9B36-00A2AE427464}"/>
              </a:ext>
            </a:extLst>
          </p:cNvPr>
          <p:cNvSpPr>
            <a:spLocks noGrp="1"/>
          </p:cNvSpPr>
          <p:nvPr>
            <p:ph type="title"/>
          </p:nvPr>
        </p:nvSpPr>
        <p:spPr>
          <a:xfrm>
            <a:off x="827584" y="806480"/>
            <a:ext cx="7924800" cy="632353"/>
          </a:xfrm>
          <a:noFill/>
        </p:spPr>
        <p:txBody>
          <a:bodyPr>
            <a:spAutoFit/>
          </a:bodyPr>
          <a:lstStyle/>
          <a:p>
            <a:pPr>
              <a:lnSpc>
                <a:spcPct val="50000"/>
              </a:lnSpc>
              <a:spcBef>
                <a:spcPts val="0"/>
              </a:spcBef>
              <a:spcAft>
                <a:spcPts val="0"/>
              </a:spcAft>
            </a:pPr>
            <a:r>
              <a:rPr kumimoji="0" lang="it-IT" sz="2200" b="1" kern="1200" dirty="0">
                <a:solidFill>
                  <a:schemeClr val="hlink"/>
                </a:solidFill>
                <a:latin typeface="+mn-lt"/>
                <a:ea typeface="+mn-ea"/>
                <a:cs typeface="+mn-cs"/>
              </a:rPr>
              <a:t>CABINA REALIZZATA IN OPERA O PREMONTATA CON </a:t>
            </a:r>
            <a:br>
              <a:rPr kumimoji="0" lang="it-IT" sz="2200" b="1" kern="1200" dirty="0">
                <a:solidFill>
                  <a:schemeClr val="hlink"/>
                </a:solidFill>
                <a:latin typeface="+mn-lt"/>
                <a:ea typeface="+mn-ea"/>
                <a:cs typeface="+mn-cs"/>
              </a:rPr>
            </a:br>
            <a:br>
              <a:rPr kumimoji="0" lang="it-IT" sz="2200" b="1" kern="1200" dirty="0">
                <a:solidFill>
                  <a:schemeClr val="hlink"/>
                </a:solidFill>
                <a:latin typeface="+mn-lt"/>
                <a:ea typeface="+mn-ea"/>
                <a:cs typeface="+mn-cs"/>
              </a:rPr>
            </a:br>
            <a:r>
              <a:rPr kumimoji="0" lang="it-IT" sz="2200" b="1" kern="1200" dirty="0">
                <a:solidFill>
                  <a:schemeClr val="hlink"/>
                </a:solidFill>
                <a:latin typeface="+mn-lt"/>
                <a:ea typeface="+mn-ea"/>
                <a:cs typeface="+mn-cs"/>
              </a:rPr>
              <a:t>APPARECCHIATURE PREFABBRICATE</a:t>
            </a:r>
          </a:p>
        </p:txBody>
      </p:sp>
      <p:sp>
        <p:nvSpPr>
          <p:cNvPr id="5" name="Text Box 38">
            <a:extLst>
              <a:ext uri="{FF2B5EF4-FFF2-40B4-BE49-F238E27FC236}">
                <a16:creationId xmlns:a16="http://schemas.microsoft.com/office/drawing/2014/main" id="{DBFCCC26-DEE2-EC7F-C305-8FCF3F65E5C0}"/>
              </a:ext>
            </a:extLst>
          </p:cNvPr>
          <p:cNvSpPr txBox="1">
            <a:spLocks noChangeArrowheads="1"/>
          </p:cNvSpPr>
          <p:nvPr/>
        </p:nvSpPr>
        <p:spPr bwMode="auto">
          <a:xfrm>
            <a:off x="269522" y="1628800"/>
            <a:ext cx="8604956" cy="41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Arial Black" panose="020B0A04020102020204" pitchFamily="34" charset="0"/>
              </a:defRPr>
            </a:lvl1pPr>
            <a:lvl2pPr marL="742950" indent="-285750">
              <a:defRPr kumimoji="1" sz="3200">
                <a:solidFill>
                  <a:schemeClr val="tx1"/>
                </a:solidFill>
                <a:latin typeface="Arial Black" panose="020B0A04020102020204" pitchFamily="34" charset="0"/>
              </a:defRPr>
            </a:lvl2pPr>
            <a:lvl3pPr marL="1143000" indent="-228600">
              <a:defRPr kumimoji="1" sz="3200">
                <a:solidFill>
                  <a:schemeClr val="tx1"/>
                </a:solidFill>
                <a:latin typeface="Arial Black" panose="020B0A04020102020204" pitchFamily="34" charset="0"/>
              </a:defRPr>
            </a:lvl3pPr>
            <a:lvl4pPr marL="1600200" indent="-228600">
              <a:defRPr kumimoji="1" sz="3200">
                <a:solidFill>
                  <a:schemeClr val="tx1"/>
                </a:solidFill>
                <a:latin typeface="Arial Black" panose="020B0A04020102020204" pitchFamily="34" charset="0"/>
              </a:defRPr>
            </a:lvl4pPr>
            <a:lvl5pPr marL="2057400" indent="-228600">
              <a:defRPr kumimoji="1" sz="3200">
                <a:solidFill>
                  <a:schemeClr val="tx1"/>
                </a:solidFill>
                <a:latin typeface="Arial Black" panose="020B0A04020102020204" pitchFamily="34" charset="0"/>
              </a:defRPr>
            </a:lvl5pPr>
            <a:lvl6pPr marL="2514600" indent="-228600" eaLnBrk="0" fontAlgn="base" hangingPunct="0">
              <a:spcBef>
                <a:spcPct val="0"/>
              </a:spcBef>
              <a:spcAft>
                <a:spcPct val="0"/>
              </a:spcAft>
              <a:defRPr kumimoji="1" sz="3200">
                <a:solidFill>
                  <a:schemeClr val="tx1"/>
                </a:solidFill>
                <a:latin typeface="Arial Black" panose="020B0A04020102020204" pitchFamily="34" charset="0"/>
              </a:defRPr>
            </a:lvl6pPr>
            <a:lvl7pPr marL="2971800" indent="-228600" eaLnBrk="0" fontAlgn="base" hangingPunct="0">
              <a:spcBef>
                <a:spcPct val="0"/>
              </a:spcBef>
              <a:spcAft>
                <a:spcPct val="0"/>
              </a:spcAft>
              <a:defRPr kumimoji="1" sz="3200">
                <a:solidFill>
                  <a:schemeClr val="tx1"/>
                </a:solidFill>
                <a:latin typeface="Arial Black" panose="020B0A04020102020204" pitchFamily="34" charset="0"/>
              </a:defRPr>
            </a:lvl7pPr>
            <a:lvl8pPr marL="3429000" indent="-228600" eaLnBrk="0" fontAlgn="base" hangingPunct="0">
              <a:spcBef>
                <a:spcPct val="0"/>
              </a:spcBef>
              <a:spcAft>
                <a:spcPct val="0"/>
              </a:spcAft>
              <a:defRPr kumimoji="1" sz="3200">
                <a:solidFill>
                  <a:schemeClr val="tx1"/>
                </a:solidFill>
                <a:latin typeface="Arial Black" panose="020B0A04020102020204" pitchFamily="34" charset="0"/>
              </a:defRPr>
            </a:lvl8pPr>
            <a:lvl9pPr marL="3886200" indent="-228600"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Cabina dove l’impianto, i cui componenti elettrici sono dotati di involucro in grado di assicurare la protezione contro i contatti diretti, viene realizzato mediante l’impiego di apparecchiature prefabbricate, come ad esempio i quadri di MT e di BT in accordo alla Norma di prodotto CEI EN 62271-200. Per cabina realizzata in opera si intende il locale in calcestruzzo o laterizio o altro materiale idoneo ad ospitare le apparecchiature elettriche, collaudato direttamente in loco. La soluzione costruttiva tipica, di una cabina per interno con apparecchiature prefabbricate, è la seguente:</a:t>
            </a:r>
          </a:p>
          <a:p>
            <a:pPr marL="0" marR="0" lvl="0" indent="0"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quadro di MT costituito da un insieme di unità funzionali;</a:t>
            </a:r>
          </a:p>
          <a:p>
            <a:pPr marL="0" marR="0" lvl="0" indent="0"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una o più celle, dotate di pareti o pannelli divisori e quanto necessario per la sistemazione dei trasformatori alloggiati in box metallici o complete delle protezioni contro i contatti diretti;</a:t>
            </a:r>
          </a:p>
          <a:p>
            <a:pPr marL="0" marR="0" lvl="0" indent="0"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quadro di BT costituito da un insieme di unità funzionali. </a:t>
            </a:r>
          </a:p>
        </p:txBody>
      </p:sp>
      <p:sp>
        <p:nvSpPr>
          <p:cNvPr id="3" name="Segnaposto numero diapositiva 2">
            <a:extLst>
              <a:ext uri="{FF2B5EF4-FFF2-40B4-BE49-F238E27FC236}">
                <a16:creationId xmlns:a16="http://schemas.microsoft.com/office/drawing/2014/main" id="{3CE1200F-1224-E2ED-15D4-52AFA575DAFD}"/>
              </a:ext>
            </a:extLst>
          </p:cNvPr>
          <p:cNvSpPr>
            <a:spLocks noGrp="1"/>
          </p:cNvSpPr>
          <p:nvPr>
            <p:ph type="sldNum" sz="quarter" idx="12"/>
          </p:nvPr>
        </p:nvSpPr>
        <p:spPr/>
        <p:txBody>
          <a:bodyPr/>
          <a:lstStyle/>
          <a:p>
            <a:fld id="{AB0F8D9A-AFD8-4A88-8415-4E6756A0FCA9}" type="slidenum">
              <a:rPr lang="it-IT" smtClean="0"/>
              <a:t>8</a:t>
            </a:fld>
            <a:endParaRPr lang="it-IT"/>
          </a:p>
        </p:txBody>
      </p:sp>
    </p:spTree>
    <p:extLst>
      <p:ext uri="{BB962C8B-B14F-4D97-AF65-F5344CB8AC3E}">
        <p14:creationId xmlns:p14="http://schemas.microsoft.com/office/powerpoint/2010/main" val="29237322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asellaDiTesto 2"/>
          <p:cNvSpPr txBox="1">
            <a:spLocks noChangeArrowheads="1"/>
          </p:cNvSpPr>
          <p:nvPr/>
        </p:nvSpPr>
        <p:spPr bwMode="auto">
          <a:xfrm>
            <a:off x="914202" y="643630"/>
            <a:ext cx="72012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Esempio</a:t>
            </a:r>
            <a:endParaRPr kumimoji="1" lang="it-IT" altLang="it-IT" sz="2800" b="1" i="0" u="none" strike="noStrike" kern="1200" cap="none" spc="0" normalizeH="0" baseline="-25000" noProof="0" dirty="0">
              <a:ln>
                <a:noFill/>
              </a:ln>
              <a:solidFill>
                <a:schemeClr val="accent1"/>
              </a:solidFill>
              <a:effectLst/>
              <a:uLnTx/>
              <a:uFillTx/>
              <a:latin typeface="Arial" panose="020B0604020202020204" pitchFamily="34" charset="0"/>
              <a:ea typeface="+mn-ea"/>
              <a:cs typeface="+mn-cs"/>
            </a:endParaRPr>
          </a:p>
        </p:txBody>
      </p:sp>
      <p:graphicFrame>
        <p:nvGraphicFramePr>
          <p:cNvPr id="179203" name="Oggetto 8"/>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3" imgW="114250" imgH="228501" progId="Equation.3">
                  <p:embed/>
                </p:oleObj>
              </mc:Choice>
              <mc:Fallback>
                <p:oleObj name="Equazione" r:id="rId3" imgW="114250" imgH="228501" progId="Equation.3">
                  <p:embed/>
                  <p:pic>
                    <p:nvPicPr>
                      <p:cNvPr id="179203"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9204" name="Oggetto 9"/>
          <p:cNvGraphicFramePr>
            <a:graphicFrameLocks noChangeAspect="1"/>
          </p:cNvGraphicFramePr>
          <p:nvPr/>
        </p:nvGraphicFramePr>
        <p:xfrm>
          <a:off x="4514850" y="3314700"/>
          <a:ext cx="114300" cy="228600"/>
        </p:xfrm>
        <a:graphic>
          <a:graphicData uri="http://schemas.openxmlformats.org/presentationml/2006/ole">
            <mc:AlternateContent xmlns:mc="http://schemas.openxmlformats.org/markup-compatibility/2006">
              <mc:Choice xmlns:v="urn:schemas-microsoft-com:vml" Requires="v">
                <p:oleObj name="Equazione" r:id="rId5" imgW="114250" imgH="228501" progId="Equation.3">
                  <p:embed/>
                </p:oleObj>
              </mc:Choice>
              <mc:Fallback>
                <p:oleObj name="Equazione" r:id="rId5" imgW="114250" imgH="228501" progId="Equation.3">
                  <p:embed/>
                  <p:pic>
                    <p:nvPicPr>
                      <p:cNvPr id="179204" name="Oggetto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14700"/>
                        <a:ext cx="114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ttangolo 6"/>
          <p:cNvSpPr/>
          <p:nvPr/>
        </p:nvSpPr>
        <p:spPr>
          <a:xfrm>
            <a:off x="819944" y="1274917"/>
            <a:ext cx="7618412" cy="400110"/>
          </a:xfrm>
          <a:prstGeom prst="rect">
            <a:avLst/>
          </a:prstGeom>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it-IT" altLang="it-IT" sz="2000" b="0" i="0" u="none" strike="noStrike" kern="1200" cap="none" spc="0" normalizeH="0" baseline="0" noProof="0" dirty="0">
              <a:ln>
                <a:noFill/>
              </a:ln>
              <a:solidFill>
                <a:srgbClr val="009999"/>
              </a:solidFill>
              <a:effectLst/>
              <a:uLnTx/>
              <a:uFillTx/>
              <a:latin typeface="Arial"/>
              <a:ea typeface="+mn-ea"/>
              <a:cs typeface="+mn-cs"/>
            </a:endParaRPr>
          </a:p>
        </p:txBody>
      </p:sp>
      <p:pic>
        <p:nvPicPr>
          <p:cNvPr id="3" name="Immagin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8024" y="796671"/>
            <a:ext cx="4274820" cy="5493258"/>
          </a:xfrm>
          <a:prstGeom prst="rect">
            <a:avLst/>
          </a:prstGeom>
        </p:spPr>
      </p:pic>
      <p:pic>
        <p:nvPicPr>
          <p:cNvPr id="4" name="Immagin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618" y="5013176"/>
            <a:ext cx="4592574" cy="1143000"/>
          </a:xfrm>
          <a:prstGeom prst="rect">
            <a:avLst/>
          </a:prstGeom>
        </p:spPr>
      </p:pic>
      <p:sp>
        <p:nvSpPr>
          <p:cNvPr id="2" name="Segnaposto numero diapositiva 1">
            <a:extLst>
              <a:ext uri="{FF2B5EF4-FFF2-40B4-BE49-F238E27FC236}">
                <a16:creationId xmlns:a16="http://schemas.microsoft.com/office/drawing/2014/main" id="{23D47B8E-C579-806E-99B8-8A9F99DA79CD}"/>
              </a:ext>
            </a:extLst>
          </p:cNvPr>
          <p:cNvSpPr>
            <a:spLocks noGrp="1"/>
          </p:cNvSpPr>
          <p:nvPr>
            <p:ph type="sldNum" sz="quarter" idx="12"/>
          </p:nvPr>
        </p:nvSpPr>
        <p:spPr/>
        <p:txBody>
          <a:bodyPr/>
          <a:lstStyle/>
          <a:p>
            <a:fld id="{AB0F8D9A-AFD8-4A88-8415-4E6756A0FCA9}" type="slidenum">
              <a:rPr lang="it-IT" smtClean="0"/>
              <a:t>80</a:t>
            </a:fld>
            <a:endParaRPr lang="it-IT"/>
          </a:p>
        </p:txBody>
      </p:sp>
    </p:spTree>
    <p:extLst>
      <p:ext uri="{BB962C8B-B14F-4D97-AF65-F5344CB8AC3E}">
        <p14:creationId xmlns:p14="http://schemas.microsoft.com/office/powerpoint/2010/main" val="203082011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2"/>
          <p:cNvSpPr txBox="1">
            <a:spLocks noChangeArrowheads="1"/>
          </p:cNvSpPr>
          <p:nvPr/>
        </p:nvSpPr>
        <p:spPr bwMode="auto">
          <a:xfrm>
            <a:off x="827584" y="692696"/>
            <a:ext cx="72012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2.11 Impianto di terra</a:t>
            </a:r>
            <a:endParaRPr kumimoji="1" lang="it-IT" altLang="it-IT" sz="2800" b="1" i="0" u="none" strike="noStrike" kern="1200" cap="none" spc="0" normalizeH="0" baseline="-25000" noProof="0" dirty="0">
              <a:ln>
                <a:noFill/>
              </a:ln>
              <a:solidFill>
                <a:schemeClr val="accent1"/>
              </a:solidFill>
              <a:effectLst/>
              <a:uLnTx/>
              <a:uFillTx/>
              <a:latin typeface="Arial" panose="020B0604020202020204" pitchFamily="34" charset="0"/>
              <a:ea typeface="+mn-ea"/>
              <a:cs typeface="+mn-cs"/>
            </a:endParaRPr>
          </a:p>
        </p:txBody>
      </p:sp>
      <p:sp>
        <p:nvSpPr>
          <p:cNvPr id="7" name="Rettangolo 6"/>
          <p:cNvSpPr/>
          <p:nvPr/>
        </p:nvSpPr>
        <p:spPr>
          <a:xfrm>
            <a:off x="826432" y="1536174"/>
            <a:ext cx="7920900" cy="3785652"/>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Valgono le Norme CEI EN 61936-1 e CEI EN 50522; quest’ultima, in particolare, per la rete di terra.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Il valore della corrente di guasto monofase a terra e il tempo di eliminazione del guasto devono essere comunicati dal distributore all’utente in occasione della richiesta di connessione, mentre il dispersore unico, relativo all’impianto di consegna e all’impianto di utenza per la connessione, deve essere progettato e realizzato a cura dell’utente, sulla base delle informazioni vincolanti fornite dal distributore relativamente alla disposizione delle masse, delle masse estranee, delle apparecchiature, degli edifici e di ogni altro elemento che influenzi le tensioni di contatto e di passo nell’impianto di consegna e nell’impianto di utenza per la connessione.</a:t>
            </a:r>
          </a:p>
        </p:txBody>
      </p:sp>
      <p:sp>
        <p:nvSpPr>
          <p:cNvPr id="2" name="Segnaposto numero diapositiva 1">
            <a:extLst>
              <a:ext uri="{FF2B5EF4-FFF2-40B4-BE49-F238E27FC236}">
                <a16:creationId xmlns:a16="http://schemas.microsoft.com/office/drawing/2014/main" id="{B7867CF1-A45E-D4C8-2E29-11BB07A01C1B}"/>
              </a:ext>
            </a:extLst>
          </p:cNvPr>
          <p:cNvSpPr>
            <a:spLocks noGrp="1"/>
          </p:cNvSpPr>
          <p:nvPr>
            <p:ph type="sldNum" sz="quarter" idx="12"/>
          </p:nvPr>
        </p:nvSpPr>
        <p:spPr/>
        <p:txBody>
          <a:bodyPr/>
          <a:lstStyle/>
          <a:p>
            <a:fld id="{AB0F8D9A-AFD8-4A88-8415-4E6756A0FCA9}" type="slidenum">
              <a:rPr lang="it-IT" smtClean="0"/>
              <a:t>81</a:t>
            </a:fld>
            <a:endParaRPr lang="it-IT"/>
          </a:p>
        </p:txBody>
      </p:sp>
    </p:spTree>
    <p:extLst>
      <p:ext uri="{BB962C8B-B14F-4D97-AF65-F5344CB8AC3E}">
        <p14:creationId xmlns:p14="http://schemas.microsoft.com/office/powerpoint/2010/main" val="23187927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2"/>
          <p:cNvSpPr txBox="1">
            <a:spLocks noChangeArrowheads="1"/>
          </p:cNvSpPr>
          <p:nvPr/>
        </p:nvSpPr>
        <p:spPr bwMode="auto">
          <a:xfrm>
            <a:off x="827584" y="692696"/>
            <a:ext cx="72012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Impianto di terra</a:t>
            </a:r>
          </a:p>
        </p:txBody>
      </p:sp>
      <p:sp>
        <p:nvSpPr>
          <p:cNvPr id="7" name="Rettangolo 6"/>
          <p:cNvSpPr/>
          <p:nvPr/>
        </p:nvSpPr>
        <p:spPr>
          <a:xfrm>
            <a:off x="827564" y="2025715"/>
            <a:ext cx="7920900" cy="2554545"/>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La corrente di guasto a terra I</a:t>
            </a:r>
            <a:r>
              <a:rPr kumimoji="0" lang="it-IT" altLang="it-IT" sz="2000" b="0" i="0" u="none" strike="noStrike" kern="1200" cap="none" spc="0" normalizeH="0" baseline="-25000" noProof="0" dirty="0">
                <a:ln>
                  <a:noFill/>
                </a:ln>
                <a:solidFill>
                  <a:srgbClr val="009999"/>
                </a:solidFill>
                <a:effectLst/>
                <a:uLnTx/>
                <a:uFillTx/>
                <a:latin typeface="Arial"/>
                <a:ea typeface="+mn-ea"/>
                <a:cs typeface="+mn-cs"/>
              </a:rPr>
              <a:t>F</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si può calcolare con la formula:</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2000" b="0" i="0" u="none" strike="noStrike" kern="1200" cap="none" spc="0" normalizeH="0" baseline="0" noProof="0" dirty="0">
              <a:ln>
                <a:noFill/>
              </a:ln>
              <a:solidFill>
                <a:srgbClr val="009999"/>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I</a:t>
            </a:r>
            <a:r>
              <a:rPr kumimoji="0" lang="it-IT" altLang="it-IT" sz="2000" b="0" i="0" u="none" strike="noStrike" kern="1200" cap="none" spc="0" normalizeH="0" baseline="-25000" noProof="0" dirty="0">
                <a:ln>
                  <a:noFill/>
                </a:ln>
                <a:solidFill>
                  <a:srgbClr val="009999"/>
                </a:solidFill>
                <a:effectLst/>
                <a:uLnTx/>
                <a:uFillTx/>
                <a:latin typeface="Arial"/>
                <a:ea typeface="+mn-ea"/>
                <a:cs typeface="+mn-cs"/>
              </a:rPr>
              <a:t>F</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 (0,003 L</a:t>
            </a:r>
            <a:r>
              <a:rPr kumimoji="0" lang="it-IT" altLang="it-IT" sz="2000" b="0" i="0" u="none" strike="noStrike" kern="1200" cap="none" spc="0" normalizeH="0" baseline="-25000" noProof="0" dirty="0">
                <a:ln>
                  <a:noFill/>
                </a:ln>
                <a:solidFill>
                  <a:srgbClr val="009999"/>
                </a:solidFill>
                <a:effectLst/>
                <a:uLnTx/>
                <a:uFillTx/>
                <a:latin typeface="Arial"/>
                <a:ea typeface="+mn-ea"/>
                <a:cs typeface="+mn-cs"/>
              </a:rPr>
              <a:t>1</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+ 0,2 L</a:t>
            </a:r>
            <a:r>
              <a:rPr kumimoji="0" lang="it-IT" altLang="it-IT" sz="2000" b="0" i="0" u="none" strike="noStrike" kern="1200" cap="none" spc="0" normalizeH="0" baseline="-25000" noProof="0" dirty="0">
                <a:ln>
                  <a:noFill/>
                </a:ln>
                <a:solidFill>
                  <a:srgbClr val="009999"/>
                </a:solidFill>
                <a:effectLst/>
                <a:uLnTx/>
                <a:uFillTx/>
                <a:latin typeface="Arial"/>
                <a:ea typeface="+mn-ea"/>
                <a:cs typeface="+mn-cs"/>
              </a:rPr>
              <a:t>2</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U</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2000" b="0" i="0" u="none" strike="noStrike" kern="1200" cap="none" spc="0" normalizeH="0" baseline="0" noProof="0" dirty="0">
              <a:ln>
                <a:noFill/>
              </a:ln>
              <a:solidFill>
                <a:srgbClr val="009999"/>
              </a:solidFill>
              <a:effectLst/>
              <a:uLnTx/>
              <a:uFillTx/>
              <a:latin typeface="Arial"/>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dove: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L</a:t>
            </a:r>
            <a:r>
              <a:rPr kumimoji="0" lang="it-IT" altLang="it-IT" sz="2000" b="0" i="0" u="none" strike="noStrike" kern="1200" cap="none" spc="0" normalizeH="0" baseline="-25000" noProof="0" dirty="0">
                <a:ln>
                  <a:noFill/>
                </a:ln>
                <a:solidFill>
                  <a:srgbClr val="009999"/>
                </a:solidFill>
                <a:effectLst/>
                <a:uLnTx/>
                <a:uFillTx/>
                <a:latin typeface="Arial"/>
                <a:ea typeface="+mn-ea"/>
                <a:cs typeface="+mn-cs"/>
              </a:rPr>
              <a:t>1</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 lunghezza delle linee aeree alimentate dalle sbarre in km</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L</a:t>
            </a:r>
            <a:r>
              <a:rPr kumimoji="0" lang="it-IT" altLang="it-IT" sz="2000" b="0" i="0" u="none" strike="noStrike" kern="1200" cap="none" spc="0" normalizeH="0" baseline="-25000" noProof="0" dirty="0">
                <a:ln>
                  <a:noFill/>
                </a:ln>
                <a:solidFill>
                  <a:srgbClr val="009999"/>
                </a:solidFill>
                <a:effectLst/>
                <a:uLnTx/>
                <a:uFillTx/>
                <a:latin typeface="Arial"/>
                <a:ea typeface="+mn-ea"/>
                <a:cs typeface="+mn-cs"/>
              </a:rPr>
              <a:t>2</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 lunghezza delle linee in cavo alimentate dalle sbarre in km</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U = tensione concatenata del sistema elettrico in </a:t>
            </a:r>
            <a:r>
              <a:rPr kumimoji="0" lang="it-IT" altLang="it-IT" sz="2000" b="0" i="0" u="none" strike="noStrike" kern="1200" cap="none" spc="0" normalizeH="0" baseline="0" noProof="0" dirty="0" err="1">
                <a:ln>
                  <a:noFill/>
                </a:ln>
                <a:solidFill>
                  <a:srgbClr val="009999"/>
                </a:solidFill>
                <a:effectLst/>
                <a:uLnTx/>
                <a:uFillTx/>
                <a:latin typeface="Arial"/>
                <a:ea typeface="+mn-ea"/>
                <a:cs typeface="+mn-cs"/>
              </a:rPr>
              <a:t>kV</a:t>
            </a:r>
            <a:endParaRPr kumimoji="0" lang="it-IT" altLang="it-IT" sz="2000" b="0" i="0" u="none" strike="noStrike" kern="1200" cap="none" spc="0" normalizeH="0" baseline="0" noProof="0" dirty="0">
              <a:ln>
                <a:noFill/>
              </a:ln>
              <a:solidFill>
                <a:srgbClr val="009999"/>
              </a:solidFill>
              <a:effectLst/>
              <a:uLnTx/>
              <a:uFillTx/>
              <a:latin typeface="Arial"/>
              <a:ea typeface="+mn-ea"/>
              <a:cs typeface="+mn-cs"/>
            </a:endParaRPr>
          </a:p>
        </p:txBody>
      </p:sp>
      <p:sp>
        <p:nvSpPr>
          <p:cNvPr id="8" name="CasellaDiTesto 7"/>
          <p:cNvSpPr txBox="1"/>
          <p:nvPr/>
        </p:nvSpPr>
        <p:spPr>
          <a:xfrm>
            <a:off x="812726" y="5266075"/>
            <a:ext cx="7920900" cy="323165"/>
          </a:xfrm>
          <a:prstGeom prst="rect">
            <a:avLst/>
          </a:prstGeom>
          <a:noFill/>
        </p:spPr>
        <p:txBody>
          <a:bodyPr wrap="square" rtlCol="0">
            <a:spAutoFit/>
          </a:bodyPr>
          <a:lstStyle/>
          <a:p>
            <a:pPr marL="536575" marR="0" lvl="0" indent="-536575" algn="just" defTabSz="914400" rtl="0" eaLnBrk="0" fontAlgn="base" latinLnBrk="0" hangingPunct="0">
              <a:lnSpc>
                <a:spcPct val="100000"/>
              </a:lnSpc>
              <a:spcBef>
                <a:spcPct val="0"/>
              </a:spcBef>
              <a:spcAft>
                <a:spcPct val="0"/>
              </a:spcAft>
              <a:buClrTx/>
              <a:buSzTx/>
              <a:buFontTx/>
              <a:buNone/>
              <a:tabLst/>
              <a:defRPr/>
            </a:pPr>
            <a:r>
              <a:rPr kumimoji="1" lang="it-IT" sz="1500" b="1" i="0" u="none" strike="noStrike" kern="1200" cap="none" spc="0" normalizeH="0" baseline="0" noProof="0" dirty="0">
                <a:ln>
                  <a:noFill/>
                </a:ln>
                <a:solidFill>
                  <a:srgbClr val="009999"/>
                </a:solidFill>
                <a:effectLst/>
                <a:uLnTx/>
                <a:uFillTx/>
                <a:latin typeface="Arial"/>
                <a:ea typeface="+mn-ea"/>
                <a:cs typeface="+mn-cs"/>
              </a:rPr>
              <a:t>Nota:</a:t>
            </a:r>
            <a:r>
              <a:rPr kumimoji="1" lang="it-IT" sz="1500" b="0" i="0" u="none" strike="noStrike" kern="1200" cap="none" spc="0" normalizeH="0" baseline="0" noProof="0" dirty="0">
                <a:ln>
                  <a:noFill/>
                </a:ln>
                <a:solidFill>
                  <a:srgbClr val="009999"/>
                </a:solidFill>
                <a:effectLst/>
                <a:uLnTx/>
                <a:uFillTx/>
                <a:latin typeface="Arial"/>
                <a:ea typeface="+mn-ea"/>
                <a:cs typeface="+mn-cs"/>
              </a:rPr>
              <a:t>	la Norma CEI 0-16 impone di fornire all’utente il valore di I</a:t>
            </a:r>
            <a:r>
              <a:rPr kumimoji="1" lang="it-IT" sz="1500" b="0" i="0" u="none" strike="noStrike" kern="1200" cap="none" spc="0" normalizeH="0" baseline="-25000" noProof="0" dirty="0">
                <a:ln>
                  <a:noFill/>
                </a:ln>
                <a:solidFill>
                  <a:srgbClr val="009999"/>
                </a:solidFill>
                <a:effectLst/>
                <a:uLnTx/>
                <a:uFillTx/>
                <a:latin typeface="Arial"/>
                <a:ea typeface="+mn-ea"/>
                <a:cs typeface="+mn-cs"/>
              </a:rPr>
              <a:t>F</a:t>
            </a:r>
            <a:endParaRPr kumimoji="1" lang="it-IT" sz="1500" b="0" i="0" u="none" strike="noStrike" kern="1200" cap="none" spc="0" normalizeH="0" baseline="0" noProof="0" dirty="0">
              <a:ln>
                <a:noFill/>
              </a:ln>
              <a:solidFill>
                <a:srgbClr val="009999"/>
              </a:solidFill>
              <a:effectLst/>
              <a:uLnTx/>
              <a:uFillTx/>
              <a:latin typeface="Arial"/>
              <a:ea typeface="+mn-ea"/>
              <a:cs typeface="+mn-cs"/>
            </a:endParaRPr>
          </a:p>
        </p:txBody>
      </p:sp>
      <p:sp>
        <p:nvSpPr>
          <p:cNvPr id="6" name="CasellaDiTesto 5">
            <a:extLst>
              <a:ext uri="{FF2B5EF4-FFF2-40B4-BE49-F238E27FC236}">
                <a16:creationId xmlns:a16="http://schemas.microsoft.com/office/drawing/2014/main" id="{400C26F5-C218-5A29-F3C6-599B7C3DA3F9}"/>
              </a:ext>
            </a:extLst>
          </p:cNvPr>
          <p:cNvSpPr txBox="1"/>
          <p:nvPr/>
        </p:nvSpPr>
        <p:spPr>
          <a:xfrm>
            <a:off x="827564" y="1339900"/>
            <a:ext cx="4599432"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1" lang="it-IT" sz="1800" b="1" i="0" u="none" strike="noStrike" kern="1200" cap="none" spc="0" normalizeH="0" baseline="0" noProof="0" dirty="0">
                <a:ln>
                  <a:noFill/>
                </a:ln>
                <a:solidFill>
                  <a:srgbClr val="0099CC"/>
                </a:solidFill>
                <a:effectLst/>
                <a:uLnTx/>
                <a:uFillTx/>
                <a:latin typeface="Arial" panose="020B0604020202020204" pitchFamily="34" charset="0"/>
                <a:ea typeface="+mn-ea"/>
                <a:cs typeface="+mn-cs"/>
              </a:rPr>
              <a:t>Sistemi MT con neutro isolato</a:t>
            </a:r>
          </a:p>
        </p:txBody>
      </p:sp>
      <p:sp>
        <p:nvSpPr>
          <p:cNvPr id="2" name="Segnaposto numero diapositiva 1">
            <a:extLst>
              <a:ext uri="{FF2B5EF4-FFF2-40B4-BE49-F238E27FC236}">
                <a16:creationId xmlns:a16="http://schemas.microsoft.com/office/drawing/2014/main" id="{3979A28D-02A8-B418-A5F4-D2D9BA1E2CF3}"/>
              </a:ext>
            </a:extLst>
          </p:cNvPr>
          <p:cNvSpPr>
            <a:spLocks noGrp="1"/>
          </p:cNvSpPr>
          <p:nvPr>
            <p:ph type="sldNum" sz="quarter" idx="12"/>
          </p:nvPr>
        </p:nvSpPr>
        <p:spPr/>
        <p:txBody>
          <a:bodyPr/>
          <a:lstStyle/>
          <a:p>
            <a:fld id="{AB0F8D9A-AFD8-4A88-8415-4E6756A0FCA9}" type="slidenum">
              <a:rPr lang="it-IT" smtClean="0"/>
              <a:t>82</a:t>
            </a:fld>
            <a:endParaRPr lang="it-IT"/>
          </a:p>
        </p:txBody>
      </p:sp>
    </p:spTree>
    <p:extLst>
      <p:ext uri="{BB962C8B-B14F-4D97-AF65-F5344CB8AC3E}">
        <p14:creationId xmlns:p14="http://schemas.microsoft.com/office/powerpoint/2010/main" val="11272057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2"/>
          <p:cNvSpPr txBox="1">
            <a:spLocks noChangeArrowheads="1"/>
          </p:cNvSpPr>
          <p:nvPr/>
        </p:nvSpPr>
        <p:spPr bwMode="auto">
          <a:xfrm>
            <a:off x="827584" y="431086"/>
            <a:ext cx="72012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Impianto di terra</a:t>
            </a:r>
            <a:endParaRPr kumimoji="1" lang="it-IT" altLang="it-IT" sz="2800" b="1" i="0" u="none" strike="noStrike" kern="1200" cap="none" spc="0" normalizeH="0" baseline="-25000" noProof="0" dirty="0">
              <a:ln>
                <a:noFill/>
              </a:ln>
              <a:solidFill>
                <a:schemeClr val="accent1"/>
              </a:solidFill>
              <a:effectLst/>
              <a:uLnTx/>
              <a:uFillTx/>
              <a:latin typeface="Arial" panose="020B0604020202020204" pitchFamily="34" charset="0"/>
              <a:ea typeface="+mn-ea"/>
              <a:cs typeface="+mn-cs"/>
            </a:endParaRPr>
          </a:p>
        </p:txBody>
      </p:sp>
      <p:sp>
        <p:nvSpPr>
          <p:cNvPr id="7" name="Rettangolo 6"/>
          <p:cNvSpPr/>
          <p:nvPr/>
        </p:nvSpPr>
        <p:spPr>
          <a:xfrm>
            <a:off x="827584" y="937580"/>
            <a:ext cx="7920900" cy="1015663"/>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La massima tensione di contatto U</a:t>
            </a:r>
            <a:r>
              <a:rPr kumimoji="0" lang="it-IT" altLang="it-IT" sz="2000" b="0" i="0" u="none" strike="noStrike" kern="1200" cap="none" spc="0" normalizeH="0" baseline="-25000" noProof="0" dirty="0">
                <a:ln>
                  <a:noFill/>
                </a:ln>
                <a:solidFill>
                  <a:srgbClr val="009999"/>
                </a:solidFill>
                <a:effectLst/>
                <a:uLnTx/>
                <a:uFillTx/>
                <a:latin typeface="Arial"/>
                <a:ea typeface="+mn-ea"/>
                <a:cs typeface="+mn-cs"/>
              </a:rPr>
              <a:t>T</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ammissibile (tensione a cui è soggetta una persona in seguito ad un contatto indiretto) viene fornita dalla Norma CEI EN 50522 mediante il seguente grafico.</a:t>
            </a:r>
          </a:p>
        </p:txBody>
      </p:sp>
      <p:sp>
        <p:nvSpPr>
          <p:cNvPr id="3" name="Segnaposto numero diapositiva 2">
            <a:extLst>
              <a:ext uri="{FF2B5EF4-FFF2-40B4-BE49-F238E27FC236}">
                <a16:creationId xmlns:a16="http://schemas.microsoft.com/office/drawing/2014/main" id="{9AB46DC4-4134-CADA-12CE-63CCCE381272}"/>
              </a:ext>
            </a:extLst>
          </p:cNvPr>
          <p:cNvSpPr>
            <a:spLocks noGrp="1"/>
          </p:cNvSpPr>
          <p:nvPr>
            <p:ph type="sldNum" sz="quarter" idx="12"/>
          </p:nvPr>
        </p:nvSpPr>
        <p:spPr/>
        <p:txBody>
          <a:bodyPr/>
          <a:lstStyle/>
          <a:p>
            <a:fld id="{AB0F8D9A-AFD8-4A88-8415-4E6756A0FCA9}" type="slidenum">
              <a:rPr lang="it-IT" smtClean="0"/>
              <a:t>83</a:t>
            </a:fld>
            <a:endParaRPr lang="it-IT"/>
          </a:p>
        </p:txBody>
      </p:sp>
      <p:pic>
        <p:nvPicPr>
          <p:cNvPr id="9" name="Picture 8">
            <a:extLst>
              <a:ext uri="{FF2B5EF4-FFF2-40B4-BE49-F238E27FC236}">
                <a16:creationId xmlns:a16="http://schemas.microsoft.com/office/drawing/2014/main" id="{AE75C7EB-054A-7ED8-BE4A-99AD5B409C0C}"/>
              </a:ext>
            </a:extLst>
          </p:cNvPr>
          <p:cNvPicPr>
            <a:picLocks noChangeAspect="1" noChangeArrowheads="1"/>
          </p:cNvPicPr>
          <p:nvPr/>
        </p:nvPicPr>
        <p:blipFill>
          <a:blip r:embed="rId2" cstate="print"/>
          <a:srcRect/>
          <a:stretch>
            <a:fillRect/>
          </a:stretch>
        </p:blipFill>
        <p:spPr bwMode="auto">
          <a:xfrm>
            <a:off x="1568337" y="2009383"/>
            <a:ext cx="6439394" cy="4417531"/>
          </a:xfrm>
          <a:prstGeom prst="rect">
            <a:avLst/>
          </a:prstGeom>
          <a:noFill/>
          <a:ln w="9525">
            <a:noFill/>
            <a:miter lim="800000"/>
            <a:headEnd/>
            <a:tailEnd/>
          </a:ln>
        </p:spPr>
      </p:pic>
      <p:sp>
        <p:nvSpPr>
          <p:cNvPr id="13" name="AutoShape 9">
            <a:extLst>
              <a:ext uri="{FF2B5EF4-FFF2-40B4-BE49-F238E27FC236}">
                <a16:creationId xmlns:a16="http://schemas.microsoft.com/office/drawing/2014/main" id="{E7F8E3A9-E5FB-81E1-45F9-F66FE5C53EA6}"/>
              </a:ext>
            </a:extLst>
          </p:cNvPr>
          <p:cNvSpPr>
            <a:spLocks noChangeArrowheads="1"/>
          </p:cNvSpPr>
          <p:nvPr/>
        </p:nvSpPr>
        <p:spPr bwMode="auto">
          <a:xfrm>
            <a:off x="4921107" y="3029424"/>
            <a:ext cx="612775" cy="376237"/>
          </a:xfrm>
          <a:prstGeom prst="wedgeRectCallout">
            <a:avLst>
              <a:gd name="adj1" fmla="val -192486"/>
              <a:gd name="adj2" fmla="val 138606"/>
            </a:avLst>
          </a:prstGeom>
          <a:gradFill rotWithShape="0">
            <a:gsLst>
              <a:gs pos="0">
                <a:srgbClr val="FFFFFF"/>
              </a:gs>
              <a:gs pos="100000">
                <a:srgbClr val="010000"/>
              </a:gs>
            </a:gsLst>
            <a:lin ang="5400000" scaled="1"/>
          </a:gradFill>
          <a:ln w="9525">
            <a:solidFill>
              <a:srgbClr val="010000"/>
            </a:solidFill>
            <a:miter lim="800000"/>
            <a:headEnd/>
            <a:tailEnd/>
          </a:ln>
        </p:spPr>
        <p:txBody>
          <a:bodyPr anchor="ct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it-IT" sz="1800" b="1" i="0" u="none" strike="noStrike" kern="0" cap="none" spc="0" normalizeH="0" baseline="0" noProof="0">
                <a:ln>
                  <a:noFill/>
                </a:ln>
                <a:solidFill>
                  <a:srgbClr val="010000"/>
                </a:solidFill>
                <a:effectLst/>
                <a:uLnTx/>
                <a:uFillTx/>
                <a:latin typeface="Arial" pitchFamily="34" charset="0"/>
              </a:rPr>
              <a:t>AT</a:t>
            </a:r>
          </a:p>
        </p:txBody>
      </p:sp>
    </p:spTree>
    <p:extLst>
      <p:ext uri="{BB962C8B-B14F-4D97-AF65-F5344CB8AC3E}">
        <p14:creationId xmlns:p14="http://schemas.microsoft.com/office/powerpoint/2010/main" val="5243485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2"/>
          <p:cNvSpPr txBox="1">
            <a:spLocks noChangeArrowheads="1"/>
          </p:cNvSpPr>
          <p:nvPr/>
        </p:nvSpPr>
        <p:spPr bwMode="auto">
          <a:xfrm>
            <a:off x="827584" y="785059"/>
            <a:ext cx="72012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Impianto di terra</a:t>
            </a:r>
            <a:endParaRPr kumimoji="1" lang="it-IT" altLang="it-IT" sz="2800" b="1" i="0" u="none" strike="noStrike" kern="1200" cap="none" spc="0" normalizeH="0" baseline="-25000" noProof="0" dirty="0">
              <a:ln>
                <a:noFill/>
              </a:ln>
              <a:solidFill>
                <a:schemeClr val="accent1"/>
              </a:solidFill>
              <a:effectLst/>
              <a:uLnTx/>
              <a:uFillTx/>
              <a:latin typeface="Arial" panose="020B0604020202020204" pitchFamily="34" charset="0"/>
              <a:ea typeface="+mn-ea"/>
              <a:cs typeface="+mn-cs"/>
            </a:endParaRPr>
          </a:p>
        </p:txBody>
      </p:sp>
      <p:sp>
        <p:nvSpPr>
          <p:cNvPr id="7" name="Rettangolo 6"/>
          <p:cNvSpPr/>
          <p:nvPr/>
        </p:nvSpPr>
        <p:spPr>
          <a:xfrm>
            <a:off x="827584" y="1756747"/>
            <a:ext cx="7920900" cy="3344505"/>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La tensione di passo </a:t>
            </a:r>
            <a:r>
              <a:rPr kumimoji="0" lang="it-IT" altLang="it-IT" sz="2000" b="0" i="0" u="none" strike="noStrike" kern="1200" cap="none" spc="0" normalizeH="0" baseline="0" noProof="0" dirty="0" err="1">
                <a:ln>
                  <a:noFill/>
                </a:ln>
                <a:solidFill>
                  <a:srgbClr val="009999"/>
                </a:solidFill>
                <a:effectLst/>
                <a:uLnTx/>
                <a:uFillTx/>
                <a:latin typeface="Arial"/>
                <a:ea typeface="+mn-ea"/>
                <a:cs typeface="+mn-cs"/>
              </a:rPr>
              <a:t>U</a:t>
            </a:r>
            <a:r>
              <a:rPr kumimoji="0" lang="it-IT" altLang="it-IT" sz="2000" b="0" i="0" u="none" strike="noStrike" kern="1200" cap="none" spc="0" normalizeH="0" baseline="-25000" noProof="0" dirty="0" err="1">
                <a:ln>
                  <a:noFill/>
                </a:ln>
                <a:solidFill>
                  <a:srgbClr val="009999"/>
                </a:solidFill>
                <a:effectLst/>
                <a:uLnTx/>
                <a:uFillTx/>
                <a:latin typeface="Arial"/>
                <a:ea typeface="+mn-ea"/>
                <a:cs typeface="+mn-cs"/>
              </a:rPr>
              <a:t>Tp</a:t>
            </a:r>
            <a:r>
              <a:rPr lang="it-IT" altLang="it-IT" sz="2000" dirty="0">
                <a:solidFill>
                  <a:srgbClr val="009999"/>
                </a:solidFill>
                <a:latin typeface="Arial"/>
              </a:rPr>
              <a:t> può essere confrontata </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con la tensione totale di terra U</a:t>
            </a:r>
            <a:r>
              <a:rPr kumimoji="0" lang="it-IT" altLang="it-IT" sz="2000" b="0" i="0" u="none" strike="noStrike" kern="1200" cap="none" spc="0" normalizeH="0" baseline="-25000" noProof="0" dirty="0">
                <a:ln>
                  <a:noFill/>
                </a:ln>
                <a:solidFill>
                  <a:srgbClr val="009999"/>
                </a:solidFill>
                <a:effectLst/>
                <a:uLnTx/>
                <a:uFillTx/>
                <a:latin typeface="Arial"/>
                <a:ea typeface="+mn-ea"/>
                <a:cs typeface="+mn-cs"/>
              </a:rPr>
              <a:t>E</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 R</a:t>
            </a:r>
            <a:r>
              <a:rPr kumimoji="0" lang="it-IT" altLang="it-IT" sz="2000" b="0" i="0" u="none" strike="noStrike" kern="1200" cap="none" spc="0" normalizeH="0" baseline="-25000" noProof="0" dirty="0">
                <a:ln>
                  <a:noFill/>
                </a:ln>
                <a:solidFill>
                  <a:srgbClr val="009999"/>
                </a:solidFill>
                <a:effectLst/>
                <a:uLnTx/>
                <a:uFillTx/>
                <a:latin typeface="Arial"/>
                <a:ea typeface="+mn-ea"/>
                <a:cs typeface="+mn-cs"/>
              </a:rPr>
              <a:t>E</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I</a:t>
            </a:r>
            <a:r>
              <a:rPr kumimoji="0" lang="it-IT" altLang="it-IT" sz="2000" b="0" i="0" u="none" strike="noStrike" kern="1200" cap="none" spc="0" normalizeH="0" baseline="-25000" noProof="0" dirty="0">
                <a:ln>
                  <a:noFill/>
                </a:ln>
                <a:solidFill>
                  <a:srgbClr val="009999"/>
                </a:solidFill>
                <a:effectLst/>
                <a:uLnTx/>
                <a:uFillTx/>
                <a:latin typeface="Arial"/>
                <a:ea typeface="+mn-ea"/>
                <a:cs typeface="+mn-cs"/>
              </a:rPr>
              <a:t>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700" b="0" i="0" u="none" strike="noStrike" kern="1200" cap="none" spc="0" normalizeH="0" baseline="-25000" noProof="0" dirty="0">
              <a:ln>
                <a:noFill/>
              </a:ln>
              <a:solidFill>
                <a:srgbClr val="009999"/>
              </a:solidFill>
              <a:effectLst/>
              <a:uLnTx/>
              <a:uFillTx/>
              <a:latin typeface="Arial"/>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Se infatti U</a:t>
            </a:r>
            <a:r>
              <a:rPr kumimoji="0" lang="it-IT" altLang="it-IT" sz="2000" b="0" i="0" u="none" strike="noStrike" kern="1200" cap="none" spc="0" normalizeH="0" baseline="-25000" noProof="0" dirty="0">
                <a:ln>
                  <a:noFill/>
                </a:ln>
                <a:solidFill>
                  <a:srgbClr val="009999"/>
                </a:solidFill>
                <a:effectLst/>
                <a:uLnTx/>
                <a:uFillTx/>
                <a:latin typeface="Arial"/>
                <a:ea typeface="+mn-ea"/>
                <a:cs typeface="+mn-cs"/>
              </a:rPr>
              <a:t>E</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a:t>
            </a:r>
            <a:r>
              <a:rPr kumimoji="0" lang="it-IT" altLang="it-IT" sz="2000" b="0" i="0" u="sng" strike="noStrike" kern="1200" cap="none" spc="0" normalizeH="0" baseline="0" noProof="0" dirty="0">
                <a:ln>
                  <a:noFill/>
                </a:ln>
                <a:solidFill>
                  <a:srgbClr val="009999"/>
                </a:solidFill>
                <a:effectLst/>
                <a:uLnTx/>
                <a:uFillTx/>
                <a:latin typeface="Arial"/>
                <a:ea typeface="+mn-ea"/>
                <a:cs typeface="+mn-cs"/>
              </a:rPr>
              <a:t>&lt;</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a:t>
            </a:r>
            <a:r>
              <a:rPr kumimoji="0" lang="it-IT" altLang="it-IT" sz="2000" b="0" i="0" u="none" strike="noStrike" kern="1200" cap="none" spc="0" normalizeH="0" baseline="0" noProof="0" dirty="0" err="1">
                <a:ln>
                  <a:noFill/>
                </a:ln>
                <a:solidFill>
                  <a:srgbClr val="009999"/>
                </a:solidFill>
                <a:effectLst/>
                <a:uLnTx/>
                <a:uFillTx/>
                <a:latin typeface="Arial"/>
                <a:ea typeface="+mn-ea"/>
                <a:cs typeface="+mn-cs"/>
              </a:rPr>
              <a:t>U</a:t>
            </a:r>
            <a:r>
              <a:rPr kumimoji="0" lang="it-IT" altLang="it-IT" sz="2000" b="0" i="0" u="none" strike="noStrike" kern="1200" cap="none" spc="0" normalizeH="0" baseline="-25000" noProof="0" dirty="0" err="1">
                <a:ln>
                  <a:noFill/>
                </a:ln>
                <a:solidFill>
                  <a:srgbClr val="009999"/>
                </a:solidFill>
                <a:effectLst/>
                <a:uLnTx/>
                <a:uFillTx/>
                <a:latin typeface="Arial"/>
                <a:ea typeface="+mn-ea"/>
                <a:cs typeface="+mn-cs"/>
              </a:rPr>
              <a:t>Tp</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l’impianto di terra è sicuro; ne consegue che la relazione da rispettare è R</a:t>
            </a:r>
            <a:r>
              <a:rPr kumimoji="0" lang="it-IT" altLang="it-IT" sz="2000" b="0" i="0" u="none" strike="noStrike" kern="1200" cap="none" spc="0" normalizeH="0" baseline="-25000" noProof="0" dirty="0">
                <a:ln>
                  <a:noFill/>
                </a:ln>
                <a:solidFill>
                  <a:srgbClr val="009999"/>
                </a:solidFill>
                <a:effectLst/>
                <a:uLnTx/>
                <a:uFillTx/>
                <a:latin typeface="Arial"/>
                <a:ea typeface="+mn-ea"/>
                <a:cs typeface="+mn-cs"/>
              </a:rPr>
              <a:t>E</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a:t>
            </a:r>
            <a:r>
              <a:rPr kumimoji="0" lang="it-IT" altLang="it-IT" sz="2000" b="0" i="0" u="sng" strike="noStrike" kern="1200" cap="none" spc="0" normalizeH="0" baseline="0" noProof="0" dirty="0">
                <a:ln>
                  <a:noFill/>
                </a:ln>
                <a:solidFill>
                  <a:srgbClr val="009999"/>
                </a:solidFill>
                <a:effectLst/>
                <a:uLnTx/>
                <a:uFillTx/>
                <a:latin typeface="Arial"/>
                <a:ea typeface="+mn-ea"/>
                <a:cs typeface="+mn-cs"/>
              </a:rPr>
              <a:t>&lt;</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a:t>
            </a:r>
            <a:r>
              <a:rPr kumimoji="0" lang="it-IT" altLang="it-IT" sz="2000" b="0" i="0" u="none" strike="noStrike" kern="1200" cap="none" spc="0" normalizeH="0" baseline="0" noProof="0" dirty="0" err="1">
                <a:ln>
                  <a:noFill/>
                </a:ln>
                <a:solidFill>
                  <a:srgbClr val="009999"/>
                </a:solidFill>
                <a:effectLst/>
                <a:uLnTx/>
                <a:uFillTx/>
                <a:latin typeface="Arial"/>
                <a:ea typeface="+mn-ea"/>
                <a:cs typeface="+mn-cs"/>
              </a:rPr>
              <a:t>U</a:t>
            </a:r>
            <a:r>
              <a:rPr kumimoji="0" lang="it-IT" altLang="it-IT" sz="2000" b="0" i="0" u="none" strike="noStrike" kern="1200" cap="none" spc="0" normalizeH="0" baseline="-25000" noProof="0" dirty="0" err="1">
                <a:ln>
                  <a:noFill/>
                </a:ln>
                <a:solidFill>
                  <a:srgbClr val="009999"/>
                </a:solidFill>
                <a:effectLst/>
                <a:uLnTx/>
                <a:uFillTx/>
                <a:latin typeface="Arial"/>
                <a:ea typeface="+mn-ea"/>
                <a:cs typeface="+mn-cs"/>
              </a:rPr>
              <a:t>Tp</a:t>
            </a:r>
            <a:r>
              <a:rPr kumimoji="0" lang="it-IT" altLang="it-IT" sz="2000" b="0" i="0" u="none" strike="noStrike" kern="1200" cap="none" spc="0" normalizeH="0" baseline="0" noProof="0" dirty="0">
                <a:ln>
                  <a:noFill/>
                </a:ln>
                <a:solidFill>
                  <a:srgbClr val="009999"/>
                </a:solidFill>
                <a:effectLst/>
                <a:uLnTx/>
                <a:uFillTx/>
                <a:latin typeface="Arial"/>
                <a:ea typeface="+mn-ea"/>
                <a:cs typeface="+mn-cs"/>
              </a:rPr>
              <a:t> / I</a:t>
            </a:r>
            <a:r>
              <a:rPr kumimoji="0" lang="it-IT" altLang="it-IT" sz="2000" b="0" i="0" u="none" strike="noStrike" kern="1200" cap="none" spc="0" normalizeH="0" baseline="-25000" noProof="0" dirty="0">
                <a:ln>
                  <a:noFill/>
                </a:ln>
                <a:solidFill>
                  <a:srgbClr val="009999"/>
                </a:solidFill>
                <a:effectLst/>
                <a:uLnTx/>
                <a:uFillTx/>
                <a:latin typeface="Arial"/>
                <a:ea typeface="+mn-ea"/>
                <a:cs typeface="+mn-cs"/>
              </a:rPr>
              <a:t>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2000" b="0" i="0" u="none" strike="noStrike" kern="1200" cap="none" spc="0" normalizeH="0" baseline="-25000" noProof="0" dirty="0">
              <a:ln>
                <a:noFill/>
              </a:ln>
              <a:solidFill>
                <a:srgbClr val="009999"/>
              </a:solidFill>
              <a:effectLst/>
              <a:uLnTx/>
              <a:uFillTx/>
              <a:latin typeface="Arial"/>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2000" b="0" i="0" u="none" strike="noStrike" kern="1200" cap="none" spc="0" normalizeH="0" baseline="-25000" noProof="0" dirty="0">
              <a:ln>
                <a:noFill/>
              </a:ln>
              <a:solidFill>
                <a:srgbClr val="009999"/>
              </a:solidFill>
              <a:effectLst/>
              <a:uLnTx/>
              <a:uFillTx/>
              <a:latin typeface="Arial"/>
              <a:ea typeface="+mn-ea"/>
              <a:cs typeface="+mn-cs"/>
            </a:endParaRPr>
          </a:p>
          <a:p>
            <a:pPr marL="628650" marR="0" lvl="0" indent="-628650" algn="just" defTabSz="914400" rtl="0" eaLnBrk="1" fontAlgn="base" latinLnBrk="0" hangingPunct="1">
              <a:lnSpc>
                <a:spcPct val="100000"/>
              </a:lnSpc>
              <a:spcBef>
                <a:spcPct val="0"/>
              </a:spcBef>
              <a:spcAft>
                <a:spcPct val="0"/>
              </a:spcAft>
              <a:buClrTx/>
              <a:buSzTx/>
              <a:buFontTx/>
              <a:buNone/>
              <a:tabLst/>
              <a:defRPr/>
            </a:pPr>
            <a:r>
              <a:rPr kumimoji="0" lang="it-IT" altLang="it-IT" sz="1500" b="1" i="0" u="none" strike="noStrike" kern="1200" cap="none" spc="0" normalizeH="0" baseline="0" noProof="0" dirty="0">
                <a:ln>
                  <a:noFill/>
                </a:ln>
                <a:solidFill>
                  <a:srgbClr val="009999"/>
                </a:solidFill>
                <a:effectLst/>
                <a:uLnTx/>
                <a:uFillTx/>
                <a:latin typeface="Arial"/>
                <a:ea typeface="+mn-ea"/>
                <a:cs typeface="+mn-cs"/>
              </a:rPr>
              <a:t>Nota:</a:t>
            </a:r>
            <a:r>
              <a:rPr kumimoji="0" lang="it-IT" altLang="it-IT" sz="1500" b="0" i="0" u="none" strike="noStrike" kern="1200" cap="none" spc="0" normalizeH="0" baseline="0" noProof="0" dirty="0">
                <a:ln>
                  <a:noFill/>
                </a:ln>
                <a:solidFill>
                  <a:srgbClr val="009999"/>
                </a:solidFill>
                <a:effectLst/>
                <a:uLnTx/>
                <a:uFillTx/>
                <a:latin typeface="Arial"/>
                <a:ea typeface="+mn-ea"/>
                <a:cs typeface="+mn-cs"/>
              </a:rPr>
              <a:t> 	la corrente di guasto a terra I</a:t>
            </a:r>
            <a:r>
              <a:rPr kumimoji="0" lang="it-IT" altLang="it-IT" sz="1500" b="0" i="0" u="none" strike="noStrike" kern="1200" cap="none" spc="0" normalizeH="0" baseline="-25000" noProof="0" dirty="0">
                <a:ln>
                  <a:noFill/>
                </a:ln>
                <a:solidFill>
                  <a:srgbClr val="009999"/>
                </a:solidFill>
                <a:effectLst/>
                <a:uLnTx/>
                <a:uFillTx/>
                <a:latin typeface="Arial"/>
                <a:ea typeface="+mn-ea"/>
                <a:cs typeface="+mn-cs"/>
              </a:rPr>
              <a:t>F</a:t>
            </a:r>
            <a:r>
              <a:rPr kumimoji="0" lang="it-IT" altLang="it-IT" sz="1500" b="0" i="0" u="none" strike="noStrike" kern="1200" cap="none" spc="0" normalizeH="0" baseline="0" noProof="0" dirty="0">
                <a:ln>
                  <a:noFill/>
                </a:ln>
                <a:solidFill>
                  <a:srgbClr val="009999"/>
                </a:solidFill>
                <a:effectLst/>
                <a:uLnTx/>
                <a:uFillTx/>
                <a:latin typeface="Arial"/>
                <a:ea typeface="+mn-ea"/>
                <a:cs typeface="+mn-cs"/>
              </a:rPr>
              <a:t> si suddivide tra il dispersore della cabina e lo schermo metallico dei cavi di MT.</a:t>
            </a:r>
          </a:p>
          <a:p>
            <a:pPr marL="62865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500" b="0" i="0" u="none" strike="noStrike" kern="1200" cap="none" spc="0" normalizeH="0" baseline="0" noProof="0" dirty="0">
                <a:ln>
                  <a:noFill/>
                </a:ln>
                <a:solidFill>
                  <a:srgbClr val="009999"/>
                </a:solidFill>
                <a:effectLst/>
                <a:uLnTx/>
                <a:uFillTx/>
                <a:latin typeface="Arial"/>
                <a:ea typeface="+mn-ea"/>
                <a:cs typeface="+mn-cs"/>
              </a:rPr>
              <a:t>L’impianto di terra è pertanto chiamato a disperdere la corrente di terra I</a:t>
            </a:r>
            <a:r>
              <a:rPr kumimoji="0" lang="it-IT" altLang="it-IT" sz="1500" b="0" i="0" u="none" strike="noStrike" kern="1200" cap="none" spc="0" normalizeH="0" baseline="-25000" noProof="0" dirty="0">
                <a:ln>
                  <a:noFill/>
                </a:ln>
                <a:solidFill>
                  <a:srgbClr val="009999"/>
                </a:solidFill>
                <a:effectLst/>
                <a:uLnTx/>
                <a:uFillTx/>
                <a:latin typeface="Arial"/>
                <a:ea typeface="+mn-ea"/>
                <a:cs typeface="+mn-cs"/>
              </a:rPr>
              <a:t>E</a:t>
            </a:r>
            <a:r>
              <a:rPr kumimoji="0" lang="it-IT" altLang="it-IT" sz="1500" b="0" i="0" u="none" strike="noStrike" kern="1200" cap="none" spc="0" normalizeH="0" baseline="0" noProof="0" dirty="0">
                <a:ln>
                  <a:noFill/>
                </a:ln>
                <a:solidFill>
                  <a:srgbClr val="009999"/>
                </a:solidFill>
                <a:effectLst/>
                <a:uLnTx/>
                <a:uFillTx/>
                <a:latin typeface="Arial"/>
                <a:ea typeface="+mn-ea"/>
                <a:cs typeface="+mn-cs"/>
              </a:rPr>
              <a:t> che risulta essere una frazione di I</a:t>
            </a:r>
            <a:r>
              <a:rPr kumimoji="0" lang="it-IT" altLang="it-IT" sz="1500" b="0" i="0" u="none" strike="noStrike" kern="1200" cap="none" spc="0" normalizeH="0" baseline="-25000" noProof="0" dirty="0">
                <a:ln>
                  <a:noFill/>
                </a:ln>
                <a:solidFill>
                  <a:srgbClr val="009999"/>
                </a:solidFill>
                <a:effectLst/>
                <a:uLnTx/>
                <a:uFillTx/>
                <a:latin typeface="Arial"/>
                <a:ea typeface="+mn-ea"/>
                <a:cs typeface="+mn-cs"/>
              </a:rPr>
              <a:t>F</a:t>
            </a:r>
            <a:r>
              <a:rPr kumimoji="0" lang="it-IT" altLang="it-IT" sz="1500" b="0" i="0" u="none" strike="noStrike" kern="1200" cap="none" spc="0" normalizeH="0" baseline="0" noProof="0" dirty="0">
                <a:ln>
                  <a:noFill/>
                </a:ln>
                <a:solidFill>
                  <a:srgbClr val="009999"/>
                </a:solidFill>
                <a:effectLst/>
                <a:uLnTx/>
                <a:uFillTx/>
                <a:latin typeface="Arial"/>
                <a:ea typeface="+mn-ea"/>
                <a:cs typeface="+mn-cs"/>
              </a:rPr>
              <a:t>.</a:t>
            </a:r>
          </a:p>
          <a:p>
            <a:pPr marL="62865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500" b="0" i="0" u="none" strike="noStrike" kern="1200" cap="none" spc="0" normalizeH="0" baseline="0" noProof="0" dirty="0">
                <a:ln>
                  <a:noFill/>
                </a:ln>
                <a:solidFill>
                  <a:srgbClr val="009999"/>
                </a:solidFill>
                <a:effectLst/>
                <a:uLnTx/>
                <a:uFillTx/>
                <a:latin typeface="Arial"/>
                <a:ea typeface="+mn-ea"/>
                <a:cs typeface="+mn-cs"/>
              </a:rPr>
              <a:t>Si assume, a favore della sicurezza, I</a:t>
            </a:r>
            <a:r>
              <a:rPr kumimoji="0" lang="it-IT" altLang="it-IT" sz="1500" b="0" i="0" u="none" strike="noStrike" kern="1200" cap="none" spc="0" normalizeH="0" baseline="-25000" noProof="0" dirty="0">
                <a:ln>
                  <a:noFill/>
                </a:ln>
                <a:solidFill>
                  <a:srgbClr val="009999"/>
                </a:solidFill>
                <a:effectLst/>
                <a:uLnTx/>
                <a:uFillTx/>
                <a:latin typeface="Arial"/>
                <a:ea typeface="+mn-ea"/>
                <a:cs typeface="+mn-cs"/>
              </a:rPr>
              <a:t>E</a:t>
            </a:r>
            <a:r>
              <a:rPr kumimoji="0" lang="it-IT" altLang="it-IT" sz="1500" b="0" i="0" u="none" strike="noStrike" kern="1200" cap="none" spc="0" normalizeH="0" baseline="0" noProof="0" dirty="0">
                <a:ln>
                  <a:noFill/>
                </a:ln>
                <a:solidFill>
                  <a:srgbClr val="009999"/>
                </a:solidFill>
                <a:effectLst/>
                <a:uLnTx/>
                <a:uFillTx/>
                <a:latin typeface="Arial"/>
                <a:ea typeface="+mn-ea"/>
                <a:cs typeface="+mn-cs"/>
              </a:rPr>
              <a:t> = 0,7 I</a:t>
            </a:r>
            <a:r>
              <a:rPr kumimoji="0" lang="it-IT" altLang="it-IT" sz="1500" b="0" i="0" u="none" strike="noStrike" kern="1200" cap="none" spc="0" normalizeH="0" baseline="-25000" noProof="0" dirty="0">
                <a:ln>
                  <a:noFill/>
                </a:ln>
                <a:solidFill>
                  <a:srgbClr val="009999"/>
                </a:solidFill>
                <a:effectLst/>
                <a:uLnTx/>
                <a:uFillTx/>
                <a:latin typeface="Arial"/>
                <a:ea typeface="+mn-ea"/>
                <a:cs typeface="+mn-cs"/>
              </a:rPr>
              <a:t>F</a:t>
            </a:r>
            <a:endParaRPr kumimoji="0" lang="it-IT" altLang="it-IT" sz="1500" b="0" i="0" u="none" strike="noStrike" kern="1200" cap="none" spc="0" normalizeH="0" baseline="0" noProof="0" dirty="0">
              <a:ln>
                <a:noFill/>
              </a:ln>
              <a:solidFill>
                <a:srgbClr val="009999"/>
              </a:solidFill>
              <a:effectLst/>
              <a:uLnTx/>
              <a:uFillTx/>
              <a:latin typeface="Arial"/>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2000" b="0" i="0" u="none" strike="noStrike" kern="1200" cap="none" spc="0" normalizeH="0" baseline="0" noProof="0" dirty="0">
              <a:ln>
                <a:noFill/>
              </a:ln>
              <a:solidFill>
                <a:srgbClr val="009999"/>
              </a:solidFill>
              <a:effectLst/>
              <a:uLnTx/>
              <a:uFillTx/>
              <a:latin typeface="Arial"/>
              <a:ea typeface="+mn-ea"/>
              <a:cs typeface="+mn-cs"/>
            </a:endParaRPr>
          </a:p>
        </p:txBody>
      </p:sp>
      <p:sp>
        <p:nvSpPr>
          <p:cNvPr id="2" name="Segnaposto numero diapositiva 1">
            <a:extLst>
              <a:ext uri="{FF2B5EF4-FFF2-40B4-BE49-F238E27FC236}">
                <a16:creationId xmlns:a16="http://schemas.microsoft.com/office/drawing/2014/main" id="{7F3E720F-EB8E-0CD2-7837-37FFB422DB31}"/>
              </a:ext>
            </a:extLst>
          </p:cNvPr>
          <p:cNvSpPr>
            <a:spLocks noGrp="1"/>
          </p:cNvSpPr>
          <p:nvPr>
            <p:ph type="sldNum" sz="quarter" idx="12"/>
          </p:nvPr>
        </p:nvSpPr>
        <p:spPr/>
        <p:txBody>
          <a:bodyPr/>
          <a:lstStyle/>
          <a:p>
            <a:fld id="{AB0F8D9A-AFD8-4A88-8415-4E6756A0FCA9}" type="slidenum">
              <a:rPr lang="it-IT" smtClean="0"/>
              <a:t>84</a:t>
            </a:fld>
            <a:endParaRPr lang="it-IT"/>
          </a:p>
        </p:txBody>
      </p:sp>
    </p:spTree>
    <p:extLst>
      <p:ext uri="{BB962C8B-B14F-4D97-AF65-F5344CB8AC3E}">
        <p14:creationId xmlns:p14="http://schemas.microsoft.com/office/powerpoint/2010/main" val="30554857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B5BE5-4995-1E0F-415A-0F10DE17CBEF}"/>
            </a:ext>
          </a:extLst>
        </p:cNvPr>
        <p:cNvGrpSpPr/>
        <p:nvPr/>
      </p:nvGrpSpPr>
      <p:grpSpPr>
        <a:xfrm>
          <a:off x="0" y="0"/>
          <a:ext cx="0" cy="0"/>
          <a:chOff x="0" y="0"/>
          <a:chExt cx="0" cy="0"/>
        </a:xfrm>
      </p:grpSpPr>
      <p:sp>
        <p:nvSpPr>
          <p:cNvPr id="4" name="CasellaDiTesto 2">
            <a:extLst>
              <a:ext uri="{FF2B5EF4-FFF2-40B4-BE49-F238E27FC236}">
                <a16:creationId xmlns:a16="http://schemas.microsoft.com/office/drawing/2014/main" id="{3053DE3A-2575-4ECF-2E51-D12906E67F32}"/>
              </a:ext>
            </a:extLst>
          </p:cNvPr>
          <p:cNvSpPr txBox="1">
            <a:spLocks noChangeArrowheads="1"/>
          </p:cNvSpPr>
          <p:nvPr/>
        </p:nvSpPr>
        <p:spPr bwMode="auto">
          <a:xfrm>
            <a:off x="827584" y="692696"/>
            <a:ext cx="72012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Impianto di terra</a:t>
            </a:r>
            <a:endParaRPr kumimoji="1" lang="it-IT" altLang="it-IT" sz="2800" b="1" i="0" u="none" strike="noStrike" kern="1200" cap="none" spc="0" normalizeH="0" baseline="-25000" noProof="0" dirty="0">
              <a:ln>
                <a:noFill/>
              </a:ln>
              <a:solidFill>
                <a:schemeClr val="accent1"/>
              </a:solidFill>
              <a:effectLst/>
              <a:uLnTx/>
              <a:uFillTx/>
              <a:latin typeface="Arial" panose="020B0604020202020204" pitchFamily="34" charset="0"/>
              <a:ea typeface="+mn-ea"/>
              <a:cs typeface="+mn-cs"/>
            </a:endParaRPr>
          </a:p>
        </p:txBody>
      </p:sp>
      <p:sp>
        <p:nvSpPr>
          <p:cNvPr id="3" name="CasellaDiTesto 2">
            <a:extLst>
              <a:ext uri="{FF2B5EF4-FFF2-40B4-BE49-F238E27FC236}">
                <a16:creationId xmlns:a16="http://schemas.microsoft.com/office/drawing/2014/main" id="{22FB67A3-F6A0-AFE9-0CC0-8F2793953B7C}"/>
              </a:ext>
            </a:extLst>
          </p:cNvPr>
          <p:cNvSpPr txBox="1">
            <a:spLocks noChangeArrowheads="1"/>
          </p:cNvSpPr>
          <p:nvPr/>
        </p:nvSpPr>
        <p:spPr bwMode="auto">
          <a:xfrm>
            <a:off x="827584" y="1206804"/>
            <a:ext cx="72012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Impianto di terra con sistema TN-S lato BT</a:t>
            </a:r>
            <a:endParaRPr kumimoji="1" lang="it-IT" altLang="it-IT" sz="2400" b="1" i="0" u="none" strike="noStrike" kern="1200" cap="none" spc="0" normalizeH="0" baseline="-25000" noProof="0" dirty="0">
              <a:ln>
                <a:noFill/>
              </a:ln>
              <a:solidFill>
                <a:schemeClr val="accent1"/>
              </a:solidFill>
              <a:effectLst/>
              <a:uLnTx/>
              <a:uFillTx/>
              <a:latin typeface="Arial" panose="020B0604020202020204" pitchFamily="34" charset="0"/>
              <a:ea typeface="+mn-ea"/>
              <a:cs typeface="+mn-cs"/>
            </a:endParaRPr>
          </a:p>
        </p:txBody>
      </p:sp>
      <p:sp>
        <p:nvSpPr>
          <p:cNvPr id="11" name="CasellaDiTesto 10">
            <a:extLst>
              <a:ext uri="{FF2B5EF4-FFF2-40B4-BE49-F238E27FC236}">
                <a16:creationId xmlns:a16="http://schemas.microsoft.com/office/drawing/2014/main" id="{207E450E-8493-7B77-34A5-D15FD7A0A2D4}"/>
              </a:ext>
            </a:extLst>
          </p:cNvPr>
          <p:cNvSpPr txBox="1"/>
          <p:nvPr/>
        </p:nvSpPr>
        <p:spPr>
          <a:xfrm>
            <a:off x="611560" y="1730024"/>
            <a:ext cx="8280920" cy="4670509"/>
          </a:xfrm>
          <a:prstGeom prst="rect">
            <a:avLst/>
          </a:prstGeom>
          <a:noFill/>
        </p:spPr>
        <p:txBody>
          <a:bodyPr wrap="square">
            <a:spAutoFit/>
          </a:bodyPr>
          <a:lstStyle/>
          <a:p>
            <a:pPr marL="0" marR="0" lvl="0" indent="0" algn="just" defTabSz="1042988" rtl="0" eaLnBrk="0" fontAlgn="base" latinLnBrk="0" hangingPunct="0">
              <a:lnSpc>
                <a:spcPct val="100000"/>
              </a:lnSpc>
              <a:spcBef>
                <a:spcPct val="50000"/>
              </a:spcBef>
              <a:spcAft>
                <a:spcPct val="0"/>
              </a:spcAft>
              <a:buClrTx/>
              <a:buSzTx/>
              <a:buFontTx/>
              <a:buNone/>
              <a:tabLst/>
              <a:defRPr/>
            </a:pPr>
            <a:r>
              <a:rPr kumimoji="1" lang="it-IT" sz="2000" b="0" i="0" u="none" strike="noStrike" kern="1200" cap="none" spc="0" normalizeH="0" baseline="0" noProof="0" dirty="0">
                <a:ln>
                  <a:noFill/>
                </a:ln>
                <a:solidFill>
                  <a:srgbClr val="009999"/>
                </a:solidFill>
                <a:effectLst/>
                <a:uLnTx/>
                <a:uFillTx/>
                <a:latin typeface="Arial"/>
                <a:ea typeface="+mn-ea"/>
                <a:cs typeface="+mn-cs"/>
              </a:rPr>
              <a:t>L’impianto di terra, per essere efficace, deve:</a:t>
            </a:r>
          </a:p>
          <a:p>
            <a:pPr marL="342900" marR="0" lvl="0" indent="-342900" algn="just" defTabSz="1042988" rtl="0" eaLnBrk="0" fontAlgn="base" latinLnBrk="0" hangingPunct="0">
              <a:lnSpc>
                <a:spcPct val="100000"/>
              </a:lnSpc>
              <a:spcBef>
                <a:spcPct val="50000"/>
              </a:spcBef>
              <a:spcAft>
                <a:spcPct val="0"/>
              </a:spcAft>
              <a:buClr>
                <a:srgbClr val="009999"/>
              </a:buClr>
              <a:buSzPct val="100000"/>
              <a:buFont typeface="Arial" panose="020B0604020202020204" pitchFamily="34" charset="0"/>
              <a:buChar char="•"/>
              <a:tabLst/>
              <a:defRPr/>
            </a:pPr>
            <a:r>
              <a:rPr kumimoji="1" lang="it-IT" sz="2000" b="0" i="0" u="none" strike="noStrike" kern="1200" cap="none" spc="0" normalizeH="0" baseline="0" noProof="0" dirty="0">
                <a:ln>
                  <a:noFill/>
                </a:ln>
                <a:solidFill>
                  <a:srgbClr val="009999"/>
                </a:solidFill>
                <a:effectLst/>
                <a:uLnTx/>
                <a:uFillTx/>
                <a:latin typeface="Arial"/>
                <a:ea typeface="+mn-ea"/>
                <a:cs typeface="+mn-cs"/>
              </a:rPr>
              <a:t>essere affidabile e garantire nel tempo le caratteristiche elettriche;</a:t>
            </a:r>
          </a:p>
          <a:p>
            <a:pPr marL="342900" marR="0" lvl="0" indent="-342900" algn="just" defTabSz="1042988" rtl="0" eaLnBrk="0" fontAlgn="base" latinLnBrk="0" hangingPunct="0">
              <a:lnSpc>
                <a:spcPct val="100000"/>
              </a:lnSpc>
              <a:spcBef>
                <a:spcPct val="50000"/>
              </a:spcBef>
              <a:spcAft>
                <a:spcPct val="0"/>
              </a:spcAft>
              <a:buClr>
                <a:srgbClr val="009999"/>
              </a:buClr>
              <a:buSzPct val="100000"/>
              <a:buFont typeface="Arial" panose="020B0604020202020204" pitchFamily="34" charset="0"/>
              <a:buChar char="•"/>
              <a:tabLst/>
              <a:defRPr/>
            </a:pPr>
            <a:r>
              <a:rPr kumimoji="1" lang="it-IT" sz="2000" b="0" i="0" u="none" strike="noStrike" kern="1200" cap="none" spc="0" normalizeH="0" baseline="0" noProof="0" dirty="0">
                <a:ln>
                  <a:noFill/>
                </a:ln>
                <a:solidFill>
                  <a:srgbClr val="009999"/>
                </a:solidFill>
                <a:effectLst/>
                <a:uLnTx/>
                <a:uFillTx/>
                <a:latin typeface="Arial"/>
                <a:ea typeface="+mn-ea"/>
                <a:cs typeface="+mn-cs"/>
              </a:rPr>
              <a:t>avere una resistenza tale che il valore della corrente di guasto che lo attraversa sia in grado di provocare l’intervento del dispositivo di protezione nei tempi richiesti.</a:t>
            </a:r>
          </a:p>
          <a:p>
            <a:pPr marL="0" marR="0" lvl="0" indent="0" algn="just" defTabSz="1042988" rtl="0" eaLnBrk="0" fontAlgn="base" latinLnBrk="0" hangingPunct="0">
              <a:lnSpc>
                <a:spcPct val="100000"/>
              </a:lnSpc>
              <a:spcBef>
                <a:spcPct val="50000"/>
              </a:spcBef>
              <a:spcAft>
                <a:spcPct val="0"/>
              </a:spcAft>
              <a:buClr>
                <a:srgbClr val="009999"/>
              </a:buClr>
              <a:buSzPct val="100000"/>
              <a:buFontTx/>
              <a:buNone/>
              <a:tabLst/>
              <a:defRPr/>
            </a:pPr>
            <a:endParaRPr kumimoji="1" lang="it-IT" sz="500" b="0" i="0" u="none" strike="noStrike" kern="1200" cap="none" spc="0" normalizeH="0" baseline="0" noProof="0" dirty="0">
              <a:ln>
                <a:noFill/>
              </a:ln>
              <a:solidFill>
                <a:srgbClr val="009999"/>
              </a:solidFill>
              <a:effectLst/>
              <a:uLnTx/>
              <a:uFillTx/>
              <a:latin typeface="Arial"/>
              <a:ea typeface="+mn-ea"/>
              <a:cs typeface="+mn-cs"/>
            </a:endParaRPr>
          </a:p>
          <a:p>
            <a:pPr marL="0" marR="0" lvl="0" indent="0" algn="just" defTabSz="1042988" rtl="0" eaLnBrk="0" fontAlgn="base" latinLnBrk="0" hangingPunct="0">
              <a:lnSpc>
                <a:spcPct val="100000"/>
              </a:lnSpc>
              <a:spcBef>
                <a:spcPct val="50000"/>
              </a:spcBef>
              <a:spcAft>
                <a:spcPct val="0"/>
              </a:spcAft>
              <a:buClr>
                <a:srgbClr val="009999"/>
              </a:buClr>
              <a:buSzPct val="100000"/>
              <a:buFontTx/>
              <a:buNone/>
              <a:tabLst/>
              <a:defRPr/>
            </a:pPr>
            <a:r>
              <a:rPr kumimoji="1" lang="it-IT" sz="2000" b="0" i="0" u="none" strike="noStrike" kern="1200" cap="none" spc="0" normalizeH="0" baseline="0" noProof="0" dirty="0">
                <a:ln>
                  <a:noFill/>
                </a:ln>
                <a:solidFill>
                  <a:srgbClr val="009999"/>
                </a:solidFill>
                <a:effectLst/>
                <a:uLnTx/>
                <a:uFillTx/>
                <a:latin typeface="Arial"/>
                <a:ea typeface="+mn-ea"/>
                <a:cs typeface="+mn-cs"/>
              </a:rPr>
              <a:t>Nel caso di alimentazione da sistemi di II categoria, nei quali la cabina di trasformazione è di proprietà dell’utente, il conduttore di protezione viene in genere collegato direttamente al centro stella del secondario del trasformatore (TN). In questo caso in presenza di guasto su una massa del circuito di bassa tensione, la corrente si chiude attraverso il conduttore di protezione, senza interessare il dispersore, che viene dimensionato soprattutto in funzione di guasti che si possono verificare sul circuito di alimentazione di media tensione.</a:t>
            </a:r>
          </a:p>
        </p:txBody>
      </p:sp>
      <p:sp>
        <p:nvSpPr>
          <p:cNvPr id="2" name="Segnaposto numero diapositiva 1">
            <a:extLst>
              <a:ext uri="{FF2B5EF4-FFF2-40B4-BE49-F238E27FC236}">
                <a16:creationId xmlns:a16="http://schemas.microsoft.com/office/drawing/2014/main" id="{7EF56DB9-6BAA-705E-38E6-C92129CB2AD0}"/>
              </a:ext>
            </a:extLst>
          </p:cNvPr>
          <p:cNvSpPr>
            <a:spLocks noGrp="1"/>
          </p:cNvSpPr>
          <p:nvPr>
            <p:ph type="sldNum" sz="quarter" idx="12"/>
          </p:nvPr>
        </p:nvSpPr>
        <p:spPr/>
        <p:txBody>
          <a:bodyPr/>
          <a:lstStyle/>
          <a:p>
            <a:fld id="{AB0F8D9A-AFD8-4A88-8415-4E6756A0FCA9}" type="slidenum">
              <a:rPr lang="it-IT" smtClean="0"/>
              <a:t>85</a:t>
            </a:fld>
            <a:endParaRPr lang="it-IT"/>
          </a:p>
        </p:txBody>
      </p:sp>
    </p:spTree>
    <p:extLst>
      <p:ext uri="{BB962C8B-B14F-4D97-AF65-F5344CB8AC3E}">
        <p14:creationId xmlns:p14="http://schemas.microsoft.com/office/powerpoint/2010/main" val="15375560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C62226A-94A8-F5A1-FD48-31C16CDD0C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636" y="1700808"/>
            <a:ext cx="6552728" cy="4380496"/>
          </a:xfrm>
          <a:prstGeom prst="rect">
            <a:avLst/>
          </a:prstGeom>
        </p:spPr>
      </p:pic>
      <p:sp>
        <p:nvSpPr>
          <p:cNvPr id="5" name="CasellaDiTesto 2">
            <a:extLst>
              <a:ext uri="{FF2B5EF4-FFF2-40B4-BE49-F238E27FC236}">
                <a16:creationId xmlns:a16="http://schemas.microsoft.com/office/drawing/2014/main" id="{6BFC4DF5-465C-D55C-158F-3EDAB50216A6}"/>
              </a:ext>
            </a:extLst>
          </p:cNvPr>
          <p:cNvSpPr txBox="1">
            <a:spLocks noChangeArrowheads="1"/>
          </p:cNvSpPr>
          <p:nvPr/>
        </p:nvSpPr>
        <p:spPr bwMode="auto">
          <a:xfrm>
            <a:off x="899592" y="610636"/>
            <a:ext cx="72012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Impianto di terra</a:t>
            </a:r>
            <a:endParaRPr kumimoji="1" lang="it-IT" altLang="it-IT" sz="2800" b="1" i="0" u="none" strike="noStrike" kern="1200" cap="none" spc="0" normalizeH="0" baseline="-25000" noProof="0" dirty="0">
              <a:ln>
                <a:noFill/>
              </a:ln>
              <a:solidFill>
                <a:schemeClr val="accent1"/>
              </a:solidFill>
              <a:effectLst/>
              <a:uLnTx/>
              <a:uFillTx/>
              <a:latin typeface="Arial" panose="020B0604020202020204" pitchFamily="34" charset="0"/>
              <a:ea typeface="+mn-ea"/>
              <a:cs typeface="+mn-cs"/>
            </a:endParaRPr>
          </a:p>
        </p:txBody>
      </p:sp>
      <p:sp>
        <p:nvSpPr>
          <p:cNvPr id="6" name="CasellaDiTesto 5">
            <a:extLst>
              <a:ext uri="{FF2B5EF4-FFF2-40B4-BE49-F238E27FC236}">
                <a16:creationId xmlns:a16="http://schemas.microsoft.com/office/drawing/2014/main" id="{238ACCD4-C95F-E2BB-B09D-C0B7EEE54FD0}"/>
              </a:ext>
            </a:extLst>
          </p:cNvPr>
          <p:cNvSpPr txBox="1">
            <a:spLocks noChangeArrowheads="1"/>
          </p:cNvSpPr>
          <p:nvPr/>
        </p:nvSpPr>
        <p:spPr bwMode="auto">
          <a:xfrm>
            <a:off x="899592" y="1124744"/>
            <a:ext cx="72012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Impianto di terra con sistema TN-S lato BT</a:t>
            </a:r>
            <a:endParaRPr kumimoji="1" lang="it-IT" altLang="it-IT" sz="2400" b="1" i="0" u="none" strike="noStrike" kern="1200" cap="none" spc="0" normalizeH="0" baseline="-25000" noProof="0" dirty="0">
              <a:ln>
                <a:noFill/>
              </a:ln>
              <a:solidFill>
                <a:schemeClr val="accent1"/>
              </a:solidFill>
              <a:effectLst/>
              <a:uLnTx/>
              <a:uFillTx/>
              <a:latin typeface="Arial" panose="020B0604020202020204" pitchFamily="34" charset="0"/>
              <a:ea typeface="+mn-ea"/>
              <a:cs typeface="+mn-cs"/>
            </a:endParaRPr>
          </a:p>
        </p:txBody>
      </p:sp>
      <p:sp>
        <p:nvSpPr>
          <p:cNvPr id="2" name="Segnaposto numero diapositiva 1">
            <a:extLst>
              <a:ext uri="{FF2B5EF4-FFF2-40B4-BE49-F238E27FC236}">
                <a16:creationId xmlns:a16="http://schemas.microsoft.com/office/drawing/2014/main" id="{9BCAE162-34B9-A2B0-E80C-5444FCD311AF}"/>
              </a:ext>
            </a:extLst>
          </p:cNvPr>
          <p:cNvSpPr>
            <a:spLocks noGrp="1"/>
          </p:cNvSpPr>
          <p:nvPr>
            <p:ph type="sldNum" sz="quarter" idx="12"/>
          </p:nvPr>
        </p:nvSpPr>
        <p:spPr/>
        <p:txBody>
          <a:bodyPr/>
          <a:lstStyle/>
          <a:p>
            <a:fld id="{AB0F8D9A-AFD8-4A88-8415-4E6756A0FCA9}" type="slidenum">
              <a:rPr lang="it-IT" smtClean="0"/>
              <a:t>86</a:t>
            </a:fld>
            <a:endParaRPr lang="it-IT"/>
          </a:p>
        </p:txBody>
      </p:sp>
    </p:spTree>
    <p:extLst>
      <p:ext uri="{BB962C8B-B14F-4D97-AF65-F5344CB8AC3E}">
        <p14:creationId xmlns:p14="http://schemas.microsoft.com/office/powerpoint/2010/main" val="36581885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ChangeArrowheads="1"/>
          </p:cNvSpPr>
          <p:nvPr/>
        </p:nvSpPr>
        <p:spPr bwMode="auto">
          <a:xfrm>
            <a:off x="831850" y="1608857"/>
            <a:ext cx="8074600"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71438" rIns="92075" bIns="71438"/>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ts val="600"/>
              </a:spcBef>
              <a:spcAft>
                <a:spcPts val="60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Le modalità di gestione più comuni in relazione alla disposizione dei trasformatori di alimentazione per una cabina alimentata da una sola linea di media tensione sono le seguenti:</a:t>
            </a:r>
          </a:p>
          <a:p>
            <a:pPr marL="263525" marR="0" lvl="0" indent="-263525" algn="l" defTabSz="914400" rtl="0" eaLnBrk="1" fontAlgn="base" latinLnBrk="0" hangingPunct="1">
              <a:lnSpc>
                <a:spcPct val="100000"/>
              </a:lnSpc>
              <a:spcBef>
                <a:spcPts val="600"/>
              </a:spcBef>
              <a:spcAft>
                <a:spcPts val="600"/>
              </a:spcAft>
              <a:buClrTx/>
              <a:buSzTx/>
              <a:buFontTx/>
              <a:buChar char="-"/>
              <a:tabLst/>
              <a:defRPr/>
            </a:pPr>
            <a:r>
              <a:rPr kumimoji="0"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cabina con un solo trasformatore;</a:t>
            </a:r>
          </a:p>
          <a:p>
            <a:pPr marL="263525" marR="0" lvl="0" indent="-263525" algn="l" defTabSz="914400" rtl="0" eaLnBrk="1" fontAlgn="base" latinLnBrk="0" hangingPunct="1">
              <a:lnSpc>
                <a:spcPct val="100000"/>
              </a:lnSpc>
              <a:spcBef>
                <a:spcPts val="600"/>
              </a:spcBef>
              <a:spcAft>
                <a:spcPts val="600"/>
              </a:spcAft>
              <a:buClrTx/>
              <a:buSzTx/>
              <a:buFontTx/>
              <a:buChar char="-"/>
              <a:tabLst/>
              <a:defRPr/>
            </a:pPr>
            <a:r>
              <a:rPr kumimoji="0"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cabina con due trasformatori di cui uno di riserva all’altro;</a:t>
            </a:r>
          </a:p>
          <a:p>
            <a:pPr marL="263525" marR="0" lvl="0" indent="-263525" algn="l" defTabSz="914400" rtl="0" eaLnBrk="1" fontAlgn="base" latinLnBrk="0" hangingPunct="1">
              <a:lnSpc>
                <a:spcPct val="100000"/>
              </a:lnSpc>
              <a:spcBef>
                <a:spcPts val="600"/>
              </a:spcBef>
              <a:spcAft>
                <a:spcPts val="600"/>
              </a:spcAft>
              <a:buClrTx/>
              <a:buSzTx/>
              <a:buFontTx/>
              <a:buChar char="-"/>
              <a:tabLst/>
              <a:defRPr/>
            </a:pPr>
            <a:r>
              <a:rPr kumimoji="0"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cabina con due trasformatori che funzionano in parallelo sulla stessa sbarra;</a:t>
            </a:r>
          </a:p>
          <a:p>
            <a:pPr marL="263525" marR="0" lvl="0" indent="-263525" algn="l" defTabSz="914400" rtl="0" eaLnBrk="1" fontAlgn="base" latinLnBrk="0" hangingPunct="1">
              <a:lnSpc>
                <a:spcPct val="100000"/>
              </a:lnSpc>
              <a:spcBef>
                <a:spcPts val="600"/>
              </a:spcBef>
              <a:spcAft>
                <a:spcPts val="600"/>
              </a:spcAft>
              <a:buClrTx/>
              <a:buSzTx/>
              <a:buFontTx/>
              <a:buChar char="-"/>
              <a:tabLst/>
              <a:defRPr/>
            </a:pPr>
            <a:r>
              <a:rPr kumimoji="0"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cabina con due trasformatori che funzionano contemporaneamente su due distinte </a:t>
            </a:r>
            <a:r>
              <a:rPr kumimoji="0" lang="it-IT" altLang="it-IT" sz="20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semisbarre</a:t>
            </a:r>
            <a:r>
              <a:rPr kumimoji="0"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ts val="600"/>
              </a:spcBef>
              <a:spcAft>
                <a:spcPts val="600"/>
              </a:spcAft>
              <a:buClrTx/>
              <a:buSzTx/>
              <a:buFontTx/>
              <a:buNone/>
              <a:tabLst/>
              <a:defRPr/>
            </a:pPr>
            <a:endParaRPr kumimoji="0"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p:txBody>
      </p:sp>
      <p:sp>
        <p:nvSpPr>
          <p:cNvPr id="5" name="Rectangle 4"/>
          <p:cNvSpPr>
            <a:spLocks noChangeArrowheads="1"/>
          </p:cNvSpPr>
          <p:nvPr/>
        </p:nvSpPr>
        <p:spPr bwMode="auto">
          <a:xfrm>
            <a:off x="831850" y="740761"/>
            <a:ext cx="49403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71438" rIns="92075" bIns="71438"/>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100000"/>
              </a:spcBef>
              <a:spcAft>
                <a:spcPct val="10000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Soluzioni impiantistiche</a:t>
            </a:r>
          </a:p>
        </p:txBody>
      </p:sp>
      <p:sp>
        <p:nvSpPr>
          <p:cNvPr id="2" name="Segnaposto numero diapositiva 1">
            <a:extLst>
              <a:ext uri="{FF2B5EF4-FFF2-40B4-BE49-F238E27FC236}">
                <a16:creationId xmlns:a16="http://schemas.microsoft.com/office/drawing/2014/main" id="{84EBD744-F098-3D9B-3733-4B9B914C0387}"/>
              </a:ext>
            </a:extLst>
          </p:cNvPr>
          <p:cNvSpPr>
            <a:spLocks noGrp="1"/>
          </p:cNvSpPr>
          <p:nvPr>
            <p:ph type="sldNum" sz="quarter" idx="12"/>
          </p:nvPr>
        </p:nvSpPr>
        <p:spPr/>
        <p:txBody>
          <a:bodyPr/>
          <a:lstStyle/>
          <a:p>
            <a:fld id="{AB0F8D9A-AFD8-4A88-8415-4E6756A0FCA9}" type="slidenum">
              <a:rPr lang="it-IT" smtClean="0"/>
              <a:t>87</a:t>
            </a:fld>
            <a:endParaRPr lang="it-IT"/>
          </a:p>
        </p:txBody>
      </p:sp>
    </p:spTree>
    <p:extLst>
      <p:ext uri="{BB962C8B-B14F-4D97-AF65-F5344CB8AC3E}">
        <p14:creationId xmlns:p14="http://schemas.microsoft.com/office/powerpoint/2010/main" val="25106065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3244" y="1988840"/>
            <a:ext cx="4109050" cy="3766136"/>
          </a:xfrm>
          <a:prstGeom prst="rect">
            <a:avLst/>
          </a:prstGeom>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788820"/>
            <a:ext cx="4813732" cy="2732317"/>
          </a:xfrm>
          <a:prstGeom prst="rect">
            <a:avLst/>
          </a:prstGeom>
        </p:spPr>
      </p:pic>
      <p:sp>
        <p:nvSpPr>
          <p:cNvPr id="4" name="Segnaposto numero diapositiva 3">
            <a:extLst>
              <a:ext uri="{FF2B5EF4-FFF2-40B4-BE49-F238E27FC236}">
                <a16:creationId xmlns:a16="http://schemas.microsoft.com/office/drawing/2014/main" id="{8A3AA0E4-AABD-BC85-E23B-6977470E9731}"/>
              </a:ext>
            </a:extLst>
          </p:cNvPr>
          <p:cNvSpPr>
            <a:spLocks noGrp="1"/>
          </p:cNvSpPr>
          <p:nvPr>
            <p:ph type="sldNum" sz="quarter" idx="12"/>
          </p:nvPr>
        </p:nvSpPr>
        <p:spPr/>
        <p:txBody>
          <a:bodyPr/>
          <a:lstStyle/>
          <a:p>
            <a:fld id="{AB0F8D9A-AFD8-4A88-8415-4E6756A0FCA9}" type="slidenum">
              <a:rPr lang="it-IT" smtClean="0"/>
              <a:t>88</a:t>
            </a:fld>
            <a:endParaRPr lang="it-IT"/>
          </a:p>
        </p:txBody>
      </p:sp>
    </p:spTree>
    <p:extLst>
      <p:ext uri="{BB962C8B-B14F-4D97-AF65-F5344CB8AC3E}">
        <p14:creationId xmlns:p14="http://schemas.microsoft.com/office/powerpoint/2010/main" val="8569631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704" y="2132856"/>
            <a:ext cx="4107600" cy="3340931"/>
          </a:xfrm>
          <a:prstGeom prst="rect">
            <a:avLst/>
          </a:prstGeom>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060848"/>
            <a:ext cx="4813200" cy="2284590"/>
          </a:xfrm>
          <a:prstGeom prst="rect">
            <a:avLst/>
          </a:prstGeom>
        </p:spPr>
      </p:pic>
      <p:sp>
        <p:nvSpPr>
          <p:cNvPr id="4" name="Segnaposto numero diapositiva 3">
            <a:extLst>
              <a:ext uri="{FF2B5EF4-FFF2-40B4-BE49-F238E27FC236}">
                <a16:creationId xmlns:a16="http://schemas.microsoft.com/office/drawing/2014/main" id="{4F4CEE18-7A76-D3E2-C1A4-F83E047D31B1}"/>
              </a:ext>
            </a:extLst>
          </p:cNvPr>
          <p:cNvSpPr>
            <a:spLocks noGrp="1"/>
          </p:cNvSpPr>
          <p:nvPr>
            <p:ph type="sldNum" sz="quarter" idx="12"/>
          </p:nvPr>
        </p:nvSpPr>
        <p:spPr/>
        <p:txBody>
          <a:bodyPr/>
          <a:lstStyle/>
          <a:p>
            <a:fld id="{AB0F8D9A-AFD8-4A88-8415-4E6756A0FCA9}" type="slidenum">
              <a:rPr lang="it-IT" smtClean="0"/>
              <a:t>89</a:t>
            </a:fld>
            <a:endParaRPr lang="it-IT"/>
          </a:p>
        </p:txBody>
      </p:sp>
    </p:spTree>
    <p:extLst>
      <p:ext uri="{BB962C8B-B14F-4D97-AF65-F5344CB8AC3E}">
        <p14:creationId xmlns:p14="http://schemas.microsoft.com/office/powerpoint/2010/main" val="3074012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7B6C5-9B49-F455-8C09-0294F1269B0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3776D67-8EA9-EC9A-D52C-11CCE04EAC27}"/>
              </a:ext>
            </a:extLst>
          </p:cNvPr>
          <p:cNvSpPr>
            <a:spLocks noGrp="1"/>
          </p:cNvSpPr>
          <p:nvPr>
            <p:ph type="title"/>
          </p:nvPr>
        </p:nvSpPr>
        <p:spPr>
          <a:xfrm>
            <a:off x="827584" y="975757"/>
            <a:ext cx="7924800" cy="293798"/>
          </a:xfrm>
          <a:noFill/>
        </p:spPr>
        <p:txBody>
          <a:bodyPr>
            <a:spAutoFit/>
          </a:bodyPr>
          <a:lstStyle/>
          <a:p>
            <a:pPr>
              <a:lnSpc>
                <a:spcPct val="50000"/>
              </a:lnSpc>
              <a:spcBef>
                <a:spcPts val="0"/>
              </a:spcBef>
              <a:spcAft>
                <a:spcPts val="0"/>
              </a:spcAft>
            </a:pPr>
            <a:r>
              <a:rPr kumimoji="0" lang="it-IT" sz="2200" b="1" kern="1200" dirty="0">
                <a:solidFill>
                  <a:schemeClr val="hlink"/>
                </a:solidFill>
                <a:latin typeface="+mn-lt"/>
                <a:ea typeface="+mn-ea"/>
                <a:cs typeface="+mn-cs"/>
              </a:rPr>
              <a:t>CABINA PREFABBRICATA</a:t>
            </a:r>
          </a:p>
        </p:txBody>
      </p:sp>
      <p:sp>
        <p:nvSpPr>
          <p:cNvPr id="5" name="Text Box 38">
            <a:extLst>
              <a:ext uri="{FF2B5EF4-FFF2-40B4-BE49-F238E27FC236}">
                <a16:creationId xmlns:a16="http://schemas.microsoft.com/office/drawing/2014/main" id="{404830F3-91CC-6814-EA55-9AB4BE8F6104}"/>
              </a:ext>
            </a:extLst>
          </p:cNvPr>
          <p:cNvSpPr txBox="1">
            <a:spLocks noChangeArrowheads="1"/>
          </p:cNvSpPr>
          <p:nvPr/>
        </p:nvSpPr>
        <p:spPr bwMode="auto">
          <a:xfrm>
            <a:off x="611560" y="1611376"/>
            <a:ext cx="8064896" cy="429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Arial Black" panose="020B0A04020102020204" pitchFamily="34" charset="0"/>
              </a:defRPr>
            </a:lvl1pPr>
            <a:lvl2pPr marL="742950" indent="-285750">
              <a:defRPr kumimoji="1" sz="3200">
                <a:solidFill>
                  <a:schemeClr val="tx1"/>
                </a:solidFill>
                <a:latin typeface="Arial Black" panose="020B0A04020102020204" pitchFamily="34" charset="0"/>
              </a:defRPr>
            </a:lvl2pPr>
            <a:lvl3pPr marL="1143000" indent="-228600">
              <a:defRPr kumimoji="1" sz="3200">
                <a:solidFill>
                  <a:schemeClr val="tx1"/>
                </a:solidFill>
                <a:latin typeface="Arial Black" panose="020B0A04020102020204" pitchFamily="34" charset="0"/>
              </a:defRPr>
            </a:lvl3pPr>
            <a:lvl4pPr marL="1600200" indent="-228600">
              <a:defRPr kumimoji="1" sz="3200">
                <a:solidFill>
                  <a:schemeClr val="tx1"/>
                </a:solidFill>
                <a:latin typeface="Arial Black" panose="020B0A04020102020204" pitchFamily="34" charset="0"/>
              </a:defRPr>
            </a:lvl4pPr>
            <a:lvl5pPr marL="2057400" indent="-228600">
              <a:defRPr kumimoji="1" sz="3200">
                <a:solidFill>
                  <a:schemeClr val="tx1"/>
                </a:solidFill>
                <a:latin typeface="Arial Black" panose="020B0A04020102020204" pitchFamily="34" charset="0"/>
              </a:defRPr>
            </a:lvl5pPr>
            <a:lvl6pPr marL="2514600" indent="-228600" eaLnBrk="0" fontAlgn="base" hangingPunct="0">
              <a:spcBef>
                <a:spcPct val="0"/>
              </a:spcBef>
              <a:spcAft>
                <a:spcPct val="0"/>
              </a:spcAft>
              <a:defRPr kumimoji="1" sz="3200">
                <a:solidFill>
                  <a:schemeClr val="tx1"/>
                </a:solidFill>
                <a:latin typeface="Arial Black" panose="020B0A04020102020204" pitchFamily="34" charset="0"/>
              </a:defRPr>
            </a:lvl6pPr>
            <a:lvl7pPr marL="2971800" indent="-228600" eaLnBrk="0" fontAlgn="base" hangingPunct="0">
              <a:spcBef>
                <a:spcPct val="0"/>
              </a:spcBef>
              <a:spcAft>
                <a:spcPct val="0"/>
              </a:spcAft>
              <a:defRPr kumimoji="1" sz="3200">
                <a:solidFill>
                  <a:schemeClr val="tx1"/>
                </a:solidFill>
                <a:latin typeface="Arial Black" panose="020B0A04020102020204" pitchFamily="34" charset="0"/>
              </a:defRPr>
            </a:lvl7pPr>
            <a:lvl8pPr marL="3429000" indent="-228600" eaLnBrk="0" fontAlgn="base" hangingPunct="0">
              <a:spcBef>
                <a:spcPct val="0"/>
              </a:spcBef>
              <a:spcAft>
                <a:spcPct val="0"/>
              </a:spcAft>
              <a:defRPr kumimoji="1" sz="3200">
                <a:solidFill>
                  <a:schemeClr val="tx1"/>
                </a:solidFill>
                <a:latin typeface="Arial Black" panose="020B0A04020102020204" pitchFamily="34" charset="0"/>
              </a:defRPr>
            </a:lvl8pPr>
            <a:lvl9pPr marL="3886200" indent="-228600" eaLnBrk="0" fontAlgn="base" hangingPunct="0">
              <a:spcBef>
                <a:spcPct val="0"/>
              </a:spcBef>
              <a:spcAft>
                <a:spcPct val="0"/>
              </a:spcAft>
              <a:defRPr kumimoji="1" sz="3200">
                <a:solidFill>
                  <a:schemeClr val="tx1"/>
                </a:solidFill>
                <a:latin typeface="Arial Black" panose="020B0A040201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La cabina prefabbricata viene considerata come un apparecchio conforme alla norma di prodotto e che ha quindi superato tutte le prove di tipo previste. La norma di prodotto, oltre alle caratteristiche nominali e alle procedure di prova, dedica una particolare attenzione alla protezione delle persone, che viene garantita dall’impiego di componenti sottoposti alle prove di tipo e da una adeguata progettazione e costruzione dell’involucro.</a:t>
            </a:r>
          </a:p>
          <a:p>
            <a:pPr marL="0" marR="0" lvl="0" indent="0" algn="just" defTabSz="914400" rtl="0" eaLnBrk="0" fontAlgn="base" latinLnBrk="0" hangingPunct="0">
              <a:lnSpc>
                <a:spcPct val="100000"/>
              </a:lnSpc>
              <a:spcBef>
                <a:spcPct val="20000"/>
              </a:spcBef>
              <a:spcAft>
                <a:spcPct val="0"/>
              </a:spcAft>
              <a:buClr>
                <a:srgbClr val="FF9966"/>
              </a:buClr>
              <a:buSzPct val="50000"/>
              <a:buFontTx/>
              <a:buNone/>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I componenti principali di una sottostazione prefabbricata sono oltre all’involucro:</a:t>
            </a:r>
          </a:p>
          <a:p>
            <a:pPr marL="342900" marR="0" lvl="0" indent="-342900" algn="just"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trasformatori di potenza;</a:t>
            </a:r>
          </a:p>
          <a:p>
            <a:pPr marL="342900" marR="0" lvl="0" indent="-342900" algn="just"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apparecchiatura di media e bassa tensione;</a:t>
            </a:r>
          </a:p>
          <a:p>
            <a:pPr marL="342900" marR="0" lvl="0" indent="-342900" algn="just"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interconnessioni di media e bassa tensione;</a:t>
            </a:r>
          </a:p>
          <a:p>
            <a:pPr marL="342900" marR="0" lvl="0" indent="-342900" algn="just" defTabSz="914400" rtl="0" eaLnBrk="0" fontAlgn="base" latinLnBrk="0" hangingPunct="0">
              <a:lnSpc>
                <a:spcPct val="100000"/>
              </a:lnSpc>
              <a:spcBef>
                <a:spcPct val="20000"/>
              </a:spcBef>
              <a:spcAft>
                <a:spcPct val="0"/>
              </a:spcAft>
              <a:buClr>
                <a:srgbClr val="009999"/>
              </a:buClr>
              <a:buSzPct val="100000"/>
              <a:buFontTx/>
              <a:buChar char="-"/>
              <a:tabLst/>
              <a:defRPr/>
            </a:pPr>
            <a:r>
              <a:rPr kumimoji="1" lang="it-IT" altLang="it-IT" sz="195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apparecchiatura e circuiti ausiliari.</a:t>
            </a:r>
          </a:p>
        </p:txBody>
      </p:sp>
      <p:sp>
        <p:nvSpPr>
          <p:cNvPr id="3" name="Segnaposto numero diapositiva 2">
            <a:extLst>
              <a:ext uri="{FF2B5EF4-FFF2-40B4-BE49-F238E27FC236}">
                <a16:creationId xmlns:a16="http://schemas.microsoft.com/office/drawing/2014/main" id="{0A03F598-3A6C-351B-FE54-EB9BF3F4C137}"/>
              </a:ext>
            </a:extLst>
          </p:cNvPr>
          <p:cNvSpPr>
            <a:spLocks noGrp="1"/>
          </p:cNvSpPr>
          <p:nvPr>
            <p:ph type="sldNum" sz="quarter" idx="12"/>
          </p:nvPr>
        </p:nvSpPr>
        <p:spPr/>
        <p:txBody>
          <a:bodyPr/>
          <a:lstStyle/>
          <a:p>
            <a:fld id="{AB0F8D9A-AFD8-4A88-8415-4E6756A0FCA9}" type="slidenum">
              <a:rPr lang="it-IT" smtClean="0"/>
              <a:t>9</a:t>
            </a:fld>
            <a:endParaRPr lang="it-IT"/>
          </a:p>
        </p:txBody>
      </p:sp>
    </p:spTree>
    <p:extLst>
      <p:ext uri="{BB962C8B-B14F-4D97-AF65-F5344CB8AC3E}">
        <p14:creationId xmlns:p14="http://schemas.microsoft.com/office/powerpoint/2010/main" val="34213722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1916832"/>
            <a:ext cx="4107600" cy="3154934"/>
          </a:xfrm>
          <a:prstGeom prst="rect">
            <a:avLst/>
          </a:prstGeom>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916832"/>
            <a:ext cx="4813200" cy="2688998"/>
          </a:xfrm>
          <a:prstGeom prst="rect">
            <a:avLst/>
          </a:prstGeom>
        </p:spPr>
      </p:pic>
      <p:sp>
        <p:nvSpPr>
          <p:cNvPr id="4" name="Segnaposto numero diapositiva 3">
            <a:extLst>
              <a:ext uri="{FF2B5EF4-FFF2-40B4-BE49-F238E27FC236}">
                <a16:creationId xmlns:a16="http://schemas.microsoft.com/office/drawing/2014/main" id="{9FADA31E-64E8-76E8-072B-50F91A3CE1C6}"/>
              </a:ext>
            </a:extLst>
          </p:cNvPr>
          <p:cNvSpPr>
            <a:spLocks noGrp="1"/>
          </p:cNvSpPr>
          <p:nvPr>
            <p:ph type="sldNum" sz="quarter" idx="12"/>
          </p:nvPr>
        </p:nvSpPr>
        <p:spPr/>
        <p:txBody>
          <a:bodyPr/>
          <a:lstStyle/>
          <a:p>
            <a:fld id="{AB0F8D9A-AFD8-4A88-8415-4E6756A0FCA9}" type="slidenum">
              <a:rPr lang="it-IT" smtClean="0"/>
              <a:t>90</a:t>
            </a:fld>
            <a:endParaRPr lang="it-IT"/>
          </a:p>
        </p:txBody>
      </p:sp>
    </p:spTree>
    <p:extLst>
      <p:ext uri="{BB962C8B-B14F-4D97-AF65-F5344CB8AC3E}">
        <p14:creationId xmlns:p14="http://schemas.microsoft.com/office/powerpoint/2010/main" val="4059730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6400" y="1772816"/>
            <a:ext cx="4107600" cy="3184923"/>
          </a:xfrm>
          <a:prstGeom prst="rect">
            <a:avLst/>
          </a:prstGeom>
        </p:spPr>
      </p:pic>
      <p:pic>
        <p:nvPicPr>
          <p:cNvPr id="4" name="Immagine 3"/>
          <p:cNvPicPr>
            <a:picLocks noChangeAspect="1"/>
          </p:cNvPicPr>
          <p:nvPr/>
        </p:nvPicPr>
        <p:blipFill>
          <a:blip r:embed="rId3"/>
          <a:stretch>
            <a:fillRect/>
          </a:stretch>
        </p:blipFill>
        <p:spPr>
          <a:xfrm>
            <a:off x="227049" y="1846039"/>
            <a:ext cx="4791075" cy="3038475"/>
          </a:xfrm>
          <a:prstGeom prst="rect">
            <a:avLst/>
          </a:prstGeom>
        </p:spPr>
      </p:pic>
      <p:sp>
        <p:nvSpPr>
          <p:cNvPr id="3" name="Segnaposto numero diapositiva 2">
            <a:extLst>
              <a:ext uri="{FF2B5EF4-FFF2-40B4-BE49-F238E27FC236}">
                <a16:creationId xmlns:a16="http://schemas.microsoft.com/office/drawing/2014/main" id="{0D128D7D-0D35-1E4C-19C2-9EC8C3178CCB}"/>
              </a:ext>
            </a:extLst>
          </p:cNvPr>
          <p:cNvSpPr>
            <a:spLocks noGrp="1"/>
          </p:cNvSpPr>
          <p:nvPr>
            <p:ph type="sldNum" sz="quarter" idx="12"/>
          </p:nvPr>
        </p:nvSpPr>
        <p:spPr/>
        <p:txBody>
          <a:bodyPr/>
          <a:lstStyle/>
          <a:p>
            <a:fld id="{AB0F8D9A-AFD8-4A88-8415-4E6756A0FCA9}" type="slidenum">
              <a:rPr lang="it-IT" smtClean="0"/>
              <a:t>91</a:t>
            </a:fld>
            <a:endParaRPr lang="it-IT"/>
          </a:p>
        </p:txBody>
      </p:sp>
    </p:spTree>
    <p:extLst>
      <p:ext uri="{BB962C8B-B14F-4D97-AF65-F5344CB8AC3E}">
        <p14:creationId xmlns:p14="http://schemas.microsoft.com/office/powerpoint/2010/main" val="26295781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831850" y="620687"/>
            <a:ext cx="8060630" cy="90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71438" rIns="92075" bIns="71438"/>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100000"/>
              </a:spcBef>
              <a:spcAft>
                <a:spcPct val="10000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Esempio 1 – Cabina elettrica con evidenza dei condotti a pavimento e dei cunicoli </a:t>
            </a:r>
          </a:p>
        </p:txBody>
      </p:sp>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850" y="1556792"/>
            <a:ext cx="7812336" cy="4769670"/>
          </a:xfrm>
          <a:prstGeom prst="rect">
            <a:avLst/>
          </a:prstGeom>
        </p:spPr>
      </p:pic>
      <p:sp>
        <p:nvSpPr>
          <p:cNvPr id="3" name="Segnaposto numero diapositiva 2">
            <a:extLst>
              <a:ext uri="{FF2B5EF4-FFF2-40B4-BE49-F238E27FC236}">
                <a16:creationId xmlns:a16="http://schemas.microsoft.com/office/drawing/2014/main" id="{DE444204-A776-E1E9-3135-945193940590}"/>
              </a:ext>
            </a:extLst>
          </p:cNvPr>
          <p:cNvSpPr>
            <a:spLocks noGrp="1"/>
          </p:cNvSpPr>
          <p:nvPr>
            <p:ph type="sldNum" sz="quarter" idx="12"/>
          </p:nvPr>
        </p:nvSpPr>
        <p:spPr/>
        <p:txBody>
          <a:bodyPr/>
          <a:lstStyle/>
          <a:p>
            <a:fld id="{AB0F8D9A-AFD8-4A88-8415-4E6756A0FCA9}" type="slidenum">
              <a:rPr lang="it-IT" smtClean="0"/>
              <a:t>92</a:t>
            </a:fld>
            <a:endParaRPr lang="it-IT"/>
          </a:p>
        </p:txBody>
      </p:sp>
    </p:spTree>
    <p:extLst>
      <p:ext uri="{BB962C8B-B14F-4D97-AF65-F5344CB8AC3E}">
        <p14:creationId xmlns:p14="http://schemas.microsoft.com/office/powerpoint/2010/main" val="3357521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831850" y="620688"/>
            <a:ext cx="8060630"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71438" rIns="92075" bIns="71438"/>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100000"/>
              </a:spcBef>
              <a:spcAft>
                <a:spcPct val="10000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Esempio 2 – Cabina elettrica con apparecchiature addossate alle pareti</a:t>
            </a: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1628800"/>
            <a:ext cx="7221223" cy="4891997"/>
          </a:xfrm>
          <a:prstGeom prst="rect">
            <a:avLst/>
          </a:prstGeom>
        </p:spPr>
      </p:pic>
      <p:sp>
        <p:nvSpPr>
          <p:cNvPr id="2" name="Segnaposto numero diapositiva 1">
            <a:extLst>
              <a:ext uri="{FF2B5EF4-FFF2-40B4-BE49-F238E27FC236}">
                <a16:creationId xmlns:a16="http://schemas.microsoft.com/office/drawing/2014/main" id="{E32F4446-7A8C-91C2-7213-80A8AD611597}"/>
              </a:ext>
            </a:extLst>
          </p:cNvPr>
          <p:cNvSpPr>
            <a:spLocks noGrp="1"/>
          </p:cNvSpPr>
          <p:nvPr>
            <p:ph type="sldNum" sz="quarter" idx="12"/>
          </p:nvPr>
        </p:nvSpPr>
        <p:spPr/>
        <p:txBody>
          <a:bodyPr/>
          <a:lstStyle/>
          <a:p>
            <a:fld id="{AB0F8D9A-AFD8-4A88-8415-4E6756A0FCA9}" type="slidenum">
              <a:rPr lang="it-IT" smtClean="0"/>
              <a:t>93</a:t>
            </a:fld>
            <a:endParaRPr lang="it-IT"/>
          </a:p>
        </p:txBody>
      </p:sp>
    </p:spTree>
    <p:extLst>
      <p:ext uri="{BB962C8B-B14F-4D97-AF65-F5344CB8AC3E}">
        <p14:creationId xmlns:p14="http://schemas.microsoft.com/office/powerpoint/2010/main" val="23934659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831850" y="620688"/>
            <a:ext cx="8204646"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71438" rIns="92075" bIns="71438"/>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100000"/>
              </a:spcBef>
              <a:spcAft>
                <a:spcPct val="100000"/>
              </a:spcAft>
              <a:buClrTx/>
              <a:buSzTx/>
              <a:buFontTx/>
              <a:buNone/>
              <a:tabLst/>
              <a:defRPr/>
            </a:pPr>
            <a:r>
              <a:rPr kumimoji="0" lang="it-IT" altLang="it-IT" sz="24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Esempio 4 – Cabina elettrica con trasformatori in resina non addossati alle pareti, posizionati in comparti separati</a:t>
            </a:r>
          </a:p>
        </p:txBody>
      </p:sp>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56" y="2060848"/>
            <a:ext cx="7754355" cy="4205862"/>
          </a:xfrm>
          <a:prstGeom prst="rect">
            <a:avLst/>
          </a:prstGeom>
        </p:spPr>
      </p:pic>
      <p:sp>
        <p:nvSpPr>
          <p:cNvPr id="3" name="Segnaposto numero diapositiva 2">
            <a:extLst>
              <a:ext uri="{FF2B5EF4-FFF2-40B4-BE49-F238E27FC236}">
                <a16:creationId xmlns:a16="http://schemas.microsoft.com/office/drawing/2014/main" id="{D1A800F0-86D7-A304-0073-F5B87BE8C4F3}"/>
              </a:ext>
            </a:extLst>
          </p:cNvPr>
          <p:cNvSpPr>
            <a:spLocks noGrp="1"/>
          </p:cNvSpPr>
          <p:nvPr>
            <p:ph type="sldNum" sz="quarter" idx="12"/>
          </p:nvPr>
        </p:nvSpPr>
        <p:spPr/>
        <p:txBody>
          <a:bodyPr/>
          <a:lstStyle/>
          <a:p>
            <a:fld id="{AB0F8D9A-AFD8-4A88-8415-4E6756A0FCA9}" type="slidenum">
              <a:rPr lang="it-IT" smtClean="0"/>
              <a:t>94</a:t>
            </a:fld>
            <a:endParaRPr lang="it-IT"/>
          </a:p>
        </p:txBody>
      </p:sp>
    </p:spTree>
    <p:extLst>
      <p:ext uri="{BB962C8B-B14F-4D97-AF65-F5344CB8AC3E}">
        <p14:creationId xmlns:p14="http://schemas.microsoft.com/office/powerpoint/2010/main" val="2872458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829717" y="630138"/>
            <a:ext cx="8204646"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71438" rIns="92075" bIns="71438"/>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100000"/>
              </a:spcBef>
              <a:spcAft>
                <a:spcPct val="100000"/>
              </a:spcAft>
              <a:buClrTx/>
              <a:buSzTx/>
              <a:buFontTx/>
              <a:buNone/>
              <a:tabLst/>
              <a:defRPr/>
            </a:pPr>
            <a:r>
              <a:rPr kumimoji="0" lang="it-IT" altLang="it-IT" sz="2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MANUTENZIONE DELLE CABINE ELETTRICHE</a:t>
            </a:r>
          </a:p>
        </p:txBody>
      </p:sp>
      <p:sp>
        <p:nvSpPr>
          <p:cNvPr id="6" name="Rectangle 3"/>
          <p:cNvSpPr>
            <a:spLocks noChangeArrowheads="1"/>
          </p:cNvSpPr>
          <p:nvPr/>
        </p:nvSpPr>
        <p:spPr bwMode="auto">
          <a:xfrm>
            <a:off x="831850" y="1340768"/>
            <a:ext cx="4100190"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71438" rIns="92075" bIns="71438"/>
          <a:lstStyle>
            <a:lvl1pPr>
              <a:spcBef>
                <a:spcPct val="20000"/>
              </a:spcBef>
              <a:buClr>
                <a:schemeClr val="hlink"/>
              </a:buClr>
              <a:buSzPct val="50000"/>
              <a:buFont typeface="Monotype Sorts" pitchFamily="2" charset="2"/>
              <a:buChar char="n"/>
              <a:defRPr kumimoji="1" sz="2400">
                <a:solidFill>
                  <a:schemeClr val="tx1"/>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2600">
                <a:solidFill>
                  <a:schemeClr val="tx1"/>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F"/>
              <a:defRPr kumimoji="1" sz="2400">
                <a:solidFill>
                  <a:schemeClr val="tx1"/>
                </a:solidFill>
                <a:latin typeface="Arial" panose="020B0604020202020204" pitchFamily="34" charset="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ts val="600"/>
              </a:spcBef>
              <a:spcAft>
                <a:spcPts val="60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L’etimologia della parola "manutenzione" ha origine dal latino MANUTENTIÓNEM, MÁNUS e TENTIÓNEM, vocaboli che nella loro specifica accezione significano "tenere con mano",  o più specificatamente "conservare" una cosa in modo che duri a lungo, rimanga in essere, in efficienza. </a:t>
            </a:r>
          </a:p>
          <a:p>
            <a:pPr marL="0" marR="0" lvl="0" indent="0" algn="just" defTabSz="914400" rtl="0" eaLnBrk="1" fontAlgn="base" latinLnBrk="0" hangingPunct="1">
              <a:lnSpc>
                <a:spcPct val="100000"/>
              </a:lnSpc>
              <a:spcBef>
                <a:spcPts val="600"/>
              </a:spcBef>
              <a:spcAft>
                <a:spcPts val="600"/>
              </a:spcAft>
              <a:buClrTx/>
              <a:buSzTx/>
              <a:buFontTx/>
              <a:buNone/>
              <a:tabLst/>
              <a:defRPr/>
            </a:pPr>
            <a:r>
              <a:rPr kumimoji="0"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Nei luoghi di lavoro la manutenzione è obbligatoria ai sensi del </a:t>
            </a:r>
            <a:r>
              <a:rPr kumimoji="0" lang="it-IT" altLang="it-IT" sz="2000" b="0" i="0" u="none" strike="noStrike" kern="1200" cap="none" spc="0" normalizeH="0" baseline="0" noProof="0" dirty="0" err="1">
                <a:ln>
                  <a:noFill/>
                </a:ln>
                <a:solidFill>
                  <a:srgbClr val="009999"/>
                </a:solidFill>
                <a:effectLst/>
                <a:uLnTx/>
                <a:uFillTx/>
                <a:latin typeface="Arial" panose="020B0604020202020204" pitchFamily="34" charset="0"/>
                <a:ea typeface="+mn-ea"/>
                <a:cs typeface="+mn-cs"/>
              </a:rPr>
              <a:t>DLgs</a:t>
            </a:r>
            <a:r>
              <a:rPr kumimoji="0"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rPr>
              <a:t> 81/08 e del Codice Civile all’articolo 2087 "Tutela delle condizioni di lavoro".</a:t>
            </a:r>
          </a:p>
          <a:p>
            <a:pPr marL="0" marR="0" lvl="0" indent="0" algn="l" defTabSz="914400" rtl="0" eaLnBrk="1" fontAlgn="base" latinLnBrk="0" hangingPunct="1">
              <a:lnSpc>
                <a:spcPct val="100000"/>
              </a:lnSpc>
              <a:spcBef>
                <a:spcPts val="600"/>
              </a:spcBef>
              <a:spcAft>
                <a:spcPts val="600"/>
              </a:spcAft>
              <a:buClrTx/>
              <a:buSzTx/>
              <a:buFontTx/>
              <a:buNone/>
              <a:tabLst/>
              <a:defRPr/>
            </a:pPr>
            <a:endParaRPr kumimoji="0" lang="it-IT" altLang="it-IT" sz="2000" b="0" i="0" u="none" strike="noStrike" kern="1200" cap="none" spc="0" normalizeH="0" baseline="0" noProof="0" dirty="0">
              <a:ln>
                <a:noFill/>
              </a:ln>
              <a:solidFill>
                <a:srgbClr val="009999"/>
              </a:solidFill>
              <a:effectLst/>
              <a:uLnTx/>
              <a:uFillTx/>
              <a:latin typeface="Arial" panose="020B0604020202020204" pitchFamily="34" charset="0"/>
              <a:ea typeface="+mn-ea"/>
              <a:cs typeface="+mn-cs"/>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1484784"/>
            <a:ext cx="3146367" cy="4189615"/>
          </a:xfrm>
          <a:prstGeom prst="rect">
            <a:avLst/>
          </a:prstGeom>
        </p:spPr>
      </p:pic>
      <p:sp>
        <p:nvSpPr>
          <p:cNvPr id="3" name="Segnaposto numero diapositiva 2">
            <a:extLst>
              <a:ext uri="{FF2B5EF4-FFF2-40B4-BE49-F238E27FC236}">
                <a16:creationId xmlns:a16="http://schemas.microsoft.com/office/drawing/2014/main" id="{7C66F7C5-5FC5-5FCA-645D-7B5C1655AC39}"/>
              </a:ext>
            </a:extLst>
          </p:cNvPr>
          <p:cNvSpPr>
            <a:spLocks noGrp="1"/>
          </p:cNvSpPr>
          <p:nvPr>
            <p:ph type="sldNum" sz="quarter" idx="12"/>
          </p:nvPr>
        </p:nvSpPr>
        <p:spPr/>
        <p:txBody>
          <a:bodyPr/>
          <a:lstStyle/>
          <a:p>
            <a:fld id="{AB0F8D9A-AFD8-4A88-8415-4E6756A0FCA9}" type="slidenum">
              <a:rPr lang="it-IT" smtClean="0"/>
              <a:t>95</a:t>
            </a:fld>
            <a:endParaRPr lang="it-IT"/>
          </a:p>
        </p:txBody>
      </p:sp>
    </p:spTree>
    <p:extLst>
      <p:ext uri="{BB962C8B-B14F-4D97-AF65-F5344CB8AC3E}">
        <p14:creationId xmlns:p14="http://schemas.microsoft.com/office/powerpoint/2010/main" val="40659935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olo 1"/>
          <p:cNvSpPr>
            <a:spLocks noGrp="1"/>
          </p:cNvSpPr>
          <p:nvPr>
            <p:ph type="title"/>
          </p:nvPr>
        </p:nvSpPr>
        <p:spPr>
          <a:xfrm>
            <a:off x="1054100" y="760445"/>
            <a:ext cx="3373438" cy="406400"/>
          </a:xfrm>
        </p:spPr>
        <p:txBody>
          <a:bodyPr>
            <a:normAutofit fontScale="90000"/>
          </a:bodyPr>
          <a:lstStyle/>
          <a:p>
            <a:r>
              <a:rPr lang="it-IT" altLang="it-IT" b="1" dirty="0">
                <a:solidFill>
                  <a:schemeClr val="accent1"/>
                </a:solidFill>
                <a:latin typeface="+mn-lt"/>
              </a:rPr>
              <a:t>Norma CEI 78-17</a:t>
            </a:r>
          </a:p>
        </p:txBody>
      </p:sp>
      <p:sp>
        <p:nvSpPr>
          <p:cNvPr id="84995" name="Segnaposto contenuto 2"/>
          <p:cNvSpPr>
            <a:spLocks noGrp="1"/>
          </p:cNvSpPr>
          <p:nvPr>
            <p:ph idx="1"/>
          </p:nvPr>
        </p:nvSpPr>
        <p:spPr>
          <a:xfrm>
            <a:off x="573864" y="1988840"/>
            <a:ext cx="3887986" cy="3311946"/>
          </a:xfrm>
        </p:spPr>
        <p:txBody>
          <a:bodyPr/>
          <a:lstStyle/>
          <a:p>
            <a:pPr algn="ctr">
              <a:buFont typeface="Monotype Sorts" pitchFamily="2" charset="2"/>
              <a:buNone/>
            </a:pPr>
            <a:r>
              <a:rPr lang="it-IT" altLang="it-IT" sz="2800" dirty="0">
                <a:solidFill>
                  <a:srgbClr val="009999"/>
                </a:solidFill>
                <a:latin typeface="Arial" panose="020B0604020202020204" pitchFamily="34" charset="0"/>
              </a:rPr>
              <a:t>Norma CEI 78-17 </a:t>
            </a:r>
          </a:p>
          <a:p>
            <a:pPr algn="ctr">
              <a:buFont typeface="Monotype Sorts" pitchFamily="2" charset="2"/>
              <a:buNone/>
            </a:pPr>
            <a:r>
              <a:rPr lang="it-IT" altLang="it-IT" sz="2800" dirty="0">
                <a:solidFill>
                  <a:srgbClr val="009999"/>
                </a:solidFill>
                <a:latin typeface="Arial" panose="020B0604020202020204" pitchFamily="34" charset="0"/>
              </a:rPr>
              <a:t>(luglio 2015)</a:t>
            </a:r>
          </a:p>
          <a:p>
            <a:pPr algn="ctr">
              <a:buFont typeface="Monotype Sorts" pitchFamily="2" charset="2"/>
              <a:buNone/>
            </a:pPr>
            <a:r>
              <a:rPr lang="it-IT" altLang="it-IT" sz="2800" dirty="0">
                <a:solidFill>
                  <a:srgbClr val="009999"/>
                </a:solidFill>
                <a:latin typeface="Arial" panose="020B0604020202020204" pitchFamily="34" charset="0"/>
              </a:rPr>
              <a:t>Manutenzione delle cabine elettriche MT/MT e MT/BT</a:t>
            </a:r>
          </a:p>
          <a:p>
            <a:pPr algn="ctr">
              <a:buFont typeface="Monotype Sorts" pitchFamily="2" charset="2"/>
              <a:buNone/>
            </a:pPr>
            <a:r>
              <a:rPr lang="it-IT" altLang="it-IT" sz="2800" dirty="0">
                <a:solidFill>
                  <a:srgbClr val="009999"/>
                </a:solidFill>
                <a:latin typeface="Arial" panose="020B0604020202020204" pitchFamily="34" charset="0"/>
              </a:rPr>
              <a:t>dei clienti/utenti finali</a:t>
            </a:r>
          </a:p>
          <a:p>
            <a:pPr algn="ctr">
              <a:buFont typeface="Monotype Sorts" pitchFamily="2" charset="2"/>
              <a:buNone/>
            </a:pPr>
            <a:endParaRPr lang="it-IT" altLang="it-IT" sz="2600" dirty="0"/>
          </a:p>
        </p:txBody>
      </p:sp>
      <p:pic>
        <p:nvPicPr>
          <p:cNvPr id="84996"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49813" y="836613"/>
            <a:ext cx="42068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a:extLst>
              <a:ext uri="{FF2B5EF4-FFF2-40B4-BE49-F238E27FC236}">
                <a16:creationId xmlns:a16="http://schemas.microsoft.com/office/drawing/2014/main" id="{7CF92083-389F-081C-6965-E802D496D9CE}"/>
              </a:ext>
            </a:extLst>
          </p:cNvPr>
          <p:cNvSpPr>
            <a:spLocks noGrp="1"/>
          </p:cNvSpPr>
          <p:nvPr>
            <p:ph type="sldNum" sz="quarter" idx="12"/>
          </p:nvPr>
        </p:nvSpPr>
        <p:spPr/>
        <p:txBody>
          <a:bodyPr/>
          <a:lstStyle/>
          <a:p>
            <a:fld id="{AB0F8D9A-AFD8-4A88-8415-4E6756A0FCA9}" type="slidenum">
              <a:rPr lang="it-IT" smtClean="0"/>
              <a:t>96</a:t>
            </a:fld>
            <a:endParaRPr lang="it-IT"/>
          </a:p>
        </p:txBody>
      </p:sp>
    </p:spTree>
    <p:extLst>
      <p:ext uri="{BB962C8B-B14F-4D97-AF65-F5344CB8AC3E}">
        <p14:creationId xmlns:p14="http://schemas.microsoft.com/office/powerpoint/2010/main" val="39557407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olo 1"/>
          <p:cNvSpPr>
            <a:spLocks noGrp="1"/>
          </p:cNvSpPr>
          <p:nvPr>
            <p:ph type="title"/>
          </p:nvPr>
        </p:nvSpPr>
        <p:spPr>
          <a:xfrm>
            <a:off x="742574" y="949432"/>
            <a:ext cx="7861300" cy="406400"/>
          </a:xfrm>
        </p:spPr>
        <p:txBody>
          <a:bodyPr>
            <a:normAutofit fontScale="90000"/>
          </a:bodyPr>
          <a:lstStyle/>
          <a:p>
            <a:r>
              <a:rPr lang="it-IT" altLang="it-IT" b="1" dirty="0">
                <a:solidFill>
                  <a:schemeClr val="accent1"/>
                </a:solidFill>
                <a:latin typeface="Arial "/>
              </a:rPr>
              <a:t>Norma CEI 78-17</a:t>
            </a:r>
          </a:p>
        </p:txBody>
      </p:sp>
      <p:sp>
        <p:nvSpPr>
          <p:cNvPr id="324611" name="Segnaposto contenuto 2"/>
          <p:cNvSpPr>
            <a:spLocks noGrp="1"/>
          </p:cNvSpPr>
          <p:nvPr>
            <p:ph idx="1"/>
          </p:nvPr>
        </p:nvSpPr>
        <p:spPr>
          <a:xfrm>
            <a:off x="683440" y="1939868"/>
            <a:ext cx="7920434" cy="2978263"/>
          </a:xfrm>
        </p:spPr>
        <p:txBody>
          <a:bodyPr/>
          <a:lstStyle/>
          <a:p>
            <a:pPr marL="0" indent="0" algn="just">
              <a:buNone/>
              <a:defRPr/>
            </a:pPr>
            <a:r>
              <a:rPr lang="it-IT" b="1" dirty="0">
                <a:solidFill>
                  <a:srgbClr val="009999"/>
                </a:solidFill>
              </a:rPr>
              <a:t>1 Scopo e campo di applicazione</a:t>
            </a:r>
          </a:p>
          <a:p>
            <a:pPr marL="0" indent="0" algn="just">
              <a:buNone/>
              <a:defRPr/>
            </a:pPr>
            <a:endParaRPr lang="it-IT" sz="1200" b="1" dirty="0">
              <a:solidFill>
                <a:srgbClr val="009999"/>
              </a:solidFill>
            </a:endParaRPr>
          </a:p>
          <a:p>
            <a:pPr marL="0" indent="0" algn="just">
              <a:buNone/>
              <a:defRPr/>
            </a:pPr>
            <a:r>
              <a:rPr lang="it-IT" dirty="0">
                <a:solidFill>
                  <a:srgbClr val="009999"/>
                </a:solidFill>
              </a:rPr>
              <a:t>La presente Norma ha lo scopo di fornire disposizioni tecniche atte all’esecuzione in sicurezza dei lavori di manutenzione necessari per il corretto funzionamento/esercizio delle cabine elettriche MT/MT e/o MT/BT e dei relativi impianti connessi ed in particolare anche quelli rientranti nel campo di applicazione della Norma CEI 0-16.</a:t>
            </a:r>
          </a:p>
        </p:txBody>
      </p:sp>
      <p:sp>
        <p:nvSpPr>
          <p:cNvPr id="2" name="Segnaposto numero diapositiva 1">
            <a:extLst>
              <a:ext uri="{FF2B5EF4-FFF2-40B4-BE49-F238E27FC236}">
                <a16:creationId xmlns:a16="http://schemas.microsoft.com/office/drawing/2014/main" id="{39486ECA-9BFB-472D-8659-85E1794A690F}"/>
              </a:ext>
            </a:extLst>
          </p:cNvPr>
          <p:cNvSpPr>
            <a:spLocks noGrp="1"/>
          </p:cNvSpPr>
          <p:nvPr>
            <p:ph type="sldNum" sz="quarter" idx="12"/>
          </p:nvPr>
        </p:nvSpPr>
        <p:spPr/>
        <p:txBody>
          <a:bodyPr/>
          <a:lstStyle/>
          <a:p>
            <a:fld id="{AB0F8D9A-AFD8-4A88-8415-4E6756A0FCA9}" type="slidenum">
              <a:rPr lang="it-IT" smtClean="0"/>
              <a:t>97</a:t>
            </a:fld>
            <a:endParaRPr lang="it-IT"/>
          </a:p>
        </p:txBody>
      </p:sp>
    </p:spTree>
    <p:extLst>
      <p:ext uri="{BB962C8B-B14F-4D97-AF65-F5344CB8AC3E}">
        <p14:creationId xmlns:p14="http://schemas.microsoft.com/office/powerpoint/2010/main" val="9906583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4B204A82-6C06-8353-6D32-4FED10EA12C2}"/>
              </a:ext>
            </a:extLst>
          </p:cNvPr>
          <p:cNvSpPr>
            <a:spLocks noGrp="1"/>
          </p:cNvSpPr>
          <p:nvPr>
            <p:ph type="sldNum" sz="quarter" idx="12"/>
          </p:nvPr>
        </p:nvSpPr>
        <p:spPr/>
        <p:txBody>
          <a:bodyPr/>
          <a:lstStyle/>
          <a:p>
            <a:fld id="{AB0F8D9A-AFD8-4A88-8415-4E6756A0FCA9}" type="slidenum">
              <a:rPr lang="it-IT" smtClean="0"/>
              <a:t>98</a:t>
            </a:fld>
            <a:endParaRPr lang="it-IT"/>
          </a:p>
        </p:txBody>
      </p:sp>
      <p:sp>
        <p:nvSpPr>
          <p:cNvPr id="7" name="Titolo 1">
            <a:extLst>
              <a:ext uri="{FF2B5EF4-FFF2-40B4-BE49-F238E27FC236}">
                <a16:creationId xmlns:a16="http://schemas.microsoft.com/office/drawing/2014/main" id="{E20991EE-5D3A-CB7F-1770-E8A1B74AF206}"/>
              </a:ext>
            </a:extLst>
          </p:cNvPr>
          <p:cNvSpPr txBox="1">
            <a:spLocks/>
          </p:cNvSpPr>
          <p:nvPr/>
        </p:nvSpPr>
        <p:spPr bwMode="auto">
          <a:xfrm>
            <a:off x="683568" y="887539"/>
            <a:ext cx="376665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lnSpc>
                <a:spcPct val="70000"/>
              </a:lnSpc>
              <a:spcBef>
                <a:spcPct val="0"/>
              </a:spcBef>
              <a:spcAft>
                <a:spcPct val="0"/>
              </a:spcAft>
              <a:defRPr kumimoji="1" sz="2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2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2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2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2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2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2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2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2800" b="1">
                <a:solidFill>
                  <a:schemeClr val="tx2"/>
                </a:solidFill>
                <a:latin typeface="Arial Narrow"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1" lang="it-IT" altLang="it-IT" sz="2800" b="1" i="0" u="none" strike="noStrike" kern="0" cap="none" spc="0" normalizeH="0" baseline="0" noProof="0" dirty="0">
                <a:ln>
                  <a:noFill/>
                </a:ln>
                <a:solidFill>
                  <a:schemeClr val="accent1"/>
                </a:solidFill>
                <a:effectLst/>
                <a:uLnTx/>
                <a:uFillTx/>
                <a:latin typeface="Arial"/>
                <a:ea typeface="+mj-ea"/>
                <a:cs typeface="+mj-cs"/>
              </a:rPr>
              <a:t>Norma CEI 78-17</a:t>
            </a:r>
          </a:p>
        </p:txBody>
      </p:sp>
      <p:sp>
        <p:nvSpPr>
          <p:cNvPr id="8" name="Segnaposto contenuto 2">
            <a:extLst>
              <a:ext uri="{FF2B5EF4-FFF2-40B4-BE49-F238E27FC236}">
                <a16:creationId xmlns:a16="http://schemas.microsoft.com/office/drawing/2014/main" id="{37FC5100-113E-79CC-6E7F-582579B1B8DE}"/>
              </a:ext>
            </a:extLst>
          </p:cNvPr>
          <p:cNvSpPr txBox="1">
            <a:spLocks/>
          </p:cNvSpPr>
          <p:nvPr/>
        </p:nvSpPr>
        <p:spPr bwMode="auto">
          <a:xfrm>
            <a:off x="683568" y="1592897"/>
            <a:ext cx="7992442"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2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0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16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14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a:solidFill>
                  <a:schemeClr val="tx1"/>
                </a:solidFill>
                <a:latin typeface="+mn-lt"/>
              </a:defRPr>
            </a:lvl9pPr>
          </a:lstStyle>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sz="2200" b="1" i="0" u="none" strike="noStrike" kern="0" cap="none" spc="0" normalizeH="0" baseline="0" noProof="0">
                <a:ln>
                  <a:noFill/>
                </a:ln>
                <a:solidFill>
                  <a:srgbClr val="009999"/>
                </a:solidFill>
                <a:effectLst/>
                <a:uLnTx/>
                <a:uFillTx/>
                <a:latin typeface="Arial"/>
                <a:ea typeface="+mn-ea"/>
                <a:cs typeface="+mn-cs"/>
              </a:rPr>
              <a:t>Manutenzione correttiva</a:t>
            </a:r>
            <a:r>
              <a:rPr kumimoji="1" lang="it-IT" sz="2200" b="1" i="1" u="none" strike="noStrike" kern="0" cap="none" spc="0" normalizeH="0" baseline="0" noProof="0">
                <a:ln>
                  <a:noFill/>
                </a:ln>
                <a:solidFill>
                  <a:srgbClr val="009999"/>
                </a:solidFill>
                <a:effectLst/>
                <a:uLnTx/>
                <a:uFillTx/>
                <a:latin typeface="Arial"/>
                <a:ea typeface="+mn-ea"/>
                <a:cs typeface="+mn-cs"/>
              </a:rPr>
              <a:t>, </a:t>
            </a:r>
            <a:r>
              <a:rPr kumimoji="1" lang="it-IT" sz="2200" b="0" i="0" u="none" strike="noStrike" kern="0" cap="none" spc="0" normalizeH="0" baseline="0" noProof="0">
                <a:ln>
                  <a:noFill/>
                </a:ln>
                <a:solidFill>
                  <a:srgbClr val="009999"/>
                </a:solidFill>
                <a:effectLst/>
                <a:uLnTx/>
                <a:uFillTx/>
                <a:latin typeface="Arial"/>
                <a:ea typeface="+mn-ea"/>
                <a:cs typeface="+mn-cs"/>
              </a:rPr>
              <a:t>con rinnovo e/o sostituzione di suoi componenti che non modifichino in modo sostanziale le sue prestazioni e siano destinati a riportare l’impianto stesso in condizioni ordinarie di esercizio.</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endParaRPr kumimoji="1" lang="it-IT" sz="2200" b="0" i="0" u="none" strike="noStrike" kern="0" cap="none" spc="0" normalizeH="0" baseline="0" noProof="0">
              <a:ln>
                <a:noFill/>
              </a:ln>
              <a:solidFill>
                <a:srgbClr val="009999"/>
              </a:solidFill>
              <a:effectLst/>
              <a:uLnTx/>
              <a:uFillTx/>
              <a:latin typeface="Arial"/>
              <a:ea typeface="+mn-ea"/>
              <a:cs typeface="+mn-cs"/>
            </a:endParaRP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sz="2200" b="1" i="0" u="none" strike="noStrike" kern="0" cap="none" spc="0" normalizeH="0" baseline="0" noProof="0">
                <a:ln>
                  <a:noFill/>
                </a:ln>
                <a:solidFill>
                  <a:srgbClr val="009999"/>
                </a:solidFill>
                <a:effectLst/>
                <a:uLnTx/>
                <a:uFillTx/>
                <a:latin typeface="Arial"/>
                <a:ea typeface="+mn-ea"/>
                <a:cs typeface="+mn-cs"/>
              </a:rPr>
              <a:t>3.3 Manutentore</a:t>
            </a:r>
          </a:p>
          <a:p>
            <a:pPr marL="0" marR="0" lvl="0" indent="0" algn="just" defTabSz="914400" rtl="0" eaLnBrk="0" fontAlgn="base" latinLnBrk="0" hangingPunct="0">
              <a:lnSpc>
                <a:spcPct val="100000"/>
              </a:lnSpc>
              <a:spcBef>
                <a:spcPct val="20000"/>
              </a:spcBef>
              <a:spcAft>
                <a:spcPct val="0"/>
              </a:spcAft>
              <a:buClr>
                <a:srgbClr val="FF9966"/>
              </a:buClr>
              <a:buSzPct val="50000"/>
              <a:buFont typeface="Monotype Sorts" pitchFamily="2" charset="2"/>
              <a:buNone/>
              <a:tabLst/>
              <a:defRPr/>
            </a:pPr>
            <a:r>
              <a:rPr kumimoji="1" lang="it-IT" sz="2200" b="0" i="0" u="none" strike="noStrike" kern="0" cap="none" spc="0" normalizeH="0" baseline="0" noProof="0">
                <a:ln>
                  <a:noFill/>
                </a:ln>
                <a:solidFill>
                  <a:srgbClr val="009999"/>
                </a:solidFill>
                <a:effectLst/>
                <a:uLnTx/>
                <a:uFillTx/>
                <a:latin typeface="Arial"/>
                <a:ea typeface="+mn-ea"/>
                <a:cs typeface="+mn-cs"/>
              </a:rPr>
              <a:t>Persona fisica o giuridica che ha la responsabilità complessiva della manutenzione; in particolare degli aspetti di sicurezza, tecnici e gestionali/amministrativi. Il manutentore può eseguire o fare eseguire, dal proprio personale o da terzi, operazioni manutentive manuali e/o strumentali sugli impianti di cabine MT/MT e/o MT/BT.</a:t>
            </a:r>
            <a:endParaRPr kumimoji="1" lang="it-IT" sz="2200" b="0" i="0" u="none" strike="noStrike" kern="0" cap="none" spc="0" normalizeH="0" baseline="0" noProof="0" dirty="0">
              <a:ln>
                <a:noFill/>
              </a:ln>
              <a:solidFill>
                <a:srgbClr val="009999"/>
              </a:solidFill>
              <a:effectLst/>
              <a:uLnTx/>
              <a:uFillTx/>
              <a:latin typeface="Arial"/>
              <a:ea typeface="+mn-ea"/>
              <a:cs typeface="+mn-cs"/>
            </a:endParaRPr>
          </a:p>
        </p:txBody>
      </p:sp>
    </p:spTree>
    <p:extLst>
      <p:ext uri="{BB962C8B-B14F-4D97-AF65-F5344CB8AC3E}">
        <p14:creationId xmlns:p14="http://schemas.microsoft.com/office/powerpoint/2010/main" val="28148671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olo 1"/>
          <p:cNvSpPr>
            <a:spLocks noGrp="1"/>
          </p:cNvSpPr>
          <p:nvPr>
            <p:ph type="title"/>
          </p:nvPr>
        </p:nvSpPr>
        <p:spPr>
          <a:xfrm>
            <a:off x="755576" y="838845"/>
            <a:ext cx="7861300" cy="406400"/>
          </a:xfrm>
        </p:spPr>
        <p:txBody>
          <a:bodyPr>
            <a:normAutofit fontScale="90000"/>
          </a:bodyPr>
          <a:lstStyle/>
          <a:p>
            <a:r>
              <a:rPr lang="it-IT" altLang="it-IT" b="1" dirty="0">
                <a:solidFill>
                  <a:schemeClr val="accent1"/>
                </a:solidFill>
                <a:latin typeface="+mn-lt"/>
              </a:rPr>
              <a:t>Norma CEI 78-17</a:t>
            </a:r>
          </a:p>
        </p:txBody>
      </p:sp>
      <p:sp>
        <p:nvSpPr>
          <p:cNvPr id="104451" name="Segnaposto contenuto 2"/>
          <p:cNvSpPr>
            <a:spLocks noGrp="1"/>
          </p:cNvSpPr>
          <p:nvPr>
            <p:ph idx="1"/>
          </p:nvPr>
        </p:nvSpPr>
        <p:spPr>
          <a:xfrm>
            <a:off x="755576" y="1556792"/>
            <a:ext cx="7920434" cy="4176464"/>
          </a:xfrm>
        </p:spPr>
        <p:txBody>
          <a:bodyPr/>
          <a:lstStyle/>
          <a:p>
            <a:endParaRPr lang="it-IT" altLang="it-IT" sz="2200" b="1" dirty="0">
              <a:solidFill>
                <a:srgbClr val="009999"/>
              </a:solidFill>
            </a:endParaRPr>
          </a:p>
          <a:p>
            <a:pPr marL="0" indent="0" algn="just">
              <a:buNone/>
            </a:pPr>
            <a:r>
              <a:rPr lang="it-IT" altLang="it-IT" sz="2200" b="1" dirty="0">
                <a:solidFill>
                  <a:srgbClr val="009999"/>
                </a:solidFill>
              </a:rPr>
              <a:t>3.4 Persona designata alla conduzione dell’impianto elettrico (Responsabile dell’impianto - RI)</a:t>
            </a:r>
          </a:p>
          <a:p>
            <a:pPr marL="0" indent="0" algn="just">
              <a:buNone/>
            </a:pPr>
            <a:r>
              <a:rPr lang="it-IT" altLang="it-IT" sz="2200" dirty="0">
                <a:solidFill>
                  <a:srgbClr val="009999"/>
                </a:solidFill>
              </a:rPr>
              <a:t>Persona responsabile, durante l’attività di manutenzione, della sicurezza dell’impianto elettrico.</a:t>
            </a:r>
          </a:p>
          <a:p>
            <a:pPr algn="just"/>
            <a:endParaRPr lang="it-IT" altLang="it-IT" sz="2200" b="1" dirty="0">
              <a:solidFill>
                <a:srgbClr val="009999"/>
              </a:solidFill>
            </a:endParaRPr>
          </a:p>
          <a:p>
            <a:pPr marL="0" indent="0" algn="just">
              <a:buNone/>
            </a:pPr>
            <a:r>
              <a:rPr lang="it-IT" altLang="it-IT" sz="2200" b="1" dirty="0">
                <a:solidFill>
                  <a:srgbClr val="009999"/>
                </a:solidFill>
              </a:rPr>
              <a:t>3.5 Persona preposta alla conduzione dell’attività manutentiva (RLE)</a:t>
            </a:r>
            <a:endParaRPr lang="it-IT" altLang="it-IT" sz="2200" dirty="0">
              <a:solidFill>
                <a:srgbClr val="009999"/>
              </a:solidFill>
            </a:endParaRPr>
          </a:p>
          <a:p>
            <a:pPr marL="0" indent="0" algn="just">
              <a:buNone/>
            </a:pPr>
            <a:r>
              <a:rPr lang="it-IT" altLang="it-IT" sz="2200" dirty="0">
                <a:solidFill>
                  <a:srgbClr val="009999"/>
                </a:solidFill>
              </a:rPr>
              <a:t>Persona designata alla responsabilità della conduzione operativa dell’attività manutentiva sul posto di lavoro.</a:t>
            </a:r>
          </a:p>
        </p:txBody>
      </p:sp>
      <p:sp>
        <p:nvSpPr>
          <p:cNvPr id="2" name="Segnaposto numero diapositiva 1">
            <a:extLst>
              <a:ext uri="{FF2B5EF4-FFF2-40B4-BE49-F238E27FC236}">
                <a16:creationId xmlns:a16="http://schemas.microsoft.com/office/drawing/2014/main" id="{3DB86391-414F-691D-2D4A-DA37CCC52F4A}"/>
              </a:ext>
            </a:extLst>
          </p:cNvPr>
          <p:cNvSpPr>
            <a:spLocks noGrp="1"/>
          </p:cNvSpPr>
          <p:nvPr>
            <p:ph type="sldNum" sz="quarter" idx="12"/>
          </p:nvPr>
        </p:nvSpPr>
        <p:spPr/>
        <p:txBody>
          <a:bodyPr/>
          <a:lstStyle/>
          <a:p>
            <a:fld id="{AB0F8D9A-AFD8-4A88-8415-4E6756A0FCA9}" type="slidenum">
              <a:rPr lang="it-IT" smtClean="0"/>
              <a:t>99</a:t>
            </a:fld>
            <a:endParaRPr lang="it-IT"/>
          </a:p>
        </p:txBody>
      </p:sp>
    </p:spTree>
    <p:extLst>
      <p:ext uri="{BB962C8B-B14F-4D97-AF65-F5344CB8AC3E}">
        <p14:creationId xmlns:p14="http://schemas.microsoft.com/office/powerpoint/2010/main" val="258676104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1369</TotalTime>
  <Words>8217</Words>
  <Application>Microsoft Office PowerPoint</Application>
  <PresentationFormat>Presentazione su schermo (4:3)</PresentationFormat>
  <Paragraphs>1120</Paragraphs>
  <Slides>111</Slides>
  <Notes>59</Notes>
  <HiddenSlides>0</HiddenSlides>
  <MMClips>0</MMClips>
  <ScaleCrop>false</ScaleCrop>
  <HeadingPairs>
    <vt:vector size="8" baseType="variant">
      <vt:variant>
        <vt:lpstr>Caratteri utilizzati</vt:lpstr>
      </vt:variant>
      <vt:variant>
        <vt:i4>15</vt:i4>
      </vt:variant>
      <vt:variant>
        <vt:lpstr>Tema</vt:lpstr>
      </vt:variant>
      <vt:variant>
        <vt:i4>2</vt:i4>
      </vt:variant>
      <vt:variant>
        <vt:lpstr>Server OLE incorporati</vt:lpstr>
      </vt:variant>
      <vt:variant>
        <vt:i4>3</vt:i4>
      </vt:variant>
      <vt:variant>
        <vt:lpstr>Titoli diapositive</vt:lpstr>
      </vt:variant>
      <vt:variant>
        <vt:i4>111</vt:i4>
      </vt:variant>
    </vt:vector>
  </HeadingPairs>
  <TitlesOfParts>
    <vt:vector size="131" baseType="lpstr">
      <vt:lpstr>Aria</vt:lpstr>
      <vt:lpstr>Arial</vt:lpstr>
      <vt:lpstr>Arial </vt:lpstr>
      <vt:lpstr>Arial Black</vt:lpstr>
      <vt:lpstr>Arial Narrow</vt:lpstr>
      <vt:lpstr>Calibri</vt:lpstr>
      <vt:lpstr>Calibri Light</vt:lpstr>
      <vt:lpstr>Cambria Math</vt:lpstr>
      <vt:lpstr>CommonBullets</vt:lpstr>
      <vt:lpstr>Helvetica</vt:lpstr>
      <vt:lpstr>Monotype Sorts</vt:lpstr>
      <vt:lpstr>Segoe UI</vt:lpstr>
      <vt:lpstr>Tahoma</vt:lpstr>
      <vt:lpstr>Times New Roman</vt:lpstr>
      <vt:lpstr>Wingdings</vt:lpstr>
      <vt:lpstr>Tema di Office</vt:lpstr>
      <vt:lpstr>1_Tema di Office</vt:lpstr>
      <vt:lpstr>Equazione</vt:lpstr>
      <vt:lpstr>Documento</vt:lpstr>
      <vt:lpstr>Document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CABINE A GIORNO</vt:lpstr>
      <vt:lpstr>CABINA REALIZZATA IN OPERA O PREMONTATA CON   APPARECCHIATURE PREFABBRICATE</vt:lpstr>
      <vt:lpstr>CABINA PREFABBRICATA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Norma CEI 78-17</vt:lpstr>
      <vt:lpstr>Norma CEI 78-17</vt:lpstr>
      <vt:lpstr>Presentazione standard di PowerPoint</vt:lpstr>
      <vt:lpstr>Norma CEI 78-17</vt:lpstr>
      <vt:lpstr>Norma CEI 78-17</vt:lpstr>
      <vt:lpstr>Norma CEI 78-17</vt:lpstr>
      <vt:lpstr>Norma CEI 78-17</vt:lpstr>
      <vt:lpstr>Norma CEI 78-17</vt:lpstr>
      <vt:lpstr>Norma CEI 78-17</vt:lpstr>
      <vt:lpstr>Norma CEI 78-17</vt:lpstr>
      <vt:lpstr>Norma CEI 78-17</vt:lpstr>
      <vt:lpstr>Norma CEI 78-17 Allegato B esempio di schede manutentive</vt:lpstr>
      <vt:lpstr>Norma CEI 78-17 Allegato B esempio di schede manutentive</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Antonio Porro</dc:creator>
  <cp:lastModifiedBy>Opan s.r.l.</cp:lastModifiedBy>
  <cp:revision>228</cp:revision>
  <cp:lastPrinted>2024-10-17T09:34:16Z</cp:lastPrinted>
  <dcterms:created xsi:type="dcterms:W3CDTF">2021-11-17T15:38:44Z</dcterms:created>
  <dcterms:modified xsi:type="dcterms:W3CDTF">2025-11-25T10:56:45Z</dcterms:modified>
</cp:coreProperties>
</file>