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notesMasterIdLst>
    <p:notesMasterId r:id="rId66"/>
  </p:notesMasterIdLst>
  <p:handoutMasterIdLst>
    <p:handoutMasterId r:id="rId67"/>
  </p:handoutMasterIdLst>
  <p:sldIdLst>
    <p:sldId id="256" r:id="rId3"/>
    <p:sldId id="285" r:id="rId4"/>
    <p:sldId id="305" r:id="rId5"/>
    <p:sldId id="257" r:id="rId6"/>
    <p:sldId id="258" r:id="rId7"/>
    <p:sldId id="259" r:id="rId8"/>
    <p:sldId id="262" r:id="rId9"/>
    <p:sldId id="309" r:id="rId10"/>
    <p:sldId id="286" r:id="rId11"/>
    <p:sldId id="300" r:id="rId12"/>
    <p:sldId id="298" r:id="rId13"/>
    <p:sldId id="314" r:id="rId14"/>
    <p:sldId id="299" r:id="rId15"/>
    <p:sldId id="301" r:id="rId16"/>
    <p:sldId id="287" r:id="rId17"/>
    <p:sldId id="310" r:id="rId18"/>
    <p:sldId id="302" r:id="rId19"/>
    <p:sldId id="303" r:id="rId20"/>
    <p:sldId id="311" r:id="rId21"/>
    <p:sldId id="304" r:id="rId22"/>
    <p:sldId id="312" r:id="rId23"/>
    <p:sldId id="260" r:id="rId24"/>
    <p:sldId id="263" r:id="rId25"/>
    <p:sldId id="294" r:id="rId26"/>
    <p:sldId id="295" r:id="rId27"/>
    <p:sldId id="296" r:id="rId28"/>
    <p:sldId id="264" r:id="rId29"/>
    <p:sldId id="297" r:id="rId30"/>
    <p:sldId id="265" r:id="rId31"/>
    <p:sldId id="266" r:id="rId32"/>
    <p:sldId id="267" r:id="rId33"/>
    <p:sldId id="315" r:id="rId34"/>
    <p:sldId id="316" r:id="rId35"/>
    <p:sldId id="317" r:id="rId36"/>
    <p:sldId id="307" r:id="rId37"/>
    <p:sldId id="319" r:id="rId38"/>
    <p:sldId id="320" r:id="rId39"/>
    <p:sldId id="269" r:id="rId40"/>
    <p:sldId id="270" r:id="rId41"/>
    <p:sldId id="321" r:id="rId42"/>
    <p:sldId id="322" r:id="rId43"/>
    <p:sldId id="323" r:id="rId44"/>
    <p:sldId id="324" r:id="rId45"/>
    <p:sldId id="325" r:id="rId46"/>
    <p:sldId id="326" r:id="rId47"/>
    <p:sldId id="327" r:id="rId48"/>
    <p:sldId id="328" r:id="rId49"/>
    <p:sldId id="333" r:id="rId50"/>
    <p:sldId id="330" r:id="rId51"/>
    <p:sldId id="331" r:id="rId52"/>
    <p:sldId id="332" r:id="rId53"/>
    <p:sldId id="271" r:id="rId54"/>
    <p:sldId id="272" r:id="rId55"/>
    <p:sldId id="273" r:id="rId56"/>
    <p:sldId id="318" r:id="rId57"/>
    <p:sldId id="274" r:id="rId58"/>
    <p:sldId id="276" r:id="rId59"/>
    <p:sldId id="277" r:id="rId60"/>
    <p:sldId id="281" r:id="rId61"/>
    <p:sldId id="308" r:id="rId62"/>
    <p:sldId id="306" r:id="rId63"/>
    <p:sldId id="313" r:id="rId64"/>
    <p:sldId id="284" r:id="rId6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B356A00F-536C-4F13-B5BB-5A2C2612872D}">
          <p14:sldIdLst>
            <p14:sldId id="256"/>
            <p14:sldId id="285"/>
            <p14:sldId id="305"/>
          </p14:sldIdLst>
        </p14:section>
        <p14:section name="Sezione senza titolo" id="{55F8B62A-63AE-46CC-897F-7ECED99D5AF6}">
          <p14:sldIdLst>
            <p14:sldId id="257"/>
            <p14:sldId id="258"/>
            <p14:sldId id="259"/>
            <p14:sldId id="262"/>
            <p14:sldId id="309"/>
            <p14:sldId id="286"/>
            <p14:sldId id="300"/>
            <p14:sldId id="298"/>
            <p14:sldId id="314"/>
            <p14:sldId id="299"/>
            <p14:sldId id="301"/>
            <p14:sldId id="287"/>
            <p14:sldId id="310"/>
            <p14:sldId id="302"/>
            <p14:sldId id="303"/>
            <p14:sldId id="311"/>
            <p14:sldId id="304"/>
            <p14:sldId id="312"/>
            <p14:sldId id="260"/>
            <p14:sldId id="263"/>
            <p14:sldId id="294"/>
            <p14:sldId id="295"/>
            <p14:sldId id="296"/>
            <p14:sldId id="264"/>
            <p14:sldId id="297"/>
            <p14:sldId id="265"/>
            <p14:sldId id="266"/>
            <p14:sldId id="267"/>
            <p14:sldId id="315"/>
            <p14:sldId id="316"/>
            <p14:sldId id="317"/>
            <p14:sldId id="307"/>
            <p14:sldId id="319"/>
            <p14:sldId id="320"/>
            <p14:sldId id="269"/>
            <p14:sldId id="270"/>
            <p14:sldId id="321"/>
            <p14:sldId id="322"/>
            <p14:sldId id="323"/>
            <p14:sldId id="324"/>
            <p14:sldId id="325"/>
            <p14:sldId id="326"/>
            <p14:sldId id="327"/>
            <p14:sldId id="328"/>
            <p14:sldId id="333"/>
            <p14:sldId id="330"/>
            <p14:sldId id="331"/>
            <p14:sldId id="332"/>
            <p14:sldId id="271"/>
            <p14:sldId id="272"/>
            <p14:sldId id="273"/>
            <p14:sldId id="318"/>
            <p14:sldId id="274"/>
            <p14:sldId id="276"/>
            <p14:sldId id="277"/>
            <p14:sldId id="281"/>
            <p14:sldId id="308"/>
            <p14:sldId id="306"/>
            <p14:sldId id="313"/>
            <p14:sldId id="28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47" autoAdjust="0"/>
  </p:normalViewPr>
  <p:slideViewPr>
    <p:cSldViewPr snapToGrid="0">
      <p:cViewPr varScale="1">
        <p:scale>
          <a:sx n="98" d="100"/>
          <a:sy n="98" d="100"/>
        </p:scale>
        <p:origin x="1014" y="312"/>
      </p:cViewPr>
      <p:guideLst>
        <p:guide orient="horz" pos="2160"/>
        <p:guide pos="3840"/>
      </p:guideLst>
    </p:cSldViewPr>
  </p:slideViewPr>
  <p:outlineViewPr>
    <p:cViewPr>
      <p:scale>
        <a:sx n="33" d="100"/>
        <a:sy n="33" d="100"/>
      </p:scale>
      <p:origin x="0" y="-506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5B7D011-8CD1-49A3-AC89-964EC8D0E109}"/>
              </a:ext>
            </a:extLst>
          </p:cNvPr>
          <p:cNvSpPr>
            <a:spLocks noGrp="1"/>
          </p:cNvSpPr>
          <p:nvPr>
            <p:ph type="hdr" sz="quarter"/>
          </p:nvPr>
        </p:nvSpPr>
        <p:spPr>
          <a:xfrm>
            <a:off x="0" y="0"/>
            <a:ext cx="2945659" cy="498056"/>
          </a:xfrm>
          <a:prstGeom prst="rect">
            <a:avLst/>
          </a:prstGeom>
        </p:spPr>
        <p:txBody>
          <a:bodyPr vert="horz" lIns="92830" tIns="46415" rIns="92830" bIns="46415" rtlCol="0"/>
          <a:lstStyle>
            <a:lvl1pPr algn="l">
              <a:defRPr sz="1200"/>
            </a:lvl1pPr>
          </a:lstStyle>
          <a:p>
            <a:endParaRPr lang="it-IT"/>
          </a:p>
        </p:txBody>
      </p:sp>
      <p:sp>
        <p:nvSpPr>
          <p:cNvPr id="3" name="Segnaposto data 2">
            <a:extLst>
              <a:ext uri="{FF2B5EF4-FFF2-40B4-BE49-F238E27FC236}">
                <a16:creationId xmlns:a16="http://schemas.microsoft.com/office/drawing/2014/main" id="{48D914F0-2D5B-4803-BCF8-FDB1FD80A10D}"/>
              </a:ext>
            </a:extLst>
          </p:cNvPr>
          <p:cNvSpPr>
            <a:spLocks noGrp="1"/>
          </p:cNvSpPr>
          <p:nvPr>
            <p:ph type="dt" sz="quarter" idx="1"/>
          </p:nvPr>
        </p:nvSpPr>
        <p:spPr>
          <a:xfrm>
            <a:off x="3850442" y="0"/>
            <a:ext cx="2945659" cy="498056"/>
          </a:xfrm>
          <a:prstGeom prst="rect">
            <a:avLst/>
          </a:prstGeom>
        </p:spPr>
        <p:txBody>
          <a:bodyPr vert="horz" lIns="92830" tIns="46415" rIns="92830" bIns="46415" rtlCol="0"/>
          <a:lstStyle>
            <a:lvl1pPr algn="r">
              <a:defRPr sz="1200"/>
            </a:lvl1pPr>
          </a:lstStyle>
          <a:p>
            <a:fld id="{56E0B179-33E4-4176-82E9-29BF79C49245}" type="datetimeFigureOut">
              <a:rPr lang="it-IT" smtClean="0"/>
              <a:t>17/10/2025</a:t>
            </a:fld>
            <a:endParaRPr lang="it-IT"/>
          </a:p>
        </p:txBody>
      </p:sp>
      <p:sp>
        <p:nvSpPr>
          <p:cNvPr id="4" name="Segnaposto piè di pagina 3">
            <a:extLst>
              <a:ext uri="{FF2B5EF4-FFF2-40B4-BE49-F238E27FC236}">
                <a16:creationId xmlns:a16="http://schemas.microsoft.com/office/drawing/2014/main" id="{533D1CB1-C8CA-4B65-A548-5E96D93E284A}"/>
              </a:ext>
            </a:extLst>
          </p:cNvPr>
          <p:cNvSpPr>
            <a:spLocks noGrp="1"/>
          </p:cNvSpPr>
          <p:nvPr>
            <p:ph type="ftr" sz="quarter" idx="2"/>
          </p:nvPr>
        </p:nvSpPr>
        <p:spPr>
          <a:xfrm>
            <a:off x="0" y="9428584"/>
            <a:ext cx="2945659" cy="498055"/>
          </a:xfrm>
          <a:prstGeom prst="rect">
            <a:avLst/>
          </a:prstGeom>
        </p:spPr>
        <p:txBody>
          <a:bodyPr vert="horz" lIns="92830" tIns="46415" rIns="92830" bIns="46415" rtlCol="0" anchor="b"/>
          <a:lstStyle>
            <a:lvl1pPr algn="l">
              <a:defRPr sz="1200"/>
            </a:lvl1pPr>
          </a:lstStyle>
          <a:p>
            <a:r>
              <a:rPr lang="it-IT"/>
              <a:t>"la fiscalità del giovane medico"</a:t>
            </a:r>
          </a:p>
        </p:txBody>
      </p:sp>
      <p:sp>
        <p:nvSpPr>
          <p:cNvPr id="5" name="Segnaposto numero diapositiva 4">
            <a:extLst>
              <a:ext uri="{FF2B5EF4-FFF2-40B4-BE49-F238E27FC236}">
                <a16:creationId xmlns:a16="http://schemas.microsoft.com/office/drawing/2014/main" id="{211ABC7A-93C8-46D3-B87A-8E942E62E97F}"/>
              </a:ext>
            </a:extLst>
          </p:cNvPr>
          <p:cNvSpPr>
            <a:spLocks noGrp="1"/>
          </p:cNvSpPr>
          <p:nvPr>
            <p:ph type="sldNum" sz="quarter" idx="3"/>
          </p:nvPr>
        </p:nvSpPr>
        <p:spPr>
          <a:xfrm>
            <a:off x="3850442" y="9428584"/>
            <a:ext cx="2945659" cy="498055"/>
          </a:xfrm>
          <a:prstGeom prst="rect">
            <a:avLst/>
          </a:prstGeom>
        </p:spPr>
        <p:txBody>
          <a:bodyPr vert="horz" lIns="92830" tIns="46415" rIns="92830" bIns="46415" rtlCol="0" anchor="b"/>
          <a:lstStyle>
            <a:lvl1pPr algn="r">
              <a:defRPr sz="1200"/>
            </a:lvl1pPr>
          </a:lstStyle>
          <a:p>
            <a:fld id="{3CE738EA-FDA4-4362-99C5-20869DF7DB71}" type="slidenum">
              <a:rPr lang="it-IT" smtClean="0"/>
              <a:t>‹N›</a:t>
            </a:fld>
            <a:endParaRPr lang="it-IT"/>
          </a:p>
        </p:txBody>
      </p:sp>
    </p:spTree>
    <p:extLst>
      <p:ext uri="{BB962C8B-B14F-4D97-AF65-F5344CB8AC3E}">
        <p14:creationId xmlns:p14="http://schemas.microsoft.com/office/powerpoint/2010/main" val="23999094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2830" tIns="46415" rIns="92830" bIns="46415" rtlCol="0"/>
          <a:lstStyle>
            <a:lvl1pPr algn="l">
              <a:defRPr sz="1200"/>
            </a:lvl1pPr>
          </a:lstStyle>
          <a:p>
            <a:endParaRPr lang="it-IT"/>
          </a:p>
        </p:txBody>
      </p:sp>
      <p:sp>
        <p:nvSpPr>
          <p:cNvPr id="3" name="Segnaposto data 2"/>
          <p:cNvSpPr>
            <a:spLocks noGrp="1"/>
          </p:cNvSpPr>
          <p:nvPr>
            <p:ph type="dt" idx="1"/>
          </p:nvPr>
        </p:nvSpPr>
        <p:spPr>
          <a:xfrm>
            <a:off x="3850442" y="0"/>
            <a:ext cx="2945659" cy="498056"/>
          </a:xfrm>
          <a:prstGeom prst="rect">
            <a:avLst/>
          </a:prstGeom>
        </p:spPr>
        <p:txBody>
          <a:bodyPr vert="horz" lIns="92830" tIns="46415" rIns="92830" bIns="46415" rtlCol="0"/>
          <a:lstStyle>
            <a:lvl1pPr algn="r">
              <a:defRPr sz="1200"/>
            </a:lvl1pPr>
          </a:lstStyle>
          <a:p>
            <a:fld id="{7E9968F2-77CE-4810-B38F-5F94750CCF8F}" type="datetimeFigureOut">
              <a:rPr lang="it-IT" smtClean="0"/>
              <a:t>17/10/2025</a:t>
            </a:fld>
            <a:endParaRPr lang="it-IT"/>
          </a:p>
        </p:txBody>
      </p:sp>
      <p:sp>
        <p:nvSpPr>
          <p:cNvPr id="4" name="Segnaposto immagin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830" tIns="46415" rIns="92830" bIns="46415" rtlCol="0" anchor="ctr"/>
          <a:lstStyle/>
          <a:p>
            <a:endParaRPr lang="it-IT"/>
          </a:p>
        </p:txBody>
      </p:sp>
      <p:sp>
        <p:nvSpPr>
          <p:cNvPr id="5" name="Segnaposto note 4"/>
          <p:cNvSpPr>
            <a:spLocks noGrp="1"/>
          </p:cNvSpPr>
          <p:nvPr>
            <p:ph type="body" sz="quarter" idx="3"/>
          </p:nvPr>
        </p:nvSpPr>
        <p:spPr>
          <a:xfrm>
            <a:off x="679768" y="4777195"/>
            <a:ext cx="5438140" cy="3908614"/>
          </a:xfrm>
          <a:prstGeom prst="rect">
            <a:avLst/>
          </a:prstGeom>
        </p:spPr>
        <p:txBody>
          <a:bodyPr vert="horz" lIns="92830" tIns="46415" rIns="92830" bIns="46415"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2830" tIns="46415" rIns="92830" bIns="46415" rtlCol="0" anchor="b"/>
          <a:lstStyle>
            <a:lvl1pPr algn="l">
              <a:defRPr sz="1200"/>
            </a:lvl1pPr>
          </a:lstStyle>
          <a:p>
            <a:r>
              <a:rPr lang="it-IT"/>
              <a:t>"la fiscalità del giovane medico"</a:t>
            </a:r>
          </a:p>
        </p:txBody>
      </p:sp>
      <p:sp>
        <p:nvSpPr>
          <p:cNvPr id="7" name="Segnaposto numero diapositiva 6"/>
          <p:cNvSpPr>
            <a:spLocks noGrp="1"/>
          </p:cNvSpPr>
          <p:nvPr>
            <p:ph type="sldNum" sz="quarter" idx="5"/>
          </p:nvPr>
        </p:nvSpPr>
        <p:spPr>
          <a:xfrm>
            <a:off x="3850442" y="9428584"/>
            <a:ext cx="2945659" cy="498055"/>
          </a:xfrm>
          <a:prstGeom prst="rect">
            <a:avLst/>
          </a:prstGeom>
        </p:spPr>
        <p:txBody>
          <a:bodyPr vert="horz" lIns="92830" tIns="46415" rIns="92830" bIns="46415" rtlCol="0" anchor="b"/>
          <a:lstStyle>
            <a:lvl1pPr algn="r">
              <a:defRPr sz="1200"/>
            </a:lvl1pPr>
          </a:lstStyle>
          <a:p>
            <a:fld id="{E348FCAC-EE54-464F-AEFA-85B8477831B1}" type="slidenum">
              <a:rPr lang="it-IT" smtClean="0"/>
              <a:t>‹N›</a:t>
            </a:fld>
            <a:endParaRPr lang="it-IT"/>
          </a:p>
        </p:txBody>
      </p:sp>
    </p:spTree>
    <p:extLst>
      <p:ext uri="{BB962C8B-B14F-4D97-AF65-F5344CB8AC3E}">
        <p14:creationId xmlns:p14="http://schemas.microsoft.com/office/powerpoint/2010/main" val="17462759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E67143C-A13C-4357-9BAF-228CC72DB4D2}" type="datetime1">
              <a:rPr lang="en-US" smtClean="0"/>
              <a:t>10/17/2025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Dott. Bertoni Gian Luca</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06595DE-1940-4174-9B29-1F09376CBF24}" type="datetime1">
              <a:rPr lang="en-US" smtClean="0"/>
              <a:t>10/17/2025</a:t>
            </a:fld>
            <a:endParaRPr lang="en-US" dirty="0"/>
          </a:p>
        </p:txBody>
      </p:sp>
      <p:sp>
        <p:nvSpPr>
          <p:cNvPr id="6" name="Footer Placeholder 5"/>
          <p:cNvSpPr>
            <a:spLocks noGrp="1"/>
          </p:cNvSpPr>
          <p:nvPr>
            <p:ph type="ftr" sz="quarter" idx="11"/>
          </p:nvPr>
        </p:nvSpPr>
        <p:spPr/>
        <p:txBody>
          <a:bodyPr/>
          <a:lstStyle/>
          <a:p>
            <a:r>
              <a:rPr lang="en-US"/>
              <a:t>Dott. Bertoni Gian Luca</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E66A506-FA14-4FFD-8DDE-7475FB2E36AF}" type="datetime1">
              <a:rPr lang="en-US" smtClean="0"/>
              <a:t>10/17/2025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017FCEC1-2D8F-4065-8B7B-78DA95DA59B3}" type="datetime1">
              <a:rPr lang="en-US" smtClean="0"/>
              <a:t>10/17/2025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217117A-A5CE-49E5-AB76-34EC68DC7524}" type="datetime1">
              <a:rPr lang="en-US" smtClean="0"/>
              <a:t>10/17/2025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6DD236-C35A-47AF-B70C-8D90AE6D3185}" type="datetime1">
              <a:rPr lang="en-US" smtClean="0"/>
              <a:t>10/17/2025</a:t>
            </a:fld>
            <a:endParaRPr lang="en-US" dirty="0"/>
          </a:p>
        </p:txBody>
      </p:sp>
      <p:sp>
        <p:nvSpPr>
          <p:cNvPr id="8" name="Footer Placeholder 7"/>
          <p:cNvSpPr>
            <a:spLocks noGrp="1"/>
          </p:cNvSpPr>
          <p:nvPr>
            <p:ph type="ftr" sz="quarter" idx="11"/>
          </p:nvPr>
        </p:nvSpPr>
        <p:spPr/>
        <p:txBody>
          <a:bodyPr/>
          <a:lstStyle/>
          <a:p>
            <a:r>
              <a:rPr lang="en-US"/>
              <a:t>Dott. Bertoni Gian Luca</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88EA302-EC3B-43D7-84AA-884E9611F527}" type="datetime1">
              <a:rPr lang="en-US" smtClean="0"/>
              <a:t>10/17/2025</a:t>
            </a:fld>
            <a:endParaRPr lang="en-US" dirty="0"/>
          </a:p>
        </p:txBody>
      </p:sp>
      <p:sp>
        <p:nvSpPr>
          <p:cNvPr id="8" name="Footer Placeholder 7"/>
          <p:cNvSpPr>
            <a:spLocks noGrp="1"/>
          </p:cNvSpPr>
          <p:nvPr>
            <p:ph type="ftr" sz="quarter" idx="11"/>
          </p:nvPr>
        </p:nvSpPr>
        <p:spPr/>
        <p:txBody>
          <a:bodyPr/>
          <a:lstStyle/>
          <a:p>
            <a:r>
              <a:rPr lang="en-US"/>
              <a:t>Dott. Bertoni Gian Luca</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B11FD9-A399-4B81-AB99-7C1EA738EF67}" type="datetime1">
              <a:rPr lang="en-US" smtClean="0"/>
              <a:t>10/17/2025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80B4679-8752-485F-A3FA-B1A5CBB7887A}" type="datetime1">
              <a:rPr lang="en-US" smtClean="0"/>
              <a:t>10/17/2025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7213E5-A58E-4C25-8286-EDF28F277CD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151601E-5821-4163-BAE4-6651DDAA7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15C5AD9-1D9D-419B-B9CE-D0CBD1E54F08}"/>
              </a:ext>
            </a:extLst>
          </p:cNvPr>
          <p:cNvSpPr>
            <a:spLocks noGrp="1"/>
          </p:cNvSpPr>
          <p:nvPr>
            <p:ph type="dt" sz="half" idx="10"/>
          </p:nvPr>
        </p:nvSpPr>
        <p:spPr/>
        <p:txBody>
          <a:bodyPr/>
          <a:lstStyle/>
          <a:p>
            <a:fld id="{1C35B444-281F-4ADF-865A-2BAECB154955}" type="datetime1">
              <a:rPr lang="en-US" smtClean="0"/>
              <a:t>10/17/2025</a:t>
            </a:fld>
            <a:endParaRPr lang="it-IT"/>
          </a:p>
        </p:txBody>
      </p:sp>
      <p:sp>
        <p:nvSpPr>
          <p:cNvPr id="5" name="Segnaposto piè di pagina 4">
            <a:extLst>
              <a:ext uri="{FF2B5EF4-FFF2-40B4-BE49-F238E27FC236}">
                <a16:creationId xmlns:a16="http://schemas.microsoft.com/office/drawing/2014/main" id="{044AAA4D-8E8C-474D-AC72-1A9BF0E1BC34}"/>
              </a:ext>
            </a:extLst>
          </p:cNvPr>
          <p:cNvSpPr>
            <a:spLocks noGrp="1"/>
          </p:cNvSpPr>
          <p:nvPr>
            <p:ph type="ftr" sz="quarter" idx="11"/>
          </p:nvPr>
        </p:nvSpPr>
        <p:spPr/>
        <p:txBody>
          <a:bodyPr/>
          <a:lstStyle/>
          <a:p>
            <a:r>
              <a:rPr lang="it-IT"/>
              <a:t>Dott. Bertoni Gian Luca</a:t>
            </a:r>
          </a:p>
        </p:txBody>
      </p:sp>
      <p:sp>
        <p:nvSpPr>
          <p:cNvPr id="6" name="Segnaposto numero diapositiva 5">
            <a:extLst>
              <a:ext uri="{FF2B5EF4-FFF2-40B4-BE49-F238E27FC236}">
                <a16:creationId xmlns:a16="http://schemas.microsoft.com/office/drawing/2014/main" id="{4499239C-CFA4-4E5C-A939-E2090BA9E435}"/>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171708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E6C2C1-9FA3-4EC5-B536-7EA5C4BC51A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D1AAC6E-00B2-4EAA-9D7E-4E00413E6DEF}"/>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3F74F62-785E-4CCE-93C0-5A460E7D9E52}"/>
              </a:ext>
            </a:extLst>
          </p:cNvPr>
          <p:cNvSpPr>
            <a:spLocks noGrp="1"/>
          </p:cNvSpPr>
          <p:nvPr>
            <p:ph type="dt" sz="half" idx="10"/>
          </p:nvPr>
        </p:nvSpPr>
        <p:spPr/>
        <p:txBody>
          <a:bodyPr/>
          <a:lstStyle/>
          <a:p>
            <a:fld id="{5C44E74A-73C8-4C5D-B605-E6E316BBCF72}" type="datetime1">
              <a:rPr lang="en-US" smtClean="0"/>
              <a:t>10/17/2025</a:t>
            </a:fld>
            <a:endParaRPr lang="it-IT"/>
          </a:p>
        </p:txBody>
      </p:sp>
      <p:sp>
        <p:nvSpPr>
          <p:cNvPr id="5" name="Segnaposto piè di pagina 4">
            <a:extLst>
              <a:ext uri="{FF2B5EF4-FFF2-40B4-BE49-F238E27FC236}">
                <a16:creationId xmlns:a16="http://schemas.microsoft.com/office/drawing/2014/main" id="{ADE9CD8C-2C78-4F0C-BF7B-36648B1B0A57}"/>
              </a:ext>
            </a:extLst>
          </p:cNvPr>
          <p:cNvSpPr>
            <a:spLocks noGrp="1"/>
          </p:cNvSpPr>
          <p:nvPr>
            <p:ph type="ftr" sz="quarter" idx="11"/>
          </p:nvPr>
        </p:nvSpPr>
        <p:spPr/>
        <p:txBody>
          <a:bodyPr/>
          <a:lstStyle/>
          <a:p>
            <a:r>
              <a:rPr lang="it-IT"/>
              <a:t>Dott. Bertoni Gian Luca</a:t>
            </a:r>
          </a:p>
        </p:txBody>
      </p:sp>
      <p:sp>
        <p:nvSpPr>
          <p:cNvPr id="6" name="Segnaposto numero diapositiva 5">
            <a:extLst>
              <a:ext uri="{FF2B5EF4-FFF2-40B4-BE49-F238E27FC236}">
                <a16:creationId xmlns:a16="http://schemas.microsoft.com/office/drawing/2014/main" id="{A464486E-4C4C-4B0A-8324-09D45109EC26}"/>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267292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819E9D3-FF9D-41AD-AA30-F11F2B57E8B9}" type="datetime1">
              <a:rPr lang="en-US" smtClean="0"/>
              <a:t>10/17/2025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05EA73-873D-4CA6-8CF8-E28808194EC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2532DB9-A686-43AD-BB89-F86794A3C1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8801E4B7-D1EE-4B09-82F1-3AD6C5628383}"/>
              </a:ext>
            </a:extLst>
          </p:cNvPr>
          <p:cNvSpPr>
            <a:spLocks noGrp="1"/>
          </p:cNvSpPr>
          <p:nvPr>
            <p:ph type="dt" sz="half" idx="10"/>
          </p:nvPr>
        </p:nvSpPr>
        <p:spPr/>
        <p:txBody>
          <a:bodyPr/>
          <a:lstStyle/>
          <a:p>
            <a:fld id="{F3A35125-F9D0-4C0B-82FE-2323BE4E3FC8}" type="datetime1">
              <a:rPr lang="en-US" smtClean="0"/>
              <a:t>10/17/2025</a:t>
            </a:fld>
            <a:endParaRPr lang="it-IT"/>
          </a:p>
        </p:txBody>
      </p:sp>
      <p:sp>
        <p:nvSpPr>
          <p:cNvPr id="5" name="Segnaposto piè di pagina 4">
            <a:extLst>
              <a:ext uri="{FF2B5EF4-FFF2-40B4-BE49-F238E27FC236}">
                <a16:creationId xmlns:a16="http://schemas.microsoft.com/office/drawing/2014/main" id="{EC335FE7-517F-4C1B-9303-11966A8F1364}"/>
              </a:ext>
            </a:extLst>
          </p:cNvPr>
          <p:cNvSpPr>
            <a:spLocks noGrp="1"/>
          </p:cNvSpPr>
          <p:nvPr>
            <p:ph type="ftr" sz="quarter" idx="11"/>
          </p:nvPr>
        </p:nvSpPr>
        <p:spPr/>
        <p:txBody>
          <a:bodyPr/>
          <a:lstStyle/>
          <a:p>
            <a:r>
              <a:rPr lang="it-IT"/>
              <a:t>Dott. Bertoni Gian Luca</a:t>
            </a:r>
          </a:p>
        </p:txBody>
      </p:sp>
      <p:sp>
        <p:nvSpPr>
          <p:cNvPr id="6" name="Segnaposto numero diapositiva 5">
            <a:extLst>
              <a:ext uri="{FF2B5EF4-FFF2-40B4-BE49-F238E27FC236}">
                <a16:creationId xmlns:a16="http://schemas.microsoft.com/office/drawing/2014/main" id="{A029984B-49D6-443C-B720-89AD04F2B831}"/>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970698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841A78-59D8-49AF-BDCD-578C56E726A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EE2EA0F-A3A7-4455-BED1-F19D2FF99FC5}"/>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D262182-B989-447C-8CBE-DF3B75C498CB}"/>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B302EB7-B734-47F1-B6EE-313B0528F3B1}"/>
              </a:ext>
            </a:extLst>
          </p:cNvPr>
          <p:cNvSpPr>
            <a:spLocks noGrp="1"/>
          </p:cNvSpPr>
          <p:nvPr>
            <p:ph type="dt" sz="half" idx="10"/>
          </p:nvPr>
        </p:nvSpPr>
        <p:spPr/>
        <p:txBody>
          <a:bodyPr/>
          <a:lstStyle/>
          <a:p>
            <a:fld id="{B984CAEF-F892-4E59-91AC-7A90801BEE17}" type="datetime1">
              <a:rPr lang="en-US" smtClean="0"/>
              <a:t>10/17/2025</a:t>
            </a:fld>
            <a:endParaRPr lang="it-IT"/>
          </a:p>
        </p:txBody>
      </p:sp>
      <p:sp>
        <p:nvSpPr>
          <p:cNvPr id="6" name="Segnaposto piè di pagina 5">
            <a:extLst>
              <a:ext uri="{FF2B5EF4-FFF2-40B4-BE49-F238E27FC236}">
                <a16:creationId xmlns:a16="http://schemas.microsoft.com/office/drawing/2014/main" id="{9B052E5A-029B-481D-90AD-FCF7202B7084}"/>
              </a:ext>
            </a:extLst>
          </p:cNvPr>
          <p:cNvSpPr>
            <a:spLocks noGrp="1"/>
          </p:cNvSpPr>
          <p:nvPr>
            <p:ph type="ftr" sz="quarter" idx="11"/>
          </p:nvPr>
        </p:nvSpPr>
        <p:spPr/>
        <p:txBody>
          <a:bodyPr/>
          <a:lstStyle/>
          <a:p>
            <a:r>
              <a:rPr lang="it-IT"/>
              <a:t>Dott. Bertoni Gian Luca</a:t>
            </a:r>
          </a:p>
        </p:txBody>
      </p:sp>
      <p:sp>
        <p:nvSpPr>
          <p:cNvPr id="7" name="Segnaposto numero diapositiva 6">
            <a:extLst>
              <a:ext uri="{FF2B5EF4-FFF2-40B4-BE49-F238E27FC236}">
                <a16:creationId xmlns:a16="http://schemas.microsoft.com/office/drawing/2014/main" id="{7D679D1B-47EF-4ABB-8F4E-68C132DCDE93}"/>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3739039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89314D-5E34-40B2-B21A-F429A977A6A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4EF20E9-7B91-477A-A561-9C147045D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1005DBF7-1961-433C-8355-E40CD91E0637}"/>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AC650AC-5D63-4C78-B7F0-B1449E568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1D9D1F99-C769-4617-A3DD-779356761706}"/>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0FDD1B9-3838-4A34-AD09-900BFBFB6E2D}"/>
              </a:ext>
            </a:extLst>
          </p:cNvPr>
          <p:cNvSpPr>
            <a:spLocks noGrp="1"/>
          </p:cNvSpPr>
          <p:nvPr>
            <p:ph type="dt" sz="half" idx="10"/>
          </p:nvPr>
        </p:nvSpPr>
        <p:spPr/>
        <p:txBody>
          <a:bodyPr/>
          <a:lstStyle/>
          <a:p>
            <a:fld id="{1166931C-059B-44A0-8767-7701710B4B81}" type="datetime1">
              <a:rPr lang="en-US" smtClean="0"/>
              <a:t>10/17/2025</a:t>
            </a:fld>
            <a:endParaRPr lang="it-IT"/>
          </a:p>
        </p:txBody>
      </p:sp>
      <p:sp>
        <p:nvSpPr>
          <p:cNvPr id="8" name="Segnaposto piè di pagina 7">
            <a:extLst>
              <a:ext uri="{FF2B5EF4-FFF2-40B4-BE49-F238E27FC236}">
                <a16:creationId xmlns:a16="http://schemas.microsoft.com/office/drawing/2014/main" id="{706FD7AF-7E33-418B-B2F4-71E46138BDD9}"/>
              </a:ext>
            </a:extLst>
          </p:cNvPr>
          <p:cNvSpPr>
            <a:spLocks noGrp="1"/>
          </p:cNvSpPr>
          <p:nvPr>
            <p:ph type="ftr" sz="quarter" idx="11"/>
          </p:nvPr>
        </p:nvSpPr>
        <p:spPr/>
        <p:txBody>
          <a:bodyPr/>
          <a:lstStyle/>
          <a:p>
            <a:r>
              <a:rPr lang="it-IT"/>
              <a:t>Dott. Bertoni Gian Luca</a:t>
            </a:r>
          </a:p>
        </p:txBody>
      </p:sp>
      <p:sp>
        <p:nvSpPr>
          <p:cNvPr id="9" name="Segnaposto numero diapositiva 8">
            <a:extLst>
              <a:ext uri="{FF2B5EF4-FFF2-40B4-BE49-F238E27FC236}">
                <a16:creationId xmlns:a16="http://schemas.microsoft.com/office/drawing/2014/main" id="{92962911-78D7-45AB-814D-F3B7C39240C1}"/>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3896744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D652DC-0743-4E96-99BF-1FDE89371F9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23390FA-F967-4339-9B8A-A1FABADD7F29}"/>
              </a:ext>
            </a:extLst>
          </p:cNvPr>
          <p:cNvSpPr>
            <a:spLocks noGrp="1"/>
          </p:cNvSpPr>
          <p:nvPr>
            <p:ph type="dt" sz="half" idx="10"/>
          </p:nvPr>
        </p:nvSpPr>
        <p:spPr/>
        <p:txBody>
          <a:bodyPr/>
          <a:lstStyle/>
          <a:p>
            <a:fld id="{7F5BCCC9-9A9C-495E-90BF-50F8C7D158BD}" type="datetime1">
              <a:rPr lang="en-US" smtClean="0"/>
              <a:t>10/17/2025</a:t>
            </a:fld>
            <a:endParaRPr lang="it-IT"/>
          </a:p>
        </p:txBody>
      </p:sp>
      <p:sp>
        <p:nvSpPr>
          <p:cNvPr id="4" name="Segnaposto piè di pagina 3">
            <a:extLst>
              <a:ext uri="{FF2B5EF4-FFF2-40B4-BE49-F238E27FC236}">
                <a16:creationId xmlns:a16="http://schemas.microsoft.com/office/drawing/2014/main" id="{7C199E66-D6D5-4F1F-B48C-33C1D397C0AF}"/>
              </a:ext>
            </a:extLst>
          </p:cNvPr>
          <p:cNvSpPr>
            <a:spLocks noGrp="1"/>
          </p:cNvSpPr>
          <p:nvPr>
            <p:ph type="ftr" sz="quarter" idx="11"/>
          </p:nvPr>
        </p:nvSpPr>
        <p:spPr/>
        <p:txBody>
          <a:bodyPr/>
          <a:lstStyle/>
          <a:p>
            <a:r>
              <a:rPr lang="it-IT"/>
              <a:t>Dott. Bertoni Gian Luca</a:t>
            </a:r>
          </a:p>
        </p:txBody>
      </p:sp>
      <p:sp>
        <p:nvSpPr>
          <p:cNvPr id="5" name="Segnaposto numero diapositiva 4">
            <a:extLst>
              <a:ext uri="{FF2B5EF4-FFF2-40B4-BE49-F238E27FC236}">
                <a16:creationId xmlns:a16="http://schemas.microsoft.com/office/drawing/2014/main" id="{9BFE2000-F20B-49D0-B8A6-8BDE28E0DCEE}"/>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2514868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8520506-46BA-4131-94B0-448072307746}"/>
              </a:ext>
            </a:extLst>
          </p:cNvPr>
          <p:cNvSpPr>
            <a:spLocks noGrp="1"/>
          </p:cNvSpPr>
          <p:nvPr>
            <p:ph type="dt" sz="half" idx="10"/>
          </p:nvPr>
        </p:nvSpPr>
        <p:spPr/>
        <p:txBody>
          <a:bodyPr/>
          <a:lstStyle/>
          <a:p>
            <a:fld id="{1674AFF9-EA23-4D74-A745-C4685BC6F6A0}" type="datetime1">
              <a:rPr lang="en-US" smtClean="0"/>
              <a:t>10/17/2025</a:t>
            </a:fld>
            <a:endParaRPr lang="it-IT"/>
          </a:p>
        </p:txBody>
      </p:sp>
      <p:sp>
        <p:nvSpPr>
          <p:cNvPr id="3" name="Segnaposto piè di pagina 2">
            <a:extLst>
              <a:ext uri="{FF2B5EF4-FFF2-40B4-BE49-F238E27FC236}">
                <a16:creationId xmlns:a16="http://schemas.microsoft.com/office/drawing/2014/main" id="{EFB936F8-6B4E-42EB-A198-E10F3B5478E2}"/>
              </a:ext>
            </a:extLst>
          </p:cNvPr>
          <p:cNvSpPr>
            <a:spLocks noGrp="1"/>
          </p:cNvSpPr>
          <p:nvPr>
            <p:ph type="ftr" sz="quarter" idx="11"/>
          </p:nvPr>
        </p:nvSpPr>
        <p:spPr/>
        <p:txBody>
          <a:bodyPr/>
          <a:lstStyle/>
          <a:p>
            <a:r>
              <a:rPr lang="it-IT"/>
              <a:t>Dott. Bertoni Gian Luca</a:t>
            </a:r>
          </a:p>
        </p:txBody>
      </p:sp>
      <p:sp>
        <p:nvSpPr>
          <p:cNvPr id="4" name="Segnaposto numero diapositiva 3">
            <a:extLst>
              <a:ext uri="{FF2B5EF4-FFF2-40B4-BE49-F238E27FC236}">
                <a16:creationId xmlns:a16="http://schemas.microsoft.com/office/drawing/2014/main" id="{3EAFA283-FF0D-4C5F-91BF-2041610BA7D4}"/>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3482194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75E234-93DC-468C-9A83-D96AD93B605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964CB4-D60D-40DF-BA50-4570C7703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31A9FFF-BEC2-48FC-B50E-843755A92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F60C16A-6D51-410E-8DD2-C6FE5264A8A7}"/>
              </a:ext>
            </a:extLst>
          </p:cNvPr>
          <p:cNvSpPr>
            <a:spLocks noGrp="1"/>
          </p:cNvSpPr>
          <p:nvPr>
            <p:ph type="dt" sz="half" idx="10"/>
          </p:nvPr>
        </p:nvSpPr>
        <p:spPr/>
        <p:txBody>
          <a:bodyPr/>
          <a:lstStyle/>
          <a:p>
            <a:fld id="{06D40987-6B27-4113-A9F9-5320ED64892A}" type="datetime1">
              <a:rPr lang="en-US" smtClean="0"/>
              <a:t>10/17/2025</a:t>
            </a:fld>
            <a:endParaRPr lang="it-IT"/>
          </a:p>
        </p:txBody>
      </p:sp>
      <p:sp>
        <p:nvSpPr>
          <p:cNvPr id="6" name="Segnaposto piè di pagina 5">
            <a:extLst>
              <a:ext uri="{FF2B5EF4-FFF2-40B4-BE49-F238E27FC236}">
                <a16:creationId xmlns:a16="http://schemas.microsoft.com/office/drawing/2014/main" id="{E4044A3D-AAB2-4964-A384-339B9AD9811F}"/>
              </a:ext>
            </a:extLst>
          </p:cNvPr>
          <p:cNvSpPr>
            <a:spLocks noGrp="1"/>
          </p:cNvSpPr>
          <p:nvPr>
            <p:ph type="ftr" sz="quarter" idx="11"/>
          </p:nvPr>
        </p:nvSpPr>
        <p:spPr/>
        <p:txBody>
          <a:bodyPr/>
          <a:lstStyle/>
          <a:p>
            <a:r>
              <a:rPr lang="it-IT"/>
              <a:t>Dott. Bertoni Gian Luca</a:t>
            </a:r>
          </a:p>
        </p:txBody>
      </p:sp>
      <p:sp>
        <p:nvSpPr>
          <p:cNvPr id="7" name="Segnaposto numero diapositiva 6">
            <a:extLst>
              <a:ext uri="{FF2B5EF4-FFF2-40B4-BE49-F238E27FC236}">
                <a16:creationId xmlns:a16="http://schemas.microsoft.com/office/drawing/2014/main" id="{6FBC69BE-65BC-4E10-9DEB-63FC9D1B4CA2}"/>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1367432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12835E-2F07-46CF-9A88-A2C7BD1AB16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E3E29A4-5CBB-42FA-B2AF-D0D7FFD64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969B650-ED7B-453C-AE65-0B891534D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F755914-C030-4154-B667-88D772473E7A}"/>
              </a:ext>
            </a:extLst>
          </p:cNvPr>
          <p:cNvSpPr>
            <a:spLocks noGrp="1"/>
          </p:cNvSpPr>
          <p:nvPr>
            <p:ph type="dt" sz="half" idx="10"/>
          </p:nvPr>
        </p:nvSpPr>
        <p:spPr/>
        <p:txBody>
          <a:bodyPr/>
          <a:lstStyle/>
          <a:p>
            <a:fld id="{A975D2F0-56B6-4542-9C4F-9A3766F9758B}" type="datetime1">
              <a:rPr lang="en-US" smtClean="0"/>
              <a:t>10/17/2025</a:t>
            </a:fld>
            <a:endParaRPr lang="it-IT"/>
          </a:p>
        </p:txBody>
      </p:sp>
      <p:sp>
        <p:nvSpPr>
          <p:cNvPr id="6" name="Segnaposto piè di pagina 5">
            <a:extLst>
              <a:ext uri="{FF2B5EF4-FFF2-40B4-BE49-F238E27FC236}">
                <a16:creationId xmlns:a16="http://schemas.microsoft.com/office/drawing/2014/main" id="{EFC50ACB-8CF6-4A96-B386-F925A9E3358D}"/>
              </a:ext>
            </a:extLst>
          </p:cNvPr>
          <p:cNvSpPr>
            <a:spLocks noGrp="1"/>
          </p:cNvSpPr>
          <p:nvPr>
            <p:ph type="ftr" sz="quarter" idx="11"/>
          </p:nvPr>
        </p:nvSpPr>
        <p:spPr/>
        <p:txBody>
          <a:bodyPr/>
          <a:lstStyle/>
          <a:p>
            <a:r>
              <a:rPr lang="it-IT"/>
              <a:t>Dott. Bertoni Gian Luca</a:t>
            </a:r>
          </a:p>
        </p:txBody>
      </p:sp>
      <p:sp>
        <p:nvSpPr>
          <p:cNvPr id="7" name="Segnaposto numero diapositiva 6">
            <a:extLst>
              <a:ext uri="{FF2B5EF4-FFF2-40B4-BE49-F238E27FC236}">
                <a16:creationId xmlns:a16="http://schemas.microsoft.com/office/drawing/2014/main" id="{96AF7DAA-02DC-4708-AF61-03236340A163}"/>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2016301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58F33C-0C91-49B0-817D-CA1BC9BAD90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F67826-DA71-4A63-A4AC-266C0C9B918D}"/>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ADE7F2-5E5B-4D1A-B73B-27F50BF35224}"/>
              </a:ext>
            </a:extLst>
          </p:cNvPr>
          <p:cNvSpPr>
            <a:spLocks noGrp="1"/>
          </p:cNvSpPr>
          <p:nvPr>
            <p:ph type="dt" sz="half" idx="10"/>
          </p:nvPr>
        </p:nvSpPr>
        <p:spPr/>
        <p:txBody>
          <a:bodyPr/>
          <a:lstStyle/>
          <a:p>
            <a:fld id="{2148D13B-4681-4755-87B7-8664DFBFB7D1}" type="datetime1">
              <a:rPr lang="en-US" smtClean="0"/>
              <a:t>10/17/2025</a:t>
            </a:fld>
            <a:endParaRPr lang="it-IT"/>
          </a:p>
        </p:txBody>
      </p:sp>
      <p:sp>
        <p:nvSpPr>
          <p:cNvPr id="5" name="Segnaposto piè di pagina 4">
            <a:extLst>
              <a:ext uri="{FF2B5EF4-FFF2-40B4-BE49-F238E27FC236}">
                <a16:creationId xmlns:a16="http://schemas.microsoft.com/office/drawing/2014/main" id="{88EF8A00-AA65-45F9-AD04-36CCD38BAFDD}"/>
              </a:ext>
            </a:extLst>
          </p:cNvPr>
          <p:cNvSpPr>
            <a:spLocks noGrp="1"/>
          </p:cNvSpPr>
          <p:nvPr>
            <p:ph type="ftr" sz="quarter" idx="11"/>
          </p:nvPr>
        </p:nvSpPr>
        <p:spPr/>
        <p:txBody>
          <a:bodyPr/>
          <a:lstStyle/>
          <a:p>
            <a:r>
              <a:rPr lang="it-IT"/>
              <a:t>Dott. Bertoni Gian Luca</a:t>
            </a:r>
          </a:p>
        </p:txBody>
      </p:sp>
      <p:sp>
        <p:nvSpPr>
          <p:cNvPr id="6" name="Segnaposto numero diapositiva 5">
            <a:extLst>
              <a:ext uri="{FF2B5EF4-FFF2-40B4-BE49-F238E27FC236}">
                <a16:creationId xmlns:a16="http://schemas.microsoft.com/office/drawing/2014/main" id="{E4D8D5A0-15B0-4575-B229-ABAE0D473553}"/>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1213287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8619102-5278-459C-82FA-22CF75B753D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6D00114-F1C1-4BEA-9DF4-1C059FA4DC3F}"/>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EEB80F-10CF-4836-8DD9-E87A91E6D64B}"/>
              </a:ext>
            </a:extLst>
          </p:cNvPr>
          <p:cNvSpPr>
            <a:spLocks noGrp="1"/>
          </p:cNvSpPr>
          <p:nvPr>
            <p:ph type="dt" sz="half" idx="10"/>
          </p:nvPr>
        </p:nvSpPr>
        <p:spPr/>
        <p:txBody>
          <a:bodyPr/>
          <a:lstStyle/>
          <a:p>
            <a:fld id="{AA8D6C83-F348-4065-81AB-CF22F592FB06}" type="datetime1">
              <a:rPr lang="en-US" smtClean="0"/>
              <a:t>10/17/2025</a:t>
            </a:fld>
            <a:endParaRPr lang="it-IT"/>
          </a:p>
        </p:txBody>
      </p:sp>
      <p:sp>
        <p:nvSpPr>
          <p:cNvPr id="5" name="Segnaposto piè di pagina 4">
            <a:extLst>
              <a:ext uri="{FF2B5EF4-FFF2-40B4-BE49-F238E27FC236}">
                <a16:creationId xmlns:a16="http://schemas.microsoft.com/office/drawing/2014/main" id="{18A1B2D9-244C-4415-9D32-75BC393614AB}"/>
              </a:ext>
            </a:extLst>
          </p:cNvPr>
          <p:cNvSpPr>
            <a:spLocks noGrp="1"/>
          </p:cNvSpPr>
          <p:nvPr>
            <p:ph type="ftr" sz="quarter" idx="11"/>
          </p:nvPr>
        </p:nvSpPr>
        <p:spPr/>
        <p:txBody>
          <a:bodyPr/>
          <a:lstStyle/>
          <a:p>
            <a:r>
              <a:rPr lang="it-IT"/>
              <a:t>Dott. Bertoni Gian Luca</a:t>
            </a:r>
          </a:p>
        </p:txBody>
      </p:sp>
      <p:sp>
        <p:nvSpPr>
          <p:cNvPr id="6" name="Segnaposto numero diapositiva 5">
            <a:extLst>
              <a:ext uri="{FF2B5EF4-FFF2-40B4-BE49-F238E27FC236}">
                <a16:creationId xmlns:a16="http://schemas.microsoft.com/office/drawing/2014/main" id="{35279073-4119-4BC4-A65A-63FE0149B68E}"/>
              </a:ext>
            </a:extLst>
          </p:cNvPr>
          <p:cNvSpPr>
            <a:spLocks noGrp="1"/>
          </p:cNvSpPr>
          <p:nvPr>
            <p:ph type="sldNum" sz="quarter" idx="12"/>
          </p:nvPr>
        </p:nvSpPr>
        <p:spPr/>
        <p:txBody>
          <a:bodyPr/>
          <a:lstStyle/>
          <a:p>
            <a:fld id="{3063475B-A55C-4D19-9050-56823EFBDF55}" type="slidenum">
              <a:rPr lang="it-IT" smtClean="0"/>
              <a:t>‹N›</a:t>
            </a:fld>
            <a:endParaRPr lang="it-IT"/>
          </a:p>
        </p:txBody>
      </p:sp>
    </p:spTree>
    <p:extLst>
      <p:ext uri="{BB962C8B-B14F-4D97-AF65-F5344CB8AC3E}">
        <p14:creationId xmlns:p14="http://schemas.microsoft.com/office/powerpoint/2010/main" val="7084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36D2BDE8-4054-4D27-AAD1-3CFB9D6B86D2}" type="datetime1">
              <a:rPr lang="en-US" smtClean="0"/>
              <a:t>10/17/2025</a:t>
            </a:fld>
            <a:endParaRPr lang="en-US" dirty="0"/>
          </a:p>
        </p:txBody>
      </p:sp>
      <p:sp>
        <p:nvSpPr>
          <p:cNvPr id="5" name="Footer Placeholder 4"/>
          <p:cNvSpPr>
            <a:spLocks noGrp="1"/>
          </p:cNvSpPr>
          <p:nvPr>
            <p:ph type="ftr" sz="quarter" idx="11"/>
          </p:nvPr>
        </p:nvSpPr>
        <p:spPr/>
        <p:txBody>
          <a:bodyPr/>
          <a:lstStyle/>
          <a:p>
            <a:r>
              <a:rPr lang="en-US"/>
              <a:t>Dott. Bertoni Gian Luca</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B932631-F89E-4D77-86F2-9718551F70E6}" type="datetime1">
              <a:rPr lang="en-US" smtClean="0"/>
              <a:t>10/17/2025</a:t>
            </a:fld>
            <a:endParaRPr lang="en-US" dirty="0"/>
          </a:p>
        </p:txBody>
      </p:sp>
      <p:sp>
        <p:nvSpPr>
          <p:cNvPr id="6" name="Footer Placeholder 5"/>
          <p:cNvSpPr>
            <a:spLocks noGrp="1"/>
          </p:cNvSpPr>
          <p:nvPr>
            <p:ph type="ftr" sz="quarter" idx="11"/>
          </p:nvPr>
        </p:nvSpPr>
        <p:spPr/>
        <p:txBody>
          <a:bodyPr/>
          <a:lstStyle/>
          <a:p>
            <a:r>
              <a:rPr lang="en-US"/>
              <a:t>Dott. Bertoni Gian Luca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77F998F-A5A5-428C-82ED-148BD6DBCE33}" type="datetime1">
              <a:rPr lang="en-US" smtClean="0"/>
              <a:t>10/17/2025</a:t>
            </a:fld>
            <a:endParaRPr lang="en-US" dirty="0"/>
          </a:p>
        </p:txBody>
      </p:sp>
      <p:sp>
        <p:nvSpPr>
          <p:cNvPr id="8" name="Footer Placeholder 7"/>
          <p:cNvSpPr>
            <a:spLocks noGrp="1"/>
          </p:cNvSpPr>
          <p:nvPr>
            <p:ph type="ftr" sz="quarter" idx="11"/>
          </p:nvPr>
        </p:nvSpPr>
        <p:spPr/>
        <p:txBody>
          <a:bodyPr/>
          <a:lstStyle/>
          <a:p>
            <a:r>
              <a:rPr lang="en-US"/>
              <a:t>Dott. Bertoni Gian Luca</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755F37D-A6C6-46EA-8F2A-B8882110E342}" type="datetime1">
              <a:rPr lang="en-US" smtClean="0"/>
              <a:t>10/17/2025</a:t>
            </a:fld>
            <a:endParaRPr lang="en-US" dirty="0"/>
          </a:p>
        </p:txBody>
      </p:sp>
      <p:sp>
        <p:nvSpPr>
          <p:cNvPr id="4" name="Footer Placeholder 3"/>
          <p:cNvSpPr>
            <a:spLocks noGrp="1"/>
          </p:cNvSpPr>
          <p:nvPr>
            <p:ph type="ftr" sz="quarter" idx="11"/>
          </p:nvPr>
        </p:nvSpPr>
        <p:spPr/>
        <p:txBody>
          <a:bodyPr/>
          <a:lstStyle/>
          <a:p>
            <a:r>
              <a:rPr lang="en-US"/>
              <a:t>Dott. Bertoni Gian Luca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E006A-864C-4668-9260-6D49BD78219D}" type="datetime1">
              <a:rPr lang="en-US" smtClean="0"/>
              <a:t>10/17/2025</a:t>
            </a:fld>
            <a:endParaRPr lang="en-US" dirty="0"/>
          </a:p>
        </p:txBody>
      </p:sp>
      <p:sp>
        <p:nvSpPr>
          <p:cNvPr id="3" name="Footer Placeholder 2"/>
          <p:cNvSpPr>
            <a:spLocks noGrp="1"/>
          </p:cNvSpPr>
          <p:nvPr>
            <p:ph type="ftr" sz="quarter" idx="11"/>
          </p:nvPr>
        </p:nvSpPr>
        <p:spPr/>
        <p:txBody>
          <a:bodyPr/>
          <a:lstStyle/>
          <a:p>
            <a:r>
              <a:rPr lang="en-US"/>
              <a:t>Dott. Bertoni Gian Luca</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9E4A309-B463-4714-83F7-96822B4E79FA}" type="datetime1">
              <a:rPr lang="en-US" smtClean="0"/>
              <a:t>10/17/2025</a:t>
            </a:fld>
            <a:endParaRPr lang="en-US" dirty="0"/>
          </a:p>
        </p:txBody>
      </p:sp>
      <p:sp>
        <p:nvSpPr>
          <p:cNvPr id="6" name="Footer Placeholder 5"/>
          <p:cNvSpPr>
            <a:spLocks noGrp="1"/>
          </p:cNvSpPr>
          <p:nvPr>
            <p:ph type="ftr" sz="quarter" idx="11"/>
          </p:nvPr>
        </p:nvSpPr>
        <p:spPr/>
        <p:txBody>
          <a:bodyPr/>
          <a:lstStyle/>
          <a:p>
            <a:r>
              <a:rPr lang="en-US"/>
              <a:t>Dott. Bertoni Gian Luca</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A1D239C-457A-43BE-B79A-026373E86E04}" type="datetime1">
              <a:rPr lang="en-US" smtClean="0"/>
              <a:t>10/17/2025</a:t>
            </a:fld>
            <a:endParaRPr lang="en-US" dirty="0"/>
          </a:p>
        </p:txBody>
      </p:sp>
      <p:sp>
        <p:nvSpPr>
          <p:cNvPr id="6" name="Footer Placeholder 5"/>
          <p:cNvSpPr>
            <a:spLocks noGrp="1"/>
          </p:cNvSpPr>
          <p:nvPr>
            <p:ph type="ftr" sz="quarter" idx="11"/>
          </p:nvPr>
        </p:nvSpPr>
        <p:spPr/>
        <p:txBody>
          <a:bodyPr/>
          <a:lstStyle/>
          <a:p>
            <a:r>
              <a:rPr lang="en-US"/>
              <a:t>Dott. Bertoni Gian Luca</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it-IT"/>
            </a:p>
          </p:txBody>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it-IT"/>
            </a:p>
          </p:txBody>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3617DD26-A0E1-40E6-9617-74B3BAFDBE03}" type="datetime1">
              <a:rPr lang="en-US" smtClean="0"/>
              <a:t>10/17/2025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Dott. Bertoni Gian Luca</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CEF362E-AD4D-42CA-86EB-B6F918E81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A39CC37-5CFB-466E-8D53-ACE750B9DC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F589589-7FAC-4B97-A9AC-E9A6FC4D2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3B0D6-3573-4D72-AA60-AF154424E5EB}" type="datetime1">
              <a:rPr lang="en-US" smtClean="0"/>
              <a:t>10/17/2025</a:t>
            </a:fld>
            <a:endParaRPr lang="it-IT"/>
          </a:p>
        </p:txBody>
      </p:sp>
      <p:sp>
        <p:nvSpPr>
          <p:cNvPr id="5" name="Segnaposto piè di pagina 4">
            <a:extLst>
              <a:ext uri="{FF2B5EF4-FFF2-40B4-BE49-F238E27FC236}">
                <a16:creationId xmlns:a16="http://schemas.microsoft.com/office/drawing/2014/main" id="{D03D7D81-35FE-4CDB-9D4D-F441A69F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Dott. Bertoni Gian Luca</a:t>
            </a:r>
          </a:p>
        </p:txBody>
      </p:sp>
      <p:sp>
        <p:nvSpPr>
          <p:cNvPr id="6" name="Segnaposto numero diapositiva 5">
            <a:extLst>
              <a:ext uri="{FF2B5EF4-FFF2-40B4-BE49-F238E27FC236}">
                <a16:creationId xmlns:a16="http://schemas.microsoft.com/office/drawing/2014/main" id="{D177D9D8-0338-45A6-BBF9-65846DB97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3475B-A55C-4D19-9050-56823EFBDF55}" type="slidenum">
              <a:rPr lang="it-IT" smtClean="0"/>
              <a:t>‹N›</a:t>
            </a:fld>
            <a:endParaRPr lang="it-IT"/>
          </a:p>
        </p:txBody>
      </p:sp>
    </p:spTree>
    <p:extLst>
      <p:ext uri="{BB962C8B-B14F-4D97-AF65-F5344CB8AC3E}">
        <p14:creationId xmlns:p14="http://schemas.microsoft.com/office/powerpoint/2010/main" val="348058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narcassa.it/site/home/assistenza/indennita-di-paternita.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inarcassa.it/group/io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narcassa.popso.it/infocart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narcassa.it/pops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parlamento.it/parlam/leggi/deleghe/97471dl.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genziaentrate.gov.it/portale/documents/20143/4629422/Risposta+all%27interpello+n.+428+del+12+agosto+2022.pdf/e15564db-6ef3-132f-f6e0-a425e55cb576"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0631F0-D5DE-4C91-85EB-7D596D5D951D}"/>
              </a:ext>
            </a:extLst>
          </p:cNvPr>
          <p:cNvSpPr>
            <a:spLocks noGrp="1"/>
          </p:cNvSpPr>
          <p:nvPr>
            <p:ph type="ctrTitle"/>
          </p:nvPr>
        </p:nvSpPr>
        <p:spPr>
          <a:xfrm>
            <a:off x="1154955" y="1652058"/>
            <a:ext cx="8825658" cy="2677648"/>
          </a:xfrm>
        </p:spPr>
        <p:txBody>
          <a:bodyPr/>
          <a:lstStyle/>
          <a:p>
            <a:pPr algn="ctr"/>
            <a:r>
              <a:rPr lang="it-IT" dirty="0"/>
              <a:t> INGEGNERE </a:t>
            </a:r>
            <a:br>
              <a:rPr lang="it-IT" dirty="0"/>
            </a:br>
            <a:r>
              <a:rPr lang="it-IT" dirty="0"/>
              <a:t>LIBERO PROFESSIONISTA</a:t>
            </a:r>
          </a:p>
        </p:txBody>
      </p:sp>
      <p:sp>
        <p:nvSpPr>
          <p:cNvPr id="3" name="Sottotitolo 2">
            <a:extLst>
              <a:ext uri="{FF2B5EF4-FFF2-40B4-BE49-F238E27FC236}">
                <a16:creationId xmlns:a16="http://schemas.microsoft.com/office/drawing/2014/main" id="{86D5B910-4FF1-4B98-AF22-D3AAADEBBB7D}"/>
              </a:ext>
            </a:extLst>
          </p:cNvPr>
          <p:cNvSpPr>
            <a:spLocks noGrp="1"/>
          </p:cNvSpPr>
          <p:nvPr>
            <p:ph type="subTitle" idx="1"/>
          </p:nvPr>
        </p:nvSpPr>
        <p:spPr>
          <a:xfrm>
            <a:off x="1154955" y="4243980"/>
            <a:ext cx="8825658" cy="861420"/>
          </a:xfrm>
        </p:spPr>
        <p:txBody>
          <a:bodyPr/>
          <a:lstStyle/>
          <a:p>
            <a:endParaRPr lang="it-IT" dirty="0"/>
          </a:p>
          <a:p>
            <a:pPr algn="ctr"/>
            <a:r>
              <a:rPr lang="it-IT" dirty="0"/>
              <a:t>Come muoversi nel mondo fiscale nell’esercizio della professione</a:t>
            </a:r>
          </a:p>
        </p:txBody>
      </p:sp>
      <p:sp>
        <p:nvSpPr>
          <p:cNvPr id="6" name="Segnaposto numero diapositiva 5">
            <a:extLst>
              <a:ext uri="{FF2B5EF4-FFF2-40B4-BE49-F238E27FC236}">
                <a16:creationId xmlns:a16="http://schemas.microsoft.com/office/drawing/2014/main" id="{6AD6B651-ADD3-4A13-8D76-80BE42707073}"/>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7" name="Segnaposto piè di pagina 6">
            <a:extLst>
              <a:ext uri="{FF2B5EF4-FFF2-40B4-BE49-F238E27FC236}">
                <a16:creationId xmlns:a16="http://schemas.microsoft.com/office/drawing/2014/main" id="{0FAF2144-6EEA-41B1-AD53-419030FF4F75}"/>
              </a:ext>
            </a:extLst>
          </p:cNvPr>
          <p:cNvSpPr>
            <a:spLocks noGrp="1"/>
          </p:cNvSpPr>
          <p:nvPr>
            <p:ph type="ftr" sz="quarter" idx="11"/>
          </p:nvPr>
        </p:nvSpPr>
        <p:spPr/>
        <p:txBody>
          <a:bodyPr/>
          <a:lstStyle/>
          <a:p>
            <a:r>
              <a:rPr lang="en-US" dirty="0" err="1"/>
              <a:t>Dott</a:t>
            </a:r>
            <a:r>
              <a:rPr lang="en-US" dirty="0"/>
              <a:t>. </a:t>
            </a:r>
            <a:r>
              <a:rPr lang="en-US" dirty="0" err="1"/>
              <a:t>Bertoni</a:t>
            </a:r>
            <a:r>
              <a:rPr lang="en-US" dirty="0"/>
              <a:t> Gian Luca</a:t>
            </a:r>
          </a:p>
        </p:txBody>
      </p:sp>
    </p:spTree>
    <p:extLst>
      <p:ext uri="{BB962C8B-B14F-4D97-AF65-F5344CB8AC3E}">
        <p14:creationId xmlns:p14="http://schemas.microsoft.com/office/powerpoint/2010/main" val="6862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DFC15C-CACC-4334-882A-CD6725C0829F}"/>
              </a:ext>
            </a:extLst>
          </p:cNvPr>
          <p:cNvSpPr>
            <a:spLocks noGrp="1"/>
          </p:cNvSpPr>
          <p:nvPr>
            <p:ph type="title"/>
          </p:nvPr>
        </p:nvSpPr>
        <p:spPr/>
        <p:txBody>
          <a:bodyPr/>
          <a:lstStyle/>
          <a:p>
            <a:r>
              <a:rPr lang="it-IT" dirty="0"/>
              <a:t>CONTRIBUTO SOGGETTIVO</a:t>
            </a:r>
          </a:p>
        </p:txBody>
      </p:sp>
      <p:sp>
        <p:nvSpPr>
          <p:cNvPr id="3" name="Segnaposto contenuto 2">
            <a:extLst>
              <a:ext uri="{FF2B5EF4-FFF2-40B4-BE49-F238E27FC236}">
                <a16:creationId xmlns:a16="http://schemas.microsoft.com/office/drawing/2014/main" id="{CC408D5D-E5D7-4BB5-88EA-9573A1D87CD8}"/>
              </a:ext>
            </a:extLst>
          </p:cNvPr>
          <p:cNvSpPr>
            <a:spLocks noGrp="1"/>
          </p:cNvSpPr>
          <p:nvPr>
            <p:ph idx="1"/>
          </p:nvPr>
        </p:nvSpPr>
        <p:spPr>
          <a:xfrm>
            <a:off x="522514" y="2603500"/>
            <a:ext cx="11199223" cy="3416300"/>
          </a:xfrm>
        </p:spPr>
        <p:txBody>
          <a:bodyPr>
            <a:normAutofit lnSpcReduction="10000"/>
          </a:bodyPr>
          <a:lstStyle/>
          <a:p>
            <a:pPr marL="0" indent="0">
              <a:lnSpc>
                <a:spcPct val="107000"/>
              </a:lnSpc>
              <a:spcAft>
                <a:spcPts val="800"/>
              </a:spcAft>
              <a:buNone/>
            </a:pPr>
            <a:r>
              <a:rPr lang="it-IT" sz="16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La percentuale da applicare sul reddito professionale netto è pari a 14,5% sino a € 142.650,00 per il reddito 2024 da dichiarare nel 2025. È comunque previsto un </a:t>
            </a:r>
            <a:r>
              <a:rPr lang="it-IT" sz="1600" b="1"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contributo minimo</a:t>
            </a:r>
            <a:r>
              <a:rPr lang="it-IT" sz="16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 da corrispondere indipendentemente dal reddito professionale dichiarato, il cui ammontare varia annualmente in base all’indice annuale ISTAT. Per l’anno </a:t>
            </a:r>
            <a:r>
              <a:rPr lang="it-IT" sz="1600" b="1"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2025 </a:t>
            </a:r>
            <a:r>
              <a:rPr lang="it-IT" sz="16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è pari a</a:t>
            </a:r>
            <a:r>
              <a:rPr lang="it-IT" sz="1600" b="1"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 € 2.750,00.</a:t>
            </a:r>
          </a:p>
          <a:p>
            <a:pPr marL="0" indent="0">
              <a:lnSpc>
                <a:spcPct val="107000"/>
              </a:lnSpc>
              <a:spcAft>
                <a:spcPts val="800"/>
              </a:spcAft>
              <a:buNone/>
            </a:pPr>
            <a:r>
              <a:rPr lang="it-IT" sz="1600" b="1" dirty="0">
                <a:solidFill>
                  <a:srgbClr val="FF9900"/>
                </a:solidFill>
                <a:effectLst/>
                <a:latin typeface="Verdana" panose="020B0604030504040204" pitchFamily="34" charset="0"/>
                <a:ea typeface="Verdana" panose="020B0604030504040204" pitchFamily="34" charset="0"/>
                <a:cs typeface="Times New Roman" panose="02020603050405020304" pitchFamily="18" charset="0"/>
              </a:rPr>
              <a:t>Nota bene: </a:t>
            </a:r>
            <a:r>
              <a:rPr lang="it-IT" sz="1400" dirty="0">
                <a:latin typeface="Verdana" panose="020B0604030504040204" pitchFamily="34" charset="0"/>
                <a:ea typeface="Verdana" panose="020B0604030504040204" pitchFamily="34" charset="0"/>
              </a:rPr>
              <a:t>A partire dal </a:t>
            </a:r>
            <a:r>
              <a:rPr lang="it-IT" sz="1400" b="1" dirty="0">
                <a:latin typeface="Verdana" panose="020B0604030504040204" pitchFamily="34" charset="0"/>
                <a:ea typeface="Verdana" panose="020B0604030504040204" pitchFamily="34" charset="0"/>
              </a:rPr>
              <a:t>01/01/2021</a:t>
            </a:r>
            <a:r>
              <a:rPr lang="it-IT" sz="1400" dirty="0">
                <a:latin typeface="Verdana" panose="020B0604030504040204" pitchFamily="34" charset="0"/>
                <a:ea typeface="Verdana" panose="020B0604030504040204" pitchFamily="34" charset="0"/>
              </a:rPr>
              <a:t> il </a:t>
            </a:r>
            <a:r>
              <a:rPr lang="it-IT" sz="1400" b="1" dirty="0">
                <a:latin typeface="Verdana" panose="020B0604030504040204" pitchFamily="34" charset="0"/>
                <a:ea typeface="Verdana" panose="020B0604030504040204" pitchFamily="34" charset="0"/>
              </a:rPr>
              <a:t>contributo soggettivo minimo</a:t>
            </a:r>
            <a:r>
              <a:rPr lang="it-IT" sz="1400" dirty="0">
                <a:latin typeface="Verdana" panose="020B0604030504040204" pitchFamily="34" charset="0"/>
                <a:ea typeface="Verdana" panose="020B0604030504040204" pitchFamily="34" charset="0"/>
              </a:rPr>
              <a:t> è dovuto</a:t>
            </a:r>
            <a:r>
              <a:rPr lang="it-IT" sz="1400" b="1" dirty="0">
                <a:latin typeface="Verdana" panose="020B0604030504040204" pitchFamily="34" charset="0"/>
                <a:ea typeface="Verdana" panose="020B0604030504040204" pitchFamily="34" charset="0"/>
              </a:rPr>
              <a:t> per intero</a:t>
            </a:r>
            <a:r>
              <a:rPr lang="it-IT" sz="1400" dirty="0">
                <a:latin typeface="Verdana" panose="020B0604030504040204" pitchFamily="34" charset="0"/>
                <a:ea typeface="Verdana" panose="020B0604030504040204" pitchFamily="34" charset="0"/>
              </a:rPr>
              <a:t> dagli iscritti pensionati di Inarcassa, fatta eccezione per i pensionati di invalidità Inarcassa e per i pensionati percettori dell’assegno per figli con disabilità grave erogato dall’Associazione, che dovranno il contributo nella misura del 50% (art. 4.3 Regolamento Generale Previdenza</a:t>
            </a:r>
            <a:endParaRPr lang="it-IT" sz="14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endParaRPr>
          </a:p>
          <a:p>
            <a:pPr marL="0" indent="0">
              <a:lnSpc>
                <a:spcPct val="107000"/>
              </a:lnSpc>
              <a:spcAft>
                <a:spcPts val="800"/>
              </a:spcAft>
              <a:buNone/>
            </a:pPr>
            <a:r>
              <a:rPr lang="it-IT" sz="1600" dirty="0"/>
              <a:t>Il contributo minimo è </a:t>
            </a:r>
            <a:r>
              <a:rPr lang="it-IT" sz="1600" b="1" dirty="0"/>
              <a:t>frazionabile </a:t>
            </a:r>
            <a:r>
              <a:rPr lang="it-IT" sz="1600" dirty="0"/>
              <a:t>in dodicesimi in relazione ai mesi solari di iscrizione. La quota minima mensile è dovuta anche per un solo giorno di iscrizione nel mese solare.</a:t>
            </a:r>
            <a:endParaRPr lang="it-IT" sz="16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endParaRPr>
          </a:p>
          <a:p>
            <a:pPr marL="0" indent="0">
              <a:lnSpc>
                <a:spcPct val="107000"/>
              </a:lnSpc>
              <a:spcAft>
                <a:spcPts val="800"/>
              </a:spcAft>
              <a:buNone/>
            </a:pPr>
            <a:r>
              <a:rPr lang="it-IT" sz="16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Il contributo soggettivo è interamente </a:t>
            </a:r>
            <a:r>
              <a:rPr lang="it-IT" sz="1600" b="1"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deducibile </a:t>
            </a:r>
            <a:r>
              <a:rPr lang="it-IT" sz="1600" dirty="0">
                <a:solidFill>
                  <a:srgbClr val="4E4E4E"/>
                </a:solidFill>
                <a:effectLst/>
                <a:latin typeface="Verdana" panose="020B0604030504040204" pitchFamily="34" charset="0"/>
                <a:ea typeface="Verdana" panose="020B0604030504040204" pitchFamily="34" charset="0"/>
                <a:cs typeface="Times New Roman" panose="02020603050405020304" pitchFamily="18" charset="0"/>
              </a:rPr>
              <a:t>ai fini fiscali.</a:t>
            </a:r>
            <a:endParaRPr lang="it-IT" sz="16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nSpc>
                <a:spcPct val="107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a:extLst>
              <a:ext uri="{FF2B5EF4-FFF2-40B4-BE49-F238E27FC236}">
                <a16:creationId xmlns:a16="http://schemas.microsoft.com/office/drawing/2014/main" id="{7DF547C7-188A-4BCA-8941-07C1A00609EF}"/>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36052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9A1ACC-DF13-40C8-B1E8-165995A258AB}"/>
              </a:ext>
            </a:extLst>
          </p:cNvPr>
          <p:cNvSpPr>
            <a:spLocks noGrp="1"/>
          </p:cNvSpPr>
          <p:nvPr>
            <p:ph type="title"/>
          </p:nvPr>
        </p:nvSpPr>
        <p:spPr/>
        <p:txBody>
          <a:bodyPr/>
          <a:lstStyle/>
          <a:p>
            <a:r>
              <a:rPr lang="it-IT" dirty="0"/>
              <a:t>CONTRIBUTO INTEGRATIVO</a:t>
            </a:r>
          </a:p>
        </p:txBody>
      </p:sp>
      <p:sp>
        <p:nvSpPr>
          <p:cNvPr id="3" name="Segnaposto contenuto 2">
            <a:extLst>
              <a:ext uri="{FF2B5EF4-FFF2-40B4-BE49-F238E27FC236}">
                <a16:creationId xmlns:a16="http://schemas.microsoft.com/office/drawing/2014/main" id="{658F619F-9F04-4901-B184-1265630D959B}"/>
              </a:ext>
            </a:extLst>
          </p:cNvPr>
          <p:cNvSpPr>
            <a:spLocks noGrp="1"/>
          </p:cNvSpPr>
          <p:nvPr>
            <p:ph idx="1"/>
          </p:nvPr>
        </p:nvSpPr>
        <p:spPr>
          <a:xfrm>
            <a:off x="531223" y="2603500"/>
            <a:ext cx="11181806" cy="3675380"/>
          </a:xfrm>
        </p:spPr>
        <p:txBody>
          <a:bodyPr>
            <a:normAutofit fontScale="77500" lnSpcReduction="20000"/>
          </a:bodyPr>
          <a:lstStyle/>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La percentuale di calcolo è pari al 4% del volume di affari IVA prodotto nell’anno solare, </a:t>
            </a:r>
            <a:r>
              <a:rPr lang="it-IT" sz="1800" i="1"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al netto delle fatture emesse relative a prestazioni estere</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(modifica regolamentare del 7/8/2014); è ripetibile nei confronti del committente della prestazione.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È previsto un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minimo</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da corrispondere indipendentemente dal volume di affari IVA dichiarato, il cui ammontare varia annualmente in base all’indice annuale ISTAT. Per l’anno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2025 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è pari a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€ 835,00.</a:t>
            </a:r>
          </a:p>
          <a:p>
            <a:pPr marL="0" indent="0">
              <a:lnSpc>
                <a:spcPct val="107000"/>
              </a:lnSpc>
              <a:spcAft>
                <a:spcPts val="800"/>
              </a:spcAft>
              <a:buNone/>
            </a:pPr>
            <a:r>
              <a:rPr lang="it-IT" sz="1800" b="1" dirty="0">
                <a:solidFill>
                  <a:srgbClr val="FF9900"/>
                </a:solidFill>
                <a:effectLst/>
                <a:latin typeface="Verdana" panose="020B0604030504040204" pitchFamily="34" charset="0"/>
                <a:ea typeface="Times New Roman" panose="02020603050405020304" pitchFamily="18" charset="0"/>
                <a:cs typeface="Times New Roman" panose="02020603050405020304" pitchFamily="18" charset="0"/>
              </a:rPr>
              <a:t>Nota bene: </a:t>
            </a:r>
            <a:r>
              <a:rPr lang="it-IT" dirty="0"/>
              <a:t>A partire dal </a:t>
            </a:r>
            <a:r>
              <a:rPr lang="it-IT" b="1" dirty="0"/>
              <a:t>01/01/2021</a:t>
            </a:r>
            <a:r>
              <a:rPr lang="it-IT" dirty="0"/>
              <a:t> il </a:t>
            </a:r>
            <a:r>
              <a:rPr lang="it-IT" b="1" dirty="0"/>
              <a:t>contributo integrativo minimo</a:t>
            </a:r>
            <a:r>
              <a:rPr lang="it-IT" dirty="0"/>
              <a:t> è dovuto </a:t>
            </a:r>
            <a:r>
              <a:rPr lang="it-IT" b="1" dirty="0"/>
              <a:t>per intero</a:t>
            </a:r>
            <a:r>
              <a:rPr lang="it-IT" dirty="0"/>
              <a:t> dagli iscritti pensionati di Inarcassa, fatta eccezione per i pensionati di invalidità Inarcassa e per i pensionati percettori dell’assegno per figli con disabilità grave erogato dall’Associazione che dovranno il contributo nella misura del 50% (art. 4.3 Regolamento Generale Previdenza).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Il contributo minimo è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frazionabile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in dodicesimi in relazione ai mesi solari di iscrizione. La quota minima mensile è dovuta anche per un solo giorno di iscrizione nel mese solare.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i="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Il contributo integrativo non è assoggettabile all’IRPEF e non concorre alla formazione del reddito professionale</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Per contro NON è deducibile fiscalmente.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4" name="Segnaposto numero diapositiva 3">
            <a:extLst>
              <a:ext uri="{FF2B5EF4-FFF2-40B4-BE49-F238E27FC236}">
                <a16:creationId xmlns:a16="http://schemas.microsoft.com/office/drawing/2014/main" id="{04F86F70-EF76-4599-8692-E5D30EB0D89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20756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611247-FF8A-7EAC-7DBE-CAEA1B6F23BF}"/>
              </a:ext>
            </a:extLst>
          </p:cNvPr>
          <p:cNvSpPr>
            <a:spLocks noGrp="1"/>
          </p:cNvSpPr>
          <p:nvPr>
            <p:ph type="title"/>
          </p:nvPr>
        </p:nvSpPr>
        <p:spPr/>
        <p:txBody>
          <a:bodyPr/>
          <a:lstStyle/>
          <a:p>
            <a:r>
              <a:rPr lang="it-IT" dirty="0"/>
              <a:t>Contributo integrativo: novità </a:t>
            </a:r>
          </a:p>
        </p:txBody>
      </p:sp>
      <p:sp>
        <p:nvSpPr>
          <p:cNvPr id="3" name="Segnaposto contenuto 2">
            <a:extLst>
              <a:ext uri="{FF2B5EF4-FFF2-40B4-BE49-F238E27FC236}">
                <a16:creationId xmlns:a16="http://schemas.microsoft.com/office/drawing/2014/main" id="{7D6B5A2D-E7C5-0031-A52C-F3CB6AA53A6E}"/>
              </a:ext>
            </a:extLst>
          </p:cNvPr>
          <p:cNvSpPr>
            <a:spLocks noGrp="1"/>
          </p:cNvSpPr>
          <p:nvPr>
            <p:ph idx="1"/>
          </p:nvPr>
        </p:nvSpPr>
        <p:spPr>
          <a:xfrm>
            <a:off x="1154955" y="2603500"/>
            <a:ext cx="10035784" cy="3622202"/>
          </a:xfrm>
        </p:spPr>
        <p:txBody>
          <a:bodyPr>
            <a:normAutofit fontScale="70000" lnSpcReduction="20000"/>
          </a:bodyPr>
          <a:lstStyle/>
          <a:p>
            <a:pPr marL="0" indent="0" algn="l">
              <a:buNone/>
            </a:pPr>
            <a:r>
              <a:rPr lang="it-IT" b="0" i="0" dirty="0">
                <a:solidFill>
                  <a:srgbClr val="000000"/>
                </a:solidFill>
                <a:effectLst/>
                <a:latin typeface="Verdana" panose="020B0604030504040204" pitchFamily="34" charset="0"/>
                <a:ea typeface="Verdana" panose="020B0604030504040204" pitchFamily="34" charset="0"/>
              </a:rPr>
              <a:t>Il contributo integrativo minimo è deducibile a fini fiscali nei seguenti casi:</a:t>
            </a:r>
          </a:p>
          <a:p>
            <a:pPr algn="l">
              <a:buFont typeface="Arial" panose="020B0604020202020204" pitchFamily="34" charset="0"/>
              <a:buChar char="•"/>
            </a:pPr>
            <a:r>
              <a:rPr lang="it-IT" b="0" i="0" dirty="0">
                <a:solidFill>
                  <a:srgbClr val="000000"/>
                </a:solidFill>
                <a:effectLst/>
                <a:latin typeface="Verdana" panose="020B0604030504040204" pitchFamily="34" charset="0"/>
                <a:ea typeface="Verdana" panose="020B0604030504040204" pitchFamily="34" charset="0"/>
              </a:rPr>
              <a:t>integralmente, se il volume d'affari professionale prodotto nell'anno di riferimento è pari a zero;</a:t>
            </a:r>
          </a:p>
          <a:p>
            <a:pPr algn="l">
              <a:buFont typeface="Arial" panose="020B0604020202020204" pitchFamily="34" charset="0"/>
              <a:buChar char="•"/>
            </a:pPr>
            <a:r>
              <a:rPr lang="it-IT" b="0" i="0" dirty="0">
                <a:solidFill>
                  <a:srgbClr val="000000"/>
                </a:solidFill>
                <a:effectLst/>
                <a:latin typeface="Verdana" panose="020B0604030504040204" pitchFamily="34" charset="0"/>
                <a:ea typeface="Verdana" panose="020B0604030504040204" pitchFamily="34" charset="0"/>
              </a:rPr>
              <a:t>per la quota parte non suscettibile di rivalsa sul committente, se il 4% del volume d'affari professionale prodotto nell'anno di riferimento è inferiore al valore del contributo minimo. </a:t>
            </a:r>
          </a:p>
          <a:p>
            <a:pPr marL="0" indent="0" algn="l">
              <a:buNone/>
            </a:pPr>
            <a:endParaRPr lang="it-IT" b="0" i="1" dirty="0">
              <a:solidFill>
                <a:srgbClr val="000000"/>
              </a:solidFill>
              <a:effectLst/>
              <a:latin typeface="Verdana" panose="020B0604030504040204" pitchFamily="34" charset="0"/>
              <a:ea typeface="Verdana" panose="020B0604030504040204" pitchFamily="34" charset="0"/>
            </a:endParaRPr>
          </a:p>
          <a:p>
            <a:pPr marL="0" indent="0" algn="l">
              <a:buNone/>
            </a:pPr>
            <a:r>
              <a:rPr lang="it-IT" b="0" i="1" dirty="0">
                <a:solidFill>
                  <a:srgbClr val="000000"/>
                </a:solidFill>
                <a:effectLst/>
                <a:latin typeface="Verdana" panose="020B0604030504040204" pitchFamily="34" charset="0"/>
                <a:ea typeface="Verdana" panose="020B0604030504040204" pitchFamily="34" charset="0"/>
              </a:rPr>
              <a:t>Ad esempio:</a:t>
            </a:r>
            <a:endParaRPr lang="it-IT" b="0" i="0" dirty="0">
              <a:solidFill>
                <a:srgbClr val="000000"/>
              </a:solidFill>
              <a:effectLst/>
              <a:latin typeface="Verdana" panose="020B0604030504040204" pitchFamily="34" charset="0"/>
              <a:ea typeface="Verdana" panose="020B0604030504040204" pitchFamily="34" charset="0"/>
            </a:endParaRPr>
          </a:p>
          <a:p>
            <a:pPr marL="0" indent="0" algn="l">
              <a:buNone/>
            </a:pPr>
            <a:r>
              <a:rPr lang="it-IT" b="0" i="1" dirty="0">
                <a:solidFill>
                  <a:srgbClr val="000000"/>
                </a:solidFill>
                <a:effectLst/>
                <a:latin typeface="Verdana" panose="020B0604030504040204" pitchFamily="34" charset="0"/>
                <a:ea typeface="Verdana" panose="020B0604030504040204" pitchFamily="34" charset="0"/>
              </a:rPr>
              <a:t>Contributo integrativo minimo 2024 pari a € 815 e volume d'affari professionale IVA prodotto nel 2024 pari a:</a:t>
            </a:r>
            <a:endParaRPr lang="it-IT" b="0" i="0" dirty="0">
              <a:solidFill>
                <a:srgbClr val="000000"/>
              </a:solidFill>
              <a:effectLst/>
              <a:latin typeface="Verdana" panose="020B0604030504040204" pitchFamily="34" charset="0"/>
              <a:ea typeface="Verdana" panose="020B0604030504040204" pitchFamily="34" charset="0"/>
            </a:endParaRPr>
          </a:p>
          <a:p>
            <a:pPr algn="l">
              <a:buFont typeface="Arial" panose="020B0604020202020204" pitchFamily="34" charset="0"/>
              <a:buChar char="•"/>
            </a:pPr>
            <a:r>
              <a:rPr lang="it-IT" b="0" i="1" dirty="0">
                <a:solidFill>
                  <a:srgbClr val="000000"/>
                </a:solidFill>
                <a:effectLst/>
                <a:latin typeface="Verdana" panose="020B0604030504040204" pitchFamily="34" charset="0"/>
                <a:ea typeface="Verdana" panose="020B0604030504040204" pitchFamily="34" charset="0"/>
              </a:rPr>
              <a:t>zero, è deducibile l'intero contributo integrativo minimo;</a:t>
            </a:r>
            <a:endParaRPr lang="it-IT" b="0" i="0" dirty="0">
              <a:solidFill>
                <a:srgbClr val="000000"/>
              </a:solidFill>
              <a:effectLst/>
              <a:latin typeface="Verdana" panose="020B0604030504040204" pitchFamily="34" charset="0"/>
              <a:ea typeface="Verdana" panose="020B0604030504040204" pitchFamily="34" charset="0"/>
            </a:endParaRPr>
          </a:p>
          <a:p>
            <a:pPr algn="l">
              <a:buFont typeface="Arial" panose="020B0604020202020204" pitchFamily="34" charset="0"/>
              <a:buChar char="•"/>
            </a:pPr>
            <a:r>
              <a:rPr lang="it-IT" b="0" i="1" dirty="0">
                <a:solidFill>
                  <a:srgbClr val="000000"/>
                </a:solidFill>
                <a:effectLst/>
                <a:latin typeface="Verdana" panose="020B0604030504040204" pitchFamily="34" charset="0"/>
                <a:ea typeface="Verdana" panose="020B0604030504040204" pitchFamily="34" charset="0"/>
              </a:rPr>
              <a:t>€ 10.000, la contribuzione integrativa suscettibile di rivalsa sul committente è pari a € 400, quindi è deducibile l'importo di € 415 (815-400);</a:t>
            </a:r>
            <a:endParaRPr lang="it-IT" b="0" i="0" dirty="0">
              <a:solidFill>
                <a:srgbClr val="000000"/>
              </a:solidFill>
              <a:effectLst/>
              <a:latin typeface="Verdana" panose="020B0604030504040204" pitchFamily="34" charset="0"/>
              <a:ea typeface="Verdana" panose="020B0604030504040204" pitchFamily="34" charset="0"/>
            </a:endParaRPr>
          </a:p>
          <a:p>
            <a:pPr algn="l">
              <a:buFont typeface="Arial" panose="020B0604020202020204" pitchFamily="34" charset="0"/>
              <a:buChar char="•"/>
            </a:pPr>
            <a:r>
              <a:rPr lang="it-IT" b="0" i="1" dirty="0">
                <a:solidFill>
                  <a:srgbClr val="000000"/>
                </a:solidFill>
                <a:effectLst/>
                <a:latin typeface="Verdana" panose="020B0604030504040204" pitchFamily="34" charset="0"/>
                <a:ea typeface="Verdana" panose="020B0604030504040204" pitchFamily="34" charset="0"/>
              </a:rPr>
              <a:t>€ 25.000, la contribuzione integrativa suscettibile di rivalsa sul committente è pari a € 1.000, tale importo è superiore al contributo minimo che non è quindi deducibile a fini fiscali.</a:t>
            </a:r>
            <a:endParaRPr lang="it-IT" b="0" i="0" dirty="0">
              <a:solidFill>
                <a:srgbClr val="000000"/>
              </a:solidFill>
              <a:effectLst/>
              <a:latin typeface="Verdana" panose="020B0604030504040204" pitchFamily="34" charset="0"/>
              <a:ea typeface="Verdana" panose="020B0604030504040204" pitchFamily="34" charset="0"/>
            </a:endParaRPr>
          </a:p>
          <a:p>
            <a:pPr marL="0" indent="0">
              <a:buNone/>
            </a:pPr>
            <a:br>
              <a:rPr lang="it-IT" dirty="0"/>
            </a:br>
            <a:endParaRPr lang="it-IT" dirty="0"/>
          </a:p>
        </p:txBody>
      </p:sp>
      <p:sp>
        <p:nvSpPr>
          <p:cNvPr id="4" name="Segnaposto numero diapositiva 3">
            <a:extLst>
              <a:ext uri="{FF2B5EF4-FFF2-40B4-BE49-F238E27FC236}">
                <a16:creationId xmlns:a16="http://schemas.microsoft.com/office/drawing/2014/main" id="{324BB9D9-516B-A983-AEEC-954FB1ADAE38}"/>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415024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70977-E1BD-4185-BB32-650B7F9B769E}"/>
              </a:ext>
            </a:extLst>
          </p:cNvPr>
          <p:cNvSpPr>
            <a:spLocks noGrp="1"/>
          </p:cNvSpPr>
          <p:nvPr>
            <p:ph type="title"/>
          </p:nvPr>
        </p:nvSpPr>
        <p:spPr>
          <a:xfrm>
            <a:off x="1154953" y="973668"/>
            <a:ext cx="9060201" cy="706964"/>
          </a:xfrm>
        </p:spPr>
        <p:txBody>
          <a:bodyPr/>
          <a:lstStyle/>
          <a:p>
            <a:r>
              <a:rPr lang="it-IT" dirty="0"/>
              <a:t>CONTRIBUTO DI MATERNITA’/PATERNITA’</a:t>
            </a:r>
          </a:p>
        </p:txBody>
      </p:sp>
      <p:sp>
        <p:nvSpPr>
          <p:cNvPr id="3" name="Segnaposto contenuto 2">
            <a:extLst>
              <a:ext uri="{FF2B5EF4-FFF2-40B4-BE49-F238E27FC236}">
                <a16:creationId xmlns:a16="http://schemas.microsoft.com/office/drawing/2014/main" id="{9CBCDAEC-EB1A-4405-AF26-B52259117145}"/>
              </a:ext>
            </a:extLst>
          </p:cNvPr>
          <p:cNvSpPr>
            <a:spLocks noGrp="1"/>
          </p:cNvSpPr>
          <p:nvPr>
            <p:ph idx="1"/>
          </p:nvPr>
        </p:nvSpPr>
        <p:spPr>
          <a:xfrm>
            <a:off x="505097" y="2603500"/>
            <a:ext cx="11312434" cy="3416300"/>
          </a:xfrm>
        </p:spPr>
        <p:txBody>
          <a:bodyPr/>
          <a:lstStyle/>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 partire dal 2018 nel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di maternità/paternità</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è compresa la quota per la copertura economica della </a:t>
            </a:r>
            <a:r>
              <a:rPr lang="it-IT" sz="1800" b="1" u="sng" strike="noStrike"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hlinkClick r:id="rId2"/>
              </a:rPr>
              <a:t>nuova indennità di paternità</a:t>
            </a:r>
            <a:r>
              <a:rPr lang="it-IT" sz="1800" u="sng" dirty="0">
                <a:solidFill>
                  <a:srgbClr val="870E20"/>
                </a:solidFill>
                <a:effectLst/>
                <a:latin typeface="Verdana" panose="020B0604030504040204" pitchFamily="34" charset="0"/>
                <a:ea typeface="Times New Roman" panose="02020603050405020304" pitchFamily="18" charset="0"/>
                <a:cs typeface="Times New Roman" panose="02020603050405020304" pitchFamily="18" charset="0"/>
                <a:hlinkClick r:id="rId2"/>
              </a:rPr>
              <a:t>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entrata in vigore dal 01/01/2018.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Il contributo, ora denominato “di </a:t>
            </a:r>
            <a:r>
              <a:rPr lang="it-IT" sz="1800" b="1"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maternità/paternità</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deve essere versato, insieme ai minimi soggettivo e integrativo, in due rate il 30 giugno e il 30 settembre di ogni anno.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Per l'anno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2025 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ammonta ad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€ 72,00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dirty="0">
                <a:solidFill>
                  <a:srgbClr val="4E4E4E"/>
                </a:solidFill>
                <a:latin typeface="Verdana" panose="020B0604030504040204" pitchFamily="34" charset="0"/>
                <a:ea typeface="Times New Roman" panose="02020603050405020304" pitchFamily="18" charset="0"/>
                <a:cs typeface="Times New Roman" panose="02020603050405020304" pitchFamily="18" charset="0"/>
              </a:rPr>
              <a:t>36</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,00 da corrispondere con la prima rata dei minimi).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Il contributo è frazionabile in dodicesimi in relazione agli effettivi mesi di iscrizione ed è interamente deducibile ai fini fiscali.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a:extLst>
              <a:ext uri="{FF2B5EF4-FFF2-40B4-BE49-F238E27FC236}">
                <a16:creationId xmlns:a16="http://schemas.microsoft.com/office/drawing/2014/main" id="{E7F83AFC-74C5-46F9-8F28-504FE2C62BCC}"/>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91611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621D9-E103-40E7-B3A4-90A57DA6062C}"/>
              </a:ext>
            </a:extLst>
          </p:cNvPr>
          <p:cNvSpPr>
            <a:spLocks noGrp="1"/>
          </p:cNvSpPr>
          <p:nvPr>
            <p:ph type="title"/>
          </p:nvPr>
        </p:nvSpPr>
        <p:spPr>
          <a:xfrm>
            <a:off x="1154953" y="973668"/>
            <a:ext cx="9295333" cy="706964"/>
          </a:xfrm>
        </p:spPr>
        <p:txBody>
          <a:bodyPr/>
          <a:lstStyle/>
          <a:p>
            <a:r>
              <a:rPr lang="it-IT" dirty="0"/>
              <a:t>CONTRIBUTO SOGGETTIVO </a:t>
            </a:r>
            <a:r>
              <a:rPr lang="it-IT" b="1" dirty="0"/>
              <a:t>FACOLTATIVO</a:t>
            </a:r>
          </a:p>
        </p:txBody>
      </p:sp>
      <p:sp>
        <p:nvSpPr>
          <p:cNvPr id="3" name="Segnaposto contenuto 2">
            <a:extLst>
              <a:ext uri="{FF2B5EF4-FFF2-40B4-BE49-F238E27FC236}">
                <a16:creationId xmlns:a16="http://schemas.microsoft.com/office/drawing/2014/main" id="{4E044898-C25A-4BD4-B438-495EADA6948C}"/>
              </a:ext>
            </a:extLst>
          </p:cNvPr>
          <p:cNvSpPr>
            <a:spLocks noGrp="1"/>
          </p:cNvSpPr>
          <p:nvPr>
            <p:ph idx="1"/>
          </p:nvPr>
        </p:nvSpPr>
        <p:spPr>
          <a:xfrm>
            <a:off x="505097" y="2603500"/>
            <a:ext cx="11207932" cy="3416300"/>
          </a:xfrm>
        </p:spPr>
        <p:txBody>
          <a:bodyPr/>
          <a:lstStyle/>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 decorrere dal 1/1/2013 l'iscritto può versare un contributo soggettivo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facoltativo</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in aggiunta a quello obbligatorio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Si tratta di una contribuzione </a:t>
            </a:r>
            <a:r>
              <a:rPr lang="it-IT" sz="1800" b="1"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volontaria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che offre la possibilità di incrementare il montante contributivo e conseguentemente l’ammontare delle prestazioni pensionistiche.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L’importo che l’iscritto può versare è calcolato in base ad un’aliquota modulare compresa tra l’1% e l'8,5%, applicata sul reddito professionale netto dichiarato ai fini IRPEF: </a:t>
            </a:r>
            <a:r>
              <a:rPr lang="it-IT" b="0" i="0" dirty="0">
                <a:solidFill>
                  <a:srgbClr val="4E4E4E"/>
                </a:solidFill>
                <a:effectLst/>
                <a:latin typeface="Verdana" panose="020B0604030504040204" pitchFamily="34" charset="0"/>
              </a:rPr>
              <a:t>sul reddito 2024 da dichiarare nel 2025, da un minimo annuo ed </a:t>
            </a:r>
            <a:r>
              <a:rPr lang="it-IT" b="0" i="0" dirty="0" err="1">
                <a:solidFill>
                  <a:srgbClr val="4E4E4E"/>
                </a:solidFill>
                <a:effectLst/>
                <a:latin typeface="Verdana" panose="020B0604030504040204" pitchFamily="34" charset="0"/>
              </a:rPr>
              <a:t>infrazionabile</a:t>
            </a:r>
            <a:r>
              <a:rPr lang="it-IT" b="0" i="0" dirty="0">
                <a:solidFill>
                  <a:srgbClr val="4E4E4E"/>
                </a:solidFill>
                <a:effectLst/>
                <a:latin typeface="Verdana" panose="020B0604030504040204" pitchFamily="34" charset="0"/>
              </a:rPr>
              <a:t> pari ad € 250,00 fino ad un massimo di € 12.372,00. </a:t>
            </a:r>
            <a:endParaRPr lang="it-IT" dirty="0"/>
          </a:p>
        </p:txBody>
      </p:sp>
      <p:sp>
        <p:nvSpPr>
          <p:cNvPr id="4" name="Segnaposto numero diapositiva 3">
            <a:extLst>
              <a:ext uri="{FF2B5EF4-FFF2-40B4-BE49-F238E27FC236}">
                <a16:creationId xmlns:a16="http://schemas.microsoft.com/office/drawing/2014/main" id="{10E43DA7-2BDB-46A1-9E67-BB4FD0AA8A61}"/>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802621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QUANDO VERSARE?</a:t>
            </a:r>
          </a:p>
        </p:txBody>
      </p:sp>
      <p:sp>
        <p:nvSpPr>
          <p:cNvPr id="3" name="Segnaposto contenuto 2"/>
          <p:cNvSpPr>
            <a:spLocks noGrp="1"/>
          </p:cNvSpPr>
          <p:nvPr>
            <p:ph idx="1"/>
          </p:nvPr>
        </p:nvSpPr>
        <p:spPr>
          <a:xfrm>
            <a:off x="600891" y="2603863"/>
            <a:ext cx="11173098" cy="3958408"/>
          </a:xfrm>
        </p:spPr>
        <p:txBody>
          <a:bodyPr>
            <a:normAutofit fontScale="85000" lnSpcReduction="20000"/>
          </a:bodyPr>
          <a:lstStyle/>
          <a:p>
            <a:pPr>
              <a:lnSpc>
                <a:spcPct val="107000"/>
              </a:lnSpc>
              <a:spcAft>
                <a:spcPts val="800"/>
              </a:spcAf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contributi minimi soggettivo e integrativo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ed il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di maternità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devono essere versati nell’anno di riferimento, in </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due rate di pari importo - </a:t>
            </a:r>
            <a:r>
              <a:rPr lang="it-IT" sz="1800" b="1" u="sng"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30 giugno </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 </a:t>
            </a:r>
            <a:r>
              <a:rPr lang="it-IT" sz="1800" b="1" u="sng"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30 settembre</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 oppure in </a:t>
            </a:r>
            <a:r>
              <a:rPr lang="it-IT" sz="1800" b="1" u="sng"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sei rate bimestrali</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di pari importo.</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Nel caso della rateizzazione bimestrale</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il pagamento delle rate avviene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esclusivamente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tramite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sistema SDD</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(Sepa </a:t>
            </a:r>
            <a:r>
              <a:rPr lang="it-IT" sz="1800" dirty="0" err="1">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direct</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dirty="0" err="1">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debit</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Il </a:t>
            </a:r>
            <a:r>
              <a:rPr lang="it-IT" sz="1800" b="1"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conguaglio del contributo soggettivo ed integrativo</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ed il contributo facoltativo sono determinati, l'anno successivo a quello di riferimento, con la presentazione della comunicazione telematica del reddito professionale e del volume di affari e </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devono essere corrisposti entro il </a:t>
            </a:r>
            <a:r>
              <a:rPr lang="it-IT" sz="1800" b="1" u="sng"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31 dicembre </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dell'anno di presentazione della dichiarazione dei redditi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(ad esempio: il conguaglio 2024 dovrà essere versato entro il 31 dicembre 2025).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In alternativa, il versamento del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conguaglio annuale</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può avvenire in</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tre rate</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con scadenza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marzo</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luglio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novembre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dell’anno successivo a quello di presentazione della dichiarazione dei redditi, ad un tasso di interesse dell’1,5% senza acconto (ad esempio: il conguaglio 2024 potrà essere versato a marzo, luglio, novembre 2025). La richiesta di rateazione dovrà pervenire unitamente alla presentazione della dichiarazione o tramite l'applicativo su Inarcassa on line entro il 30 novembre, e il pagamento delle rate sarà possibile esclusivamente tramite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sistema SDD</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it-IT" sz="1800" b="1" dirty="0">
              <a:effectLst/>
              <a:latin typeface="Times New Roman" panose="02020603050405020304" pitchFamily="18" charset="0"/>
              <a:ea typeface="Times New Roman" panose="02020603050405020304" pitchFamily="18" charset="0"/>
            </a:endParaRPr>
          </a:p>
          <a:p>
            <a:pPr marL="0" indent="0">
              <a:buNone/>
            </a:pPr>
            <a:endParaRPr lang="it-IT"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52462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CF30A7-557B-B691-69D2-C29B9C82F347}"/>
              </a:ext>
            </a:extLst>
          </p:cNvPr>
          <p:cNvSpPr>
            <a:spLocks noGrp="1"/>
          </p:cNvSpPr>
          <p:nvPr>
            <p:ph type="title"/>
          </p:nvPr>
        </p:nvSpPr>
        <p:spPr/>
        <p:txBody>
          <a:bodyPr/>
          <a:lstStyle/>
          <a:p>
            <a:r>
              <a:rPr lang="it-IT" dirty="0"/>
              <a:t>*Come rateizzare in sei rate</a:t>
            </a:r>
          </a:p>
        </p:txBody>
      </p:sp>
      <p:sp>
        <p:nvSpPr>
          <p:cNvPr id="3" name="Segnaposto contenuto 2">
            <a:extLst>
              <a:ext uri="{FF2B5EF4-FFF2-40B4-BE49-F238E27FC236}">
                <a16:creationId xmlns:a16="http://schemas.microsoft.com/office/drawing/2014/main" id="{74C20B94-FF29-38CA-84F7-C775263B5FBD}"/>
              </a:ext>
            </a:extLst>
          </p:cNvPr>
          <p:cNvSpPr>
            <a:spLocks noGrp="1"/>
          </p:cNvSpPr>
          <p:nvPr>
            <p:ph idx="1"/>
          </p:nvPr>
        </p:nvSpPr>
        <p:spPr/>
        <p:txBody>
          <a:bodyPr/>
          <a:lstStyle/>
          <a:p>
            <a:pPr marL="0" indent="0">
              <a:buNone/>
            </a:pPr>
            <a:r>
              <a:rPr lang="it-IT" b="0" i="0" dirty="0">
                <a:solidFill>
                  <a:srgbClr val="4E4E4E"/>
                </a:solidFill>
                <a:effectLst/>
                <a:latin typeface="Verdana" panose="020B0604030504040204" pitchFamily="34" charset="0"/>
              </a:rPr>
              <a:t>Gli iscritti e pensionati Inarcassa che desiderano </a:t>
            </a:r>
            <a:r>
              <a:rPr lang="it-IT" b="1" i="0" dirty="0">
                <a:solidFill>
                  <a:srgbClr val="4E4E4E"/>
                </a:solidFill>
                <a:effectLst/>
                <a:latin typeface="Verdana" panose="020B0604030504040204" pitchFamily="34" charset="0"/>
              </a:rPr>
              <a:t>rateizzare gli importi in sei rate</a:t>
            </a:r>
            <a:r>
              <a:rPr lang="it-IT" b="0" i="0" dirty="0">
                <a:solidFill>
                  <a:srgbClr val="4E4E4E"/>
                </a:solidFill>
                <a:effectLst/>
                <a:latin typeface="Verdana" panose="020B0604030504040204" pitchFamily="34" charset="0"/>
              </a:rPr>
              <a:t>, </a:t>
            </a:r>
            <a:r>
              <a:rPr lang="it-IT" b="0" i="1" u="sng" dirty="0">
                <a:solidFill>
                  <a:srgbClr val="4E4E4E"/>
                </a:solidFill>
                <a:effectLst/>
                <a:latin typeface="Verdana" panose="020B0604030504040204" pitchFamily="34" charset="0"/>
              </a:rPr>
              <a:t>senza applicazione di interessi dilatori</a:t>
            </a:r>
            <a:r>
              <a:rPr lang="it-IT" b="0" i="0" dirty="0">
                <a:solidFill>
                  <a:srgbClr val="4E4E4E"/>
                </a:solidFill>
                <a:effectLst/>
                <a:latin typeface="Verdana" panose="020B0604030504040204" pitchFamily="34" charset="0"/>
              </a:rPr>
              <a:t>, devono </a:t>
            </a:r>
            <a:r>
              <a:rPr lang="it-IT" b="1" i="0" dirty="0">
                <a:solidFill>
                  <a:srgbClr val="4E4E4E"/>
                </a:solidFill>
                <a:effectLst/>
                <a:latin typeface="Verdana" panose="020B0604030504040204" pitchFamily="34" charset="0"/>
              </a:rPr>
              <a:t>inoltrare richiesta </a:t>
            </a:r>
            <a:r>
              <a:rPr lang="it-IT" b="1" i="0" dirty="0">
                <a:solidFill>
                  <a:srgbClr val="993366"/>
                </a:solidFill>
                <a:effectLst/>
                <a:latin typeface="Verdana" panose="020B0604030504040204" pitchFamily="34" charset="0"/>
              </a:rPr>
              <a:t>entro il 31 gennaio</a:t>
            </a:r>
            <a:r>
              <a:rPr lang="it-IT" b="0" i="0" dirty="0">
                <a:solidFill>
                  <a:srgbClr val="4E4E4E"/>
                </a:solidFill>
                <a:effectLst/>
                <a:latin typeface="Verdana" panose="020B0604030504040204" pitchFamily="34" charset="0"/>
              </a:rPr>
              <a:t> esclusivamente in via telematica, tramite l’apposita funzione disponibile nel menù laterale di </a:t>
            </a:r>
            <a:r>
              <a:rPr lang="it-IT" b="1" i="0" u="none" strike="noStrike" dirty="0">
                <a:solidFill>
                  <a:srgbClr val="870E20"/>
                </a:solidFill>
                <a:effectLst/>
                <a:latin typeface="Verdana" panose="020B0604030504040204" pitchFamily="34" charset="0"/>
                <a:hlinkClick r:id="rId2"/>
              </a:rPr>
              <a:t>Inarcassa On Line</a:t>
            </a:r>
            <a:r>
              <a:rPr lang="it-IT" b="0" i="0" u="none" strike="noStrike" dirty="0">
                <a:solidFill>
                  <a:srgbClr val="870E20"/>
                </a:solidFill>
                <a:effectLst/>
                <a:latin typeface="Verdana" panose="020B0604030504040204" pitchFamily="34" charset="0"/>
                <a:hlinkClick r:id="rId2"/>
              </a:rPr>
              <a:t> </a:t>
            </a:r>
            <a:r>
              <a:rPr lang="it-IT" b="0" i="0" dirty="0">
                <a:solidFill>
                  <a:srgbClr val="4E4E4E"/>
                </a:solidFill>
                <a:effectLst/>
                <a:latin typeface="Verdana" panose="020B0604030504040204" pitchFamily="34" charset="0"/>
              </a:rPr>
              <a:t>alla sezione "Agevolazioni &gt; Rateazione bimestrale contributi minimi”. </a:t>
            </a:r>
          </a:p>
          <a:p>
            <a:pPr marL="0" indent="0">
              <a:buNone/>
            </a:pPr>
            <a:endParaRPr lang="it-IT" dirty="0">
              <a:solidFill>
                <a:srgbClr val="4E4E4E"/>
              </a:solidFill>
              <a:latin typeface="Verdana" panose="020B0604030504040204" pitchFamily="34" charset="0"/>
            </a:endParaRPr>
          </a:p>
          <a:p>
            <a:pPr marL="0" indent="0">
              <a:buNone/>
            </a:pPr>
            <a:r>
              <a:rPr lang="it-IT" b="0" i="0" dirty="0">
                <a:solidFill>
                  <a:srgbClr val="4E4E4E"/>
                </a:solidFill>
                <a:effectLst/>
                <a:latin typeface="Verdana" panose="020B0604030504040204" pitchFamily="34" charset="0"/>
              </a:rPr>
              <a:t>La scadenza della prima rata è stabilita al 28 febbraio e l’ultima al 31 dicembre dell’anno di riferimento.</a:t>
            </a:r>
            <a:endParaRPr lang="it-IT" dirty="0"/>
          </a:p>
        </p:txBody>
      </p:sp>
      <p:sp>
        <p:nvSpPr>
          <p:cNvPr id="4" name="Segnaposto numero diapositiva 3">
            <a:extLst>
              <a:ext uri="{FF2B5EF4-FFF2-40B4-BE49-F238E27FC236}">
                <a16:creationId xmlns:a16="http://schemas.microsoft.com/office/drawing/2014/main" id="{5995F810-C290-14D3-A960-AC6F99C63D8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050655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092DB5-1532-43C3-8D7F-9D9291AE0BA0}"/>
              </a:ext>
            </a:extLst>
          </p:cNvPr>
          <p:cNvSpPr>
            <a:spLocks noGrp="1"/>
          </p:cNvSpPr>
          <p:nvPr>
            <p:ph type="title"/>
          </p:nvPr>
        </p:nvSpPr>
        <p:spPr/>
        <p:txBody>
          <a:bodyPr/>
          <a:lstStyle/>
          <a:p>
            <a:r>
              <a:rPr lang="it-IT" dirty="0"/>
              <a:t>COME VERSARE?</a:t>
            </a:r>
          </a:p>
        </p:txBody>
      </p:sp>
      <p:sp>
        <p:nvSpPr>
          <p:cNvPr id="3" name="Segnaposto contenuto 2">
            <a:extLst>
              <a:ext uri="{FF2B5EF4-FFF2-40B4-BE49-F238E27FC236}">
                <a16:creationId xmlns:a16="http://schemas.microsoft.com/office/drawing/2014/main" id="{D2E46738-2FD7-47EC-A1D4-9504266B71E9}"/>
              </a:ext>
            </a:extLst>
          </p:cNvPr>
          <p:cNvSpPr>
            <a:spLocks noGrp="1"/>
          </p:cNvSpPr>
          <p:nvPr>
            <p:ph idx="1"/>
          </p:nvPr>
        </p:nvSpPr>
        <p:spPr>
          <a:xfrm>
            <a:off x="522514" y="2603500"/>
            <a:ext cx="11146972" cy="3416300"/>
          </a:xfrm>
        </p:spPr>
        <p:txBody>
          <a:bodyPr>
            <a:normAutofit fontScale="92500" lnSpcReduction="10000"/>
          </a:bodyPr>
          <a:lstStyle/>
          <a:p>
            <a:r>
              <a:rPr lang="it-IT" b="1" dirty="0"/>
              <a:t>BOLLETTINO MAV</a:t>
            </a:r>
            <a:r>
              <a:rPr lang="it-IT" dirty="0"/>
              <a:t>: che viene messo a disposizione su «Inarcassa Online»</a:t>
            </a:r>
          </a:p>
          <a:p>
            <a:r>
              <a:rPr lang="it-IT" b="1" dirty="0"/>
              <a:t>MODELLO F24</a:t>
            </a:r>
            <a:r>
              <a:rPr lang="it-IT" dirty="0"/>
              <a:t>: dal 1° giugno 2020, è possibile accedere al sistema di versamento unitario che, attraverso il Modello F24, consente di utilizzare i crediti d’imposta per il pagamento dei contributi dovuti a Inarcassa.</a:t>
            </a:r>
          </a:p>
          <a:p>
            <a:r>
              <a:rPr lang="it-IT" b="1" dirty="0"/>
              <a:t>TRAMITE SSD</a:t>
            </a:r>
            <a:r>
              <a:rPr lang="it-IT" dirty="0"/>
              <a:t>: Il pagamento deve avvenire invece obbligatoriamente tramite SDD (Sepa </a:t>
            </a:r>
            <a:r>
              <a:rPr lang="it-IT" dirty="0" err="1"/>
              <a:t>direct</a:t>
            </a:r>
            <a:r>
              <a:rPr lang="it-IT" dirty="0"/>
              <a:t> </a:t>
            </a:r>
            <a:r>
              <a:rPr lang="it-IT" dirty="0" err="1"/>
              <a:t>debit</a:t>
            </a:r>
            <a:r>
              <a:rPr lang="it-IT" dirty="0"/>
              <a:t>) nel caso di rateizzazione dell’importo del conguaglio annuale, del contributo minimo in sei rate bimestrali e, dall'8 maggio 2019, degli importi rateizzati per sanare posizioni irregolari attraverso l’accertamento con adesione (ACA) e il ravvedimento operoso (ROP).</a:t>
            </a:r>
          </a:p>
          <a:p>
            <a:r>
              <a:rPr lang="it-IT" b="1" dirty="0"/>
              <a:t>INARCASSA CARD</a:t>
            </a:r>
            <a:r>
              <a:rPr lang="it-IT" dirty="0"/>
              <a:t>: I titolari di </a:t>
            </a:r>
            <a:r>
              <a:rPr lang="it-IT" dirty="0">
                <a:hlinkClick r:id="rId2">
                  <a:extLst>
                    <a:ext uri="{A12FA001-AC4F-418D-AE19-62706E023703}">
                      <ahyp:hlinkClr xmlns:ahyp="http://schemas.microsoft.com/office/drawing/2018/hyperlinkcolor" val="tx"/>
                    </a:ext>
                  </a:extLst>
                </a:hlinkClick>
              </a:rPr>
              <a:t>Inarcassa Card </a:t>
            </a:r>
            <a:r>
              <a:rPr lang="it-IT" dirty="0"/>
              <a:t>possono procedere al versamento dei contributi direttamente on line senza commissioni tramite la carta di credito, con la linea dedicata ai versamenti Inarcassa, su cui può essere attivata anche l’opzione di rimborso rateale.</a:t>
            </a:r>
            <a:b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br>
            <a:endParaRPr lang="it-IT" dirty="0"/>
          </a:p>
          <a:p>
            <a:endParaRPr lang="it-IT" dirty="0"/>
          </a:p>
        </p:txBody>
      </p:sp>
      <p:sp>
        <p:nvSpPr>
          <p:cNvPr id="4" name="Segnaposto numero diapositiva 3">
            <a:extLst>
              <a:ext uri="{FF2B5EF4-FFF2-40B4-BE49-F238E27FC236}">
                <a16:creationId xmlns:a16="http://schemas.microsoft.com/office/drawing/2014/main" id="{EB4BE0CB-A828-4E3C-83B9-FC4E26D8920D}"/>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47045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1C34E-8675-49F4-94DB-1629BD7EB9FB}"/>
              </a:ext>
            </a:extLst>
          </p:cNvPr>
          <p:cNvSpPr>
            <a:spLocks noGrp="1"/>
          </p:cNvSpPr>
          <p:nvPr>
            <p:ph type="title"/>
          </p:nvPr>
        </p:nvSpPr>
        <p:spPr/>
        <p:txBody>
          <a:bodyPr/>
          <a:lstStyle/>
          <a:p>
            <a:r>
              <a:rPr lang="it-IT" dirty="0"/>
              <a:t>BENEFICI PER I GIOVANI ISCRITTI</a:t>
            </a:r>
          </a:p>
        </p:txBody>
      </p:sp>
      <p:sp>
        <p:nvSpPr>
          <p:cNvPr id="3" name="Segnaposto contenuto 2">
            <a:extLst>
              <a:ext uri="{FF2B5EF4-FFF2-40B4-BE49-F238E27FC236}">
                <a16:creationId xmlns:a16="http://schemas.microsoft.com/office/drawing/2014/main" id="{10D57F4C-975A-484D-997C-40700A106717}"/>
              </a:ext>
            </a:extLst>
          </p:cNvPr>
          <p:cNvSpPr>
            <a:spLocks noGrp="1"/>
          </p:cNvSpPr>
          <p:nvPr>
            <p:ph idx="1"/>
          </p:nvPr>
        </p:nvSpPr>
        <p:spPr>
          <a:xfrm>
            <a:off x="627017" y="2307771"/>
            <a:ext cx="11086012" cy="3712029"/>
          </a:xfrm>
        </p:spPr>
        <p:txBody>
          <a:bodyPr>
            <a:normAutofit fontScale="70000" lnSpcReduction="20000"/>
          </a:bodyPr>
          <a:lstStyle/>
          <a:p>
            <a:pPr marL="0" indent="0">
              <a:lnSpc>
                <a:spcPct val="170000"/>
              </a:lnSpc>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I giovani ingegneri/architetti che si iscrivono o che si reiscrivono ad Inarcassa </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prima di aver compiuto i</a:t>
            </a:r>
            <a:r>
              <a:rPr lang="it-IT" sz="1800" b="1"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trentacinque anni di età</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beneficiano della riduzione contributiva per </a:t>
            </a:r>
            <a:r>
              <a:rPr lang="it-IT" sz="1800" b="1"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cinque anni</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 partire dall'anno di prima iscrizione a prescindere dal mese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(ad esempio in caso di iscrizione il 30/05/2021 la riduzione avrà effetto fino al 31/12/2025 e i minimi 2026 saranno dovuti interamente</a:t>
            </a:r>
            <a:r>
              <a:rPr lang="it-IT" sz="1800"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e comunque non oltre il trentacinquesimo anno di età.</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Contributo soggettivo: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minimo: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riduzione ad 1/3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(€ 917,66 nel 2025);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percentuale: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riduzione dell'aliquota di calcolo dal 14,50% al 7,25%</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Contributo integrativo: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minimo: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riduzione ad 1/3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(€ 278,33 nel 2025);</a:t>
            </a: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contributo percentuale: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nessuna riduzione</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4" name="Segnaposto numero diapositiva 3">
            <a:extLst>
              <a:ext uri="{FF2B5EF4-FFF2-40B4-BE49-F238E27FC236}">
                <a16:creationId xmlns:a16="http://schemas.microsoft.com/office/drawing/2014/main" id="{18CF9490-D1F6-4951-85FC-D439096B086F}"/>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53144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C43360-78F5-5940-F0C3-583EE5FB9520}"/>
              </a:ext>
            </a:extLst>
          </p:cNvPr>
          <p:cNvSpPr>
            <a:spLocks noGrp="1"/>
          </p:cNvSpPr>
          <p:nvPr>
            <p:ph type="title"/>
          </p:nvPr>
        </p:nvSpPr>
        <p:spPr/>
        <p:txBody>
          <a:bodyPr/>
          <a:lstStyle/>
          <a:p>
            <a:r>
              <a:rPr lang="it-IT" dirty="0"/>
              <a:t>ALTRE AGEVOLAZIONI: PER CHI VOLESSE EVITARE I MINIMALI</a:t>
            </a:r>
          </a:p>
        </p:txBody>
      </p:sp>
      <p:sp>
        <p:nvSpPr>
          <p:cNvPr id="3" name="Segnaposto contenuto 2">
            <a:extLst>
              <a:ext uri="{FF2B5EF4-FFF2-40B4-BE49-F238E27FC236}">
                <a16:creationId xmlns:a16="http://schemas.microsoft.com/office/drawing/2014/main" id="{FB484F40-23A2-1959-5081-DFE1B41C9EF7}"/>
              </a:ext>
            </a:extLst>
          </p:cNvPr>
          <p:cNvSpPr>
            <a:spLocks noGrp="1"/>
          </p:cNvSpPr>
          <p:nvPr>
            <p:ph idx="1"/>
          </p:nvPr>
        </p:nvSpPr>
        <p:spPr/>
        <p:txBody>
          <a:bodyPr>
            <a:normAutofit fontScale="92500" lnSpcReduction="20000"/>
          </a:bodyPr>
          <a:lstStyle/>
          <a:p>
            <a:pPr marL="0" indent="0">
              <a:buNone/>
            </a:pPr>
            <a:r>
              <a:rPr lang="it-IT" dirty="0"/>
              <a:t>Si può evitare il versamento dei minimali per massimo 5 anni (anche non consecutivi) se si prevedono redditi da partita IVA per il 2025 inferiori ad Euro 18.966,00 (importo che può variare ogni anno) e l’ingegnere/architetto fa apposita richiesta telematica entro il 31/05 di ogni anno in cui ritiene di avere il requisito e ritiene di non voler versare il minimale.</a:t>
            </a:r>
          </a:p>
          <a:p>
            <a:pPr marL="0" indent="0">
              <a:buNone/>
            </a:pPr>
            <a:endParaRPr lang="it-IT" dirty="0"/>
          </a:p>
          <a:p>
            <a:pPr marL="0" indent="0">
              <a:buNone/>
            </a:pPr>
            <a:r>
              <a:rPr lang="it-IT" dirty="0"/>
              <a:t>In caso l’iscrizione ad INARCASSA fosse avvenuta dopo il 31/05 si hanno 30 giorni di tempo dalla notifica di iscrizione per fare detta richiesta.</a:t>
            </a:r>
          </a:p>
          <a:p>
            <a:pPr marL="0" indent="0">
              <a:buNone/>
            </a:pPr>
            <a:endParaRPr lang="it-IT" dirty="0"/>
          </a:p>
          <a:p>
            <a:pPr marL="0" indent="0">
              <a:buNone/>
            </a:pPr>
            <a:r>
              <a:rPr lang="it-IT" dirty="0"/>
              <a:t>Quanto sopra NON vale per coloro che hanno già apposite riduzioni:</a:t>
            </a:r>
          </a:p>
          <a:p>
            <a:pPr>
              <a:buFontTx/>
              <a:buChar char="-"/>
            </a:pPr>
            <a:r>
              <a:rPr lang="it-IT" dirty="0"/>
              <a:t>Pensionati</a:t>
            </a:r>
          </a:p>
          <a:p>
            <a:pPr>
              <a:buFontTx/>
              <a:buChar char="-"/>
            </a:pPr>
            <a:r>
              <a:rPr lang="it-IT" dirty="0"/>
              <a:t>Under 35 anni</a:t>
            </a:r>
          </a:p>
        </p:txBody>
      </p:sp>
      <p:sp>
        <p:nvSpPr>
          <p:cNvPr id="4" name="Segnaposto numero diapositiva 3">
            <a:extLst>
              <a:ext uri="{FF2B5EF4-FFF2-40B4-BE49-F238E27FC236}">
                <a16:creationId xmlns:a16="http://schemas.microsoft.com/office/drawing/2014/main" id="{86694106-6309-2464-A05E-D9044ADD06EF}"/>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23683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6C2A083-D999-4019-AED2-820DC0EB5B25}"/>
              </a:ext>
            </a:extLst>
          </p:cNvPr>
          <p:cNvSpPr>
            <a:spLocks noGrp="1"/>
          </p:cNvSpPr>
          <p:nvPr>
            <p:ph idx="1"/>
          </p:nvPr>
        </p:nvSpPr>
        <p:spPr>
          <a:xfrm>
            <a:off x="1431180" y="3098800"/>
            <a:ext cx="8761412" cy="3416300"/>
          </a:xfrm>
        </p:spPr>
        <p:txBody>
          <a:bodyPr>
            <a:normAutofit fontScale="70000" lnSpcReduction="20000"/>
          </a:bodyPr>
          <a:lstStyle/>
          <a:p>
            <a:pPr marL="0" indent="0" algn="ctr">
              <a:lnSpc>
                <a:spcPct val="100000"/>
              </a:lnSpc>
              <a:buNone/>
            </a:pPr>
            <a:r>
              <a:rPr lang="it-IT" sz="3600" dirty="0">
                <a:solidFill>
                  <a:srgbClr val="999999"/>
                </a:solidFill>
                <a:latin typeface="Copperplate Gothic Light"/>
                <a:ea typeface="Times New Roman"/>
              </a:rPr>
              <a:t>GIAN LUCA BERTONI </a:t>
            </a:r>
            <a:endParaRPr lang="it-IT" dirty="0"/>
          </a:p>
          <a:p>
            <a:pPr marL="0" indent="0" algn="ctr">
              <a:lnSpc>
                <a:spcPct val="100000"/>
              </a:lnSpc>
              <a:buNone/>
            </a:pPr>
            <a:r>
              <a:rPr lang="it-IT" sz="2000" dirty="0">
                <a:solidFill>
                  <a:srgbClr val="999999"/>
                </a:solidFill>
                <a:latin typeface="Copperplate Gothic Light"/>
                <a:ea typeface="Times New Roman"/>
              </a:rPr>
              <a:t>Dottore Commercialista   Revisore Contabile</a:t>
            </a:r>
            <a:r>
              <a:rPr lang="it-IT" sz="2000" dirty="0">
                <a:solidFill>
                  <a:srgbClr val="000000"/>
                </a:solidFill>
                <a:latin typeface="Calibri"/>
                <a:ea typeface="Times New Roman"/>
              </a:rPr>
              <a:t> </a:t>
            </a:r>
            <a:endParaRPr lang="it-IT" dirty="0"/>
          </a:p>
          <a:p>
            <a:pPr algn="just">
              <a:lnSpc>
                <a:spcPct val="100000"/>
              </a:lnSpc>
            </a:pPr>
            <a:endParaRPr lang="it-IT" dirty="0"/>
          </a:p>
          <a:p>
            <a:pPr algn="just">
              <a:lnSpc>
                <a:spcPct val="100000"/>
              </a:lnSpc>
            </a:pPr>
            <a:r>
              <a:rPr lang="it-IT" dirty="0">
                <a:solidFill>
                  <a:srgbClr val="000000"/>
                </a:solidFill>
                <a:latin typeface="Calibri"/>
                <a:ea typeface="Times New Roman"/>
              </a:rPr>
              <a:t>Lo studio opera attraverso la società BCG </a:t>
            </a:r>
            <a:r>
              <a:rPr lang="it-IT" dirty="0" err="1">
                <a:solidFill>
                  <a:srgbClr val="000000"/>
                </a:solidFill>
                <a:latin typeface="Calibri"/>
                <a:ea typeface="Times New Roman"/>
              </a:rPr>
              <a:t>Srls</a:t>
            </a:r>
            <a:r>
              <a:rPr lang="it-IT" dirty="0">
                <a:solidFill>
                  <a:srgbClr val="000000"/>
                </a:solidFill>
                <a:latin typeface="Calibri"/>
                <a:ea typeface="Times New Roman"/>
              </a:rPr>
              <a:t> al cui interno sono presenti: nr. 6 dottori commercialisti senior (con differenti specializzazioni); nr. 2 legali of </a:t>
            </a:r>
            <a:r>
              <a:rPr lang="it-IT" dirty="0" err="1">
                <a:solidFill>
                  <a:srgbClr val="000000"/>
                </a:solidFill>
                <a:latin typeface="Calibri"/>
                <a:ea typeface="Times New Roman"/>
              </a:rPr>
              <a:t>counsel</a:t>
            </a:r>
            <a:r>
              <a:rPr lang="it-IT" dirty="0">
                <a:solidFill>
                  <a:srgbClr val="000000"/>
                </a:solidFill>
                <a:latin typeface="Calibri"/>
                <a:ea typeface="Times New Roman"/>
              </a:rPr>
              <a:t> (civile/penale; contrattualistica); nr. 1 consulente del lavoro of </a:t>
            </a:r>
            <a:r>
              <a:rPr lang="it-IT" dirty="0" err="1">
                <a:solidFill>
                  <a:srgbClr val="000000"/>
                </a:solidFill>
                <a:latin typeface="Calibri"/>
                <a:ea typeface="Times New Roman"/>
              </a:rPr>
              <a:t>counsel</a:t>
            </a:r>
            <a:r>
              <a:rPr lang="it-IT" dirty="0">
                <a:solidFill>
                  <a:srgbClr val="000000"/>
                </a:solidFill>
                <a:latin typeface="Calibri"/>
                <a:ea typeface="Times New Roman"/>
              </a:rPr>
              <a:t>. </a:t>
            </a:r>
            <a:endParaRPr lang="it-IT" dirty="0"/>
          </a:p>
          <a:p>
            <a:pPr algn="just">
              <a:lnSpc>
                <a:spcPct val="100000"/>
              </a:lnSpc>
            </a:pPr>
            <a:r>
              <a:rPr lang="it-IT" dirty="0">
                <a:solidFill>
                  <a:srgbClr val="000000"/>
                </a:solidFill>
                <a:latin typeface="Calibri"/>
                <a:ea typeface="Times New Roman"/>
              </a:rPr>
              <a:t>L’elevata specializzazione tecnica e la simultanea presenza di differenti professionisti nella medesima struttura permette al cliente di </a:t>
            </a:r>
            <a:r>
              <a:rPr lang="it-IT" b="1" dirty="0">
                <a:solidFill>
                  <a:srgbClr val="000000"/>
                </a:solidFill>
                <a:latin typeface="Calibri"/>
                <a:ea typeface="Times New Roman"/>
              </a:rPr>
              <a:t>essere seguito in modo altamente qualificato</a:t>
            </a:r>
            <a:r>
              <a:rPr lang="it-IT" dirty="0">
                <a:solidFill>
                  <a:srgbClr val="000000"/>
                </a:solidFill>
                <a:latin typeface="Calibri"/>
                <a:ea typeface="Times New Roman"/>
              </a:rPr>
              <a:t>, con </a:t>
            </a:r>
            <a:r>
              <a:rPr lang="it-IT" b="1" dirty="0">
                <a:solidFill>
                  <a:srgbClr val="000000"/>
                </a:solidFill>
                <a:latin typeface="Calibri"/>
                <a:ea typeface="Times New Roman"/>
              </a:rPr>
              <a:t>tempi di risposta celeri </a:t>
            </a:r>
            <a:r>
              <a:rPr lang="it-IT" dirty="0">
                <a:solidFill>
                  <a:srgbClr val="000000"/>
                </a:solidFill>
                <a:latin typeface="Calibri"/>
                <a:ea typeface="Times New Roman"/>
              </a:rPr>
              <a:t>ed a </a:t>
            </a:r>
            <a:r>
              <a:rPr lang="it-IT" b="1" dirty="0">
                <a:solidFill>
                  <a:srgbClr val="000000"/>
                </a:solidFill>
                <a:latin typeface="Calibri"/>
                <a:ea typeface="Times New Roman"/>
              </a:rPr>
              <a:t>costi</a:t>
            </a:r>
            <a:r>
              <a:rPr lang="it-IT" dirty="0">
                <a:solidFill>
                  <a:srgbClr val="000000"/>
                </a:solidFill>
                <a:latin typeface="Calibri"/>
                <a:ea typeface="Times New Roman"/>
              </a:rPr>
              <a:t> particolarmente competitivi, generalmente di circa il </a:t>
            </a:r>
            <a:r>
              <a:rPr lang="it-IT" b="1" dirty="0">
                <a:solidFill>
                  <a:srgbClr val="000000"/>
                </a:solidFill>
                <a:latin typeface="Calibri"/>
                <a:ea typeface="Times New Roman"/>
              </a:rPr>
              <a:t>20% inferiori rispetto alle tariffe medie </a:t>
            </a:r>
            <a:r>
              <a:rPr lang="it-IT" dirty="0">
                <a:solidFill>
                  <a:srgbClr val="000000"/>
                </a:solidFill>
                <a:latin typeface="Calibri"/>
                <a:ea typeface="Times New Roman"/>
              </a:rPr>
              <a:t>presenti sul mercato.</a:t>
            </a:r>
            <a:endParaRPr lang="it-IT" dirty="0"/>
          </a:p>
          <a:p>
            <a:pPr algn="just">
              <a:lnSpc>
                <a:spcPct val="100000"/>
              </a:lnSpc>
            </a:pPr>
            <a:endParaRPr lang="it-IT" dirty="0"/>
          </a:p>
          <a:p>
            <a:pPr algn="just">
              <a:lnSpc>
                <a:spcPct val="100000"/>
              </a:lnSpc>
            </a:pPr>
            <a:r>
              <a:rPr lang="it-IT" b="1" i="1" dirty="0">
                <a:solidFill>
                  <a:srgbClr val="000000"/>
                </a:solidFill>
                <a:latin typeface="Calibri"/>
                <a:ea typeface="Times New Roman"/>
              </a:rPr>
              <a:t>La struttura da diversi anni ha sviluppato convenzioni con primari Ordini Professionali e con primari Sindacati ed Enti Nazionali, seguendo in modo specialistico il segmento dei liberi professionisti nei seguenti servizi: contabile, fiscale, societario, giuslavoristico e giuridico/contrattuale</a:t>
            </a:r>
            <a:r>
              <a:rPr lang="it-IT" dirty="0">
                <a:solidFill>
                  <a:srgbClr val="000000"/>
                </a:solidFill>
                <a:latin typeface="Calibri"/>
                <a:ea typeface="Times New Roman"/>
              </a:rPr>
              <a:t>.</a:t>
            </a:r>
            <a:endParaRPr lang="it-IT" dirty="0"/>
          </a:p>
          <a:p>
            <a:pPr marL="0" indent="0">
              <a:buNone/>
            </a:pPr>
            <a:endParaRPr lang="it-IT" dirty="0"/>
          </a:p>
        </p:txBody>
      </p:sp>
      <p:sp>
        <p:nvSpPr>
          <p:cNvPr id="4" name="Segnaposto numero diapositiva 3">
            <a:extLst>
              <a:ext uri="{FF2B5EF4-FFF2-40B4-BE49-F238E27FC236}">
                <a16:creationId xmlns:a16="http://schemas.microsoft.com/office/drawing/2014/main" id="{427DBBB5-95D2-43AE-9132-5D58B201B08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CustomShape 1">
            <a:extLst>
              <a:ext uri="{FF2B5EF4-FFF2-40B4-BE49-F238E27FC236}">
                <a16:creationId xmlns:a16="http://schemas.microsoft.com/office/drawing/2014/main" id="{E8CE87CA-8FA1-4A5A-9A28-C1DED7B6CF09}"/>
              </a:ext>
            </a:extLst>
          </p:cNvPr>
          <p:cNvSpPr>
            <a:spLocks noGrp="1"/>
          </p:cNvSpPr>
          <p:nvPr>
            <p:ph type="title"/>
          </p:nvPr>
        </p:nvSpPr>
        <p:spPr>
          <a:prstGeom prst="rect">
            <a:avLst/>
          </a:prstGeom>
        </p:spPr>
        <p:txBody>
          <a:bodyPr lIns="90000" tIns="45000" rIns="90000" bIns="45000" anchor="ctr"/>
          <a:lstStyle/>
          <a:p>
            <a:endParaRPr dirty="0"/>
          </a:p>
          <a:p>
            <a:endParaRPr dirty="0"/>
          </a:p>
          <a:p>
            <a:pPr algn="ctr">
              <a:lnSpc>
                <a:spcPct val="100000"/>
              </a:lnSpc>
            </a:pPr>
            <a:r>
              <a:rPr lang="it-IT" sz="3300" dirty="0">
                <a:solidFill>
                  <a:srgbClr val="000000"/>
                </a:solidFill>
                <a:latin typeface="Copperplate Gothic Bold"/>
                <a:ea typeface="DejaVu Sans"/>
              </a:rPr>
              <a:t>STUDIO BERTONI &amp; PARTNERS</a:t>
            </a:r>
            <a:endParaRPr dirty="0"/>
          </a:p>
          <a:p>
            <a:pPr algn="ctr">
              <a:lnSpc>
                <a:spcPct val="100000"/>
              </a:lnSpc>
            </a:pPr>
            <a:r>
              <a:rPr lang="it-IT" sz="1600" dirty="0">
                <a:solidFill>
                  <a:srgbClr val="000000"/>
                </a:solidFill>
                <a:latin typeface="Copperplate Gothic Bold"/>
                <a:ea typeface="DejaVu Sans"/>
              </a:rPr>
              <a:t>SLIDE A CURA DI:</a:t>
            </a:r>
            <a:endParaRPr dirty="0"/>
          </a:p>
          <a:p>
            <a:pPr algn="ctr">
              <a:lnSpc>
                <a:spcPct val="100000"/>
              </a:lnSpc>
            </a:pPr>
            <a:endParaRPr dirty="0"/>
          </a:p>
        </p:txBody>
      </p:sp>
      <p:pic>
        <p:nvPicPr>
          <p:cNvPr id="6" name="Immagine 5">
            <a:extLst>
              <a:ext uri="{FF2B5EF4-FFF2-40B4-BE49-F238E27FC236}">
                <a16:creationId xmlns:a16="http://schemas.microsoft.com/office/drawing/2014/main" id="{F19C63C6-CABE-40F3-9928-7AC699BC90A9}"/>
              </a:ext>
            </a:extLst>
          </p:cNvPr>
          <p:cNvPicPr/>
          <p:nvPr/>
        </p:nvPicPr>
        <p:blipFill>
          <a:blip r:embed="rId2"/>
          <a:stretch>
            <a:fillRect/>
          </a:stretch>
        </p:blipFill>
        <p:spPr>
          <a:xfrm>
            <a:off x="5348926" y="2363320"/>
            <a:ext cx="925920" cy="735480"/>
          </a:xfrm>
          <a:prstGeom prst="rect">
            <a:avLst/>
          </a:prstGeom>
        </p:spPr>
      </p:pic>
    </p:spTree>
    <p:extLst>
      <p:ext uri="{BB962C8B-B14F-4D97-AF65-F5344CB8AC3E}">
        <p14:creationId xmlns:p14="http://schemas.microsoft.com/office/powerpoint/2010/main" val="352421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C13589-FD12-4BBC-9125-F877ACDCD0DF}"/>
              </a:ext>
            </a:extLst>
          </p:cNvPr>
          <p:cNvSpPr>
            <a:spLocks noGrp="1"/>
          </p:cNvSpPr>
          <p:nvPr>
            <p:ph type="title"/>
          </p:nvPr>
        </p:nvSpPr>
        <p:spPr>
          <a:xfrm>
            <a:off x="1154953" y="973668"/>
            <a:ext cx="9197587" cy="706964"/>
          </a:xfrm>
        </p:spPr>
        <p:txBody>
          <a:bodyPr/>
          <a:lstStyle/>
          <a:p>
            <a:r>
              <a:rPr lang="it-IT" dirty="0"/>
              <a:t>COMUNICAZIONE ANNUALE OBBLIGATORIA</a:t>
            </a:r>
          </a:p>
        </p:txBody>
      </p:sp>
      <p:sp>
        <p:nvSpPr>
          <p:cNvPr id="3" name="Segnaposto contenuto 2">
            <a:extLst>
              <a:ext uri="{FF2B5EF4-FFF2-40B4-BE49-F238E27FC236}">
                <a16:creationId xmlns:a16="http://schemas.microsoft.com/office/drawing/2014/main" id="{90485682-A0FC-4369-9D17-C08FAB546EE4}"/>
              </a:ext>
            </a:extLst>
          </p:cNvPr>
          <p:cNvSpPr>
            <a:spLocks noGrp="1"/>
          </p:cNvSpPr>
          <p:nvPr>
            <p:ph idx="1"/>
          </p:nvPr>
        </p:nvSpPr>
        <p:spPr>
          <a:xfrm>
            <a:off x="513806" y="2603500"/>
            <a:ext cx="11216640" cy="3416300"/>
          </a:xfrm>
        </p:spPr>
        <p:txBody>
          <a:bodyPr>
            <a:normAutofit fontScale="85000" lnSpcReduction="10000"/>
          </a:bodyPr>
          <a:lstStyle/>
          <a:p>
            <a:pPr marL="0" indent="0">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La comunicazione obbligatoria è una dichiarazione personale da presentare annualmente, entro il </a:t>
            </a:r>
            <a:r>
              <a:rPr lang="it-IT" sz="1800" b="1" dirty="0">
                <a:solidFill>
                  <a:srgbClr val="993366"/>
                </a:solidFill>
                <a:effectLst/>
                <a:latin typeface="Verdana" panose="020B0604030504040204" pitchFamily="34" charset="0"/>
                <a:ea typeface="Times New Roman" panose="02020603050405020304" pitchFamily="18" charset="0"/>
                <a:cs typeface="Times New Roman" panose="02020603050405020304" pitchFamily="18" charset="0"/>
              </a:rPr>
              <a:t>31 ottobre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dell’anno successivo a quello di riferimento, obbligatoriamente</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tramite </a:t>
            </a:r>
            <a:r>
              <a:rPr lang="it-IT" sz="1800" b="1" u="none" strike="noStrike"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Inarcassa On line</a:t>
            </a:r>
            <a:r>
              <a:rPr lang="it-IT" sz="1800" u="sng"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ad Inarcassa relativamente all’ammontare del reddito professionale IRPEF e del volume d’affari IVA.</a:t>
            </a: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Sono obbligati a presentare la comunicazione:</a:t>
            </a: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Tutti i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professionisti iscritti a Inarcassa </a:t>
            </a:r>
            <a:r>
              <a:rPr lang="it-IT" sz="1800" i="1" u="sng"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anche se le dichiarazioni fiscali sono pari a zero o in perdita;</a:t>
            </a:r>
          </a:p>
          <a:p>
            <a:pPr marL="0" indent="0">
              <a:lnSpc>
                <a:spcPct val="107000"/>
              </a:lnSpc>
              <a:spcAft>
                <a:spcPts val="800"/>
              </a:spcAft>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Tutti i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professionisti non iscritti a Inarcassa ma iscritti agli Albi</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titolari di partita IVA</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a prescindere dal codice di attività</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per l’intero anno solare o per parte di esso. L’obbligo della comunicazione sussiste anche se il reddito professionale o il volume di affari è pari a zero o in perdita;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 Gli </a:t>
            </a:r>
            <a:r>
              <a:rPr lang="it-IT" sz="1800" b="1"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eredi </a:t>
            </a:r>
            <a:r>
              <a:rPr lang="it-IT" sz="1800" dirty="0">
                <a:solidFill>
                  <a:srgbClr val="4E4E4E"/>
                </a:solidFill>
                <a:effectLst/>
                <a:latin typeface="Verdana" panose="020B0604030504040204" pitchFamily="34" charset="0"/>
                <a:ea typeface="Times New Roman" panose="02020603050405020304" pitchFamily="18" charset="0"/>
                <a:cs typeface="Times New Roman" panose="02020603050405020304" pitchFamily="18" charset="0"/>
              </a:rPr>
              <a:t>dei professionisti deceduti.</a:t>
            </a:r>
          </a:p>
          <a:p>
            <a:pPr marL="0" indent="0">
              <a:buNone/>
            </a:pPr>
            <a:endParaRPr lang="it-IT" dirty="0"/>
          </a:p>
        </p:txBody>
      </p:sp>
      <p:sp>
        <p:nvSpPr>
          <p:cNvPr id="4" name="Segnaposto numero diapositiva 3">
            <a:extLst>
              <a:ext uri="{FF2B5EF4-FFF2-40B4-BE49-F238E27FC236}">
                <a16:creationId xmlns:a16="http://schemas.microsoft.com/office/drawing/2014/main" id="{57C61F67-17FE-4C5B-A248-5BCAA9A90DE0}"/>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714998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AE7744-E822-94B4-857C-297C332F81E4}"/>
              </a:ext>
            </a:extLst>
          </p:cNvPr>
          <p:cNvSpPr>
            <a:spLocks noGrp="1"/>
          </p:cNvSpPr>
          <p:nvPr>
            <p:ph type="title"/>
          </p:nvPr>
        </p:nvSpPr>
        <p:spPr/>
        <p:txBody>
          <a:bodyPr/>
          <a:lstStyle/>
          <a:p>
            <a:r>
              <a:rPr lang="it-IT" dirty="0"/>
              <a:t>RIEPILOGO PRINCIPALI SCADENZE INARCASSA:</a:t>
            </a:r>
          </a:p>
        </p:txBody>
      </p:sp>
      <p:sp>
        <p:nvSpPr>
          <p:cNvPr id="3" name="Segnaposto contenuto 2">
            <a:extLst>
              <a:ext uri="{FF2B5EF4-FFF2-40B4-BE49-F238E27FC236}">
                <a16:creationId xmlns:a16="http://schemas.microsoft.com/office/drawing/2014/main" id="{C0027CDC-E041-1C93-49B0-8269F4014717}"/>
              </a:ext>
            </a:extLst>
          </p:cNvPr>
          <p:cNvSpPr>
            <a:spLocks noGrp="1"/>
          </p:cNvSpPr>
          <p:nvPr>
            <p:ph idx="1"/>
          </p:nvPr>
        </p:nvSpPr>
        <p:spPr/>
        <p:txBody>
          <a:bodyPr>
            <a:normAutofit lnSpcReduction="10000"/>
          </a:bodyPr>
          <a:lstStyle/>
          <a:p>
            <a:r>
              <a:rPr lang="it-IT" dirty="0"/>
              <a:t>30/06 I° RATA MINIMALI</a:t>
            </a:r>
          </a:p>
          <a:p>
            <a:r>
              <a:rPr lang="it-IT" dirty="0"/>
              <a:t>30/09 II RATA MINIMALI</a:t>
            </a:r>
          </a:p>
          <a:p>
            <a:r>
              <a:rPr lang="it-IT" dirty="0"/>
              <a:t>31/10 DICHIRAZIONE DATI REDDITUALI</a:t>
            </a:r>
          </a:p>
          <a:p>
            <a:r>
              <a:rPr lang="it-IT" dirty="0"/>
              <a:t>31/12 VERSAMENTO EVENTUALE SALDO</a:t>
            </a:r>
          </a:p>
          <a:p>
            <a:endParaRPr lang="it-IT" dirty="0"/>
          </a:p>
          <a:p>
            <a:r>
              <a:rPr lang="it-IT" dirty="0"/>
              <a:t>31/05 RICHIESTA DEROGA AL VERAMENTO DEI MINIMALI SE REDDITO INFERIORE a 18.966,00 (importo che varia ogni anno)</a:t>
            </a:r>
          </a:p>
          <a:p>
            <a:r>
              <a:rPr lang="it-IT" dirty="0"/>
              <a:t>31/01 richiesta rateazione minimali in 6 rate bimestrali (invece delle due al 30/06 e 30/09). In questo caso la prima rata scadrà al 28/02 e l’ultima al 31/12 (le restanti 4 alla scadenza di ogni bimestre)</a:t>
            </a:r>
          </a:p>
          <a:p>
            <a:endParaRPr lang="it-IT" dirty="0"/>
          </a:p>
        </p:txBody>
      </p:sp>
      <p:sp>
        <p:nvSpPr>
          <p:cNvPr id="4" name="Segnaposto numero diapositiva 3">
            <a:extLst>
              <a:ext uri="{FF2B5EF4-FFF2-40B4-BE49-F238E27FC236}">
                <a16:creationId xmlns:a16="http://schemas.microsoft.com/office/drawing/2014/main" id="{74C8EFA2-BC14-2502-7EA9-1CABDFCB4CA7}"/>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722760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1CE564-03E0-4D2E-A861-AB0499803681}"/>
              </a:ext>
            </a:extLst>
          </p:cNvPr>
          <p:cNvSpPr>
            <a:spLocks noGrp="1"/>
          </p:cNvSpPr>
          <p:nvPr>
            <p:ph type="title"/>
          </p:nvPr>
        </p:nvSpPr>
        <p:spPr/>
        <p:txBody>
          <a:bodyPr/>
          <a:lstStyle/>
          <a:p>
            <a:r>
              <a:rPr lang="it-IT" dirty="0"/>
              <a:t>SCELTA DEL REGIME FISCALE</a:t>
            </a:r>
          </a:p>
        </p:txBody>
      </p:sp>
      <p:sp>
        <p:nvSpPr>
          <p:cNvPr id="3" name="Segnaposto contenuto 2">
            <a:extLst>
              <a:ext uri="{FF2B5EF4-FFF2-40B4-BE49-F238E27FC236}">
                <a16:creationId xmlns:a16="http://schemas.microsoft.com/office/drawing/2014/main" id="{1029970E-C9E8-4BAB-899D-3529F29D6B30}"/>
              </a:ext>
            </a:extLst>
          </p:cNvPr>
          <p:cNvSpPr>
            <a:spLocks noGrp="1"/>
          </p:cNvSpPr>
          <p:nvPr>
            <p:ph idx="1"/>
          </p:nvPr>
        </p:nvSpPr>
        <p:spPr>
          <a:xfrm>
            <a:off x="1068689" y="2468032"/>
            <a:ext cx="10180157" cy="3416300"/>
          </a:xfrm>
        </p:spPr>
        <p:txBody>
          <a:bodyPr>
            <a:normAutofit fontScale="85000" lnSpcReduction="10000"/>
          </a:bodyPr>
          <a:lstStyle/>
          <a:p>
            <a:pPr marL="0" indent="0" algn="just">
              <a:buNone/>
            </a:pPr>
            <a:r>
              <a:rPr lang="it-IT" dirty="0"/>
              <a:t>L’attività di ingegnere/architetto può essere esercitata:</a:t>
            </a:r>
          </a:p>
          <a:p>
            <a:pPr algn="just">
              <a:buClr>
                <a:schemeClr val="accent6">
                  <a:lumMod val="75000"/>
                </a:schemeClr>
              </a:buClr>
              <a:buFont typeface="Wingdings" panose="05000000000000000000" pitchFamily="2" charset="2"/>
              <a:buChar char="v"/>
            </a:pPr>
            <a:r>
              <a:rPr lang="it-IT" sz="1700" dirty="0"/>
              <a:t>Alle </a:t>
            </a:r>
            <a:r>
              <a:rPr lang="it-IT" sz="1700" b="1" dirty="0"/>
              <a:t>dipendenze</a:t>
            </a:r>
            <a:r>
              <a:rPr lang="it-IT" sz="1700" dirty="0"/>
              <a:t> di terzi studi (</a:t>
            </a:r>
            <a:r>
              <a:rPr lang="it-IT" sz="1700" b="1" dirty="0"/>
              <a:t>Ingegnere/architetto</a:t>
            </a:r>
            <a:r>
              <a:rPr lang="it-IT" sz="1700" dirty="0"/>
              <a:t> </a:t>
            </a:r>
            <a:r>
              <a:rPr lang="it-IT" sz="1700" b="1" dirty="0"/>
              <a:t>dipendente</a:t>
            </a:r>
            <a:r>
              <a:rPr lang="it-IT" sz="1700" dirty="0"/>
              <a:t>)</a:t>
            </a:r>
          </a:p>
          <a:p>
            <a:pPr marL="357188" lvl="1" indent="0" algn="just">
              <a:buClr>
                <a:schemeClr val="accent6">
                  <a:lumMod val="75000"/>
                </a:schemeClr>
              </a:buClr>
              <a:buNone/>
              <a:tabLst>
                <a:tab pos="87313" algn="l"/>
              </a:tabLst>
            </a:pPr>
            <a:r>
              <a:rPr lang="it-IT" sz="1700" dirty="0"/>
              <a:t>L’esercizio della professione con un contratto di lavoro subordinato, produce fiscalmente un reddito da lavoro dipendente, tassato alla fonte dal sostituto d’imposta/datore di lavoro (</a:t>
            </a:r>
            <a:r>
              <a:rPr lang="it-IT" sz="1700" i="1" dirty="0"/>
              <a:t>artt. 49, 50 e 51 </a:t>
            </a:r>
            <a:r>
              <a:rPr lang="it-IT" sz="1700" i="1" dirty="0" err="1"/>
              <a:t>Tuir</a:t>
            </a:r>
            <a:r>
              <a:rPr lang="it-IT" sz="1700" i="1" dirty="0"/>
              <a:t>).</a:t>
            </a:r>
            <a:endParaRPr lang="it-IT" sz="1700" dirty="0"/>
          </a:p>
          <a:p>
            <a:pPr algn="just">
              <a:buClr>
                <a:schemeClr val="accent6">
                  <a:lumMod val="75000"/>
                </a:schemeClr>
              </a:buClr>
              <a:buFont typeface="Wingdings" panose="05000000000000000000" pitchFamily="2" charset="2"/>
              <a:buChar char="v"/>
            </a:pPr>
            <a:r>
              <a:rPr lang="it-IT" sz="1700" dirty="0"/>
              <a:t>In qualità di libero professionista, anche in forma associata (</a:t>
            </a:r>
            <a:r>
              <a:rPr lang="it-IT" sz="1700" b="1" dirty="0"/>
              <a:t>Libero professionista/Studio associato</a:t>
            </a:r>
            <a:r>
              <a:rPr lang="it-IT" sz="1700" dirty="0"/>
              <a:t>)</a:t>
            </a:r>
            <a:r>
              <a:rPr lang="it-IT" sz="1700" b="1" dirty="0"/>
              <a:t>. </a:t>
            </a:r>
            <a:r>
              <a:rPr lang="it-IT" sz="1700" dirty="0"/>
              <a:t>In questo caso occorrerà:</a:t>
            </a:r>
          </a:p>
          <a:p>
            <a:pPr marL="357188" lvl="1" indent="0" algn="just">
              <a:buClr>
                <a:schemeClr val="accent6">
                  <a:lumMod val="75000"/>
                </a:schemeClr>
              </a:buClr>
              <a:buNone/>
            </a:pPr>
            <a:r>
              <a:rPr lang="it-IT" sz="1700" dirty="0"/>
              <a:t>Presentare all’Agenzia delle Entrate, entro 30 giorni dall’inizio dell’attività, apposita dichiarazione per l’assegnazione del numero di </a:t>
            </a:r>
            <a:r>
              <a:rPr lang="it-IT" sz="1700" b="1" dirty="0"/>
              <a:t>Partita Iva</a:t>
            </a:r>
            <a:r>
              <a:rPr lang="it-IT" sz="1700" dirty="0"/>
              <a:t>.</a:t>
            </a:r>
          </a:p>
          <a:p>
            <a:pPr marL="357188" lvl="1" indent="0" algn="just">
              <a:buClr>
                <a:schemeClr val="accent6">
                  <a:lumMod val="75000"/>
                </a:schemeClr>
              </a:buClr>
              <a:buNone/>
            </a:pPr>
            <a:r>
              <a:rPr lang="it-IT" sz="1700" dirty="0"/>
              <a:t>Scegliere il </a:t>
            </a:r>
            <a:r>
              <a:rPr lang="it-IT" sz="1700" b="1" dirty="0"/>
              <a:t>regime contabile e fiscale </a:t>
            </a:r>
            <a:r>
              <a:rPr lang="it-IT" sz="1700" dirty="0"/>
              <a:t>che si intende adottare (tale scelta è modificabile di anno in anno):</a:t>
            </a:r>
          </a:p>
          <a:p>
            <a:pPr marL="444500" lvl="2" indent="-87313" algn="just" defTabSz="444500">
              <a:buClr>
                <a:schemeClr val="accent6">
                  <a:lumMod val="75000"/>
                </a:schemeClr>
              </a:buClr>
              <a:buFont typeface="Courier New" panose="02070309020205020404" pitchFamily="49" charset="0"/>
              <a:buChar char="o"/>
              <a:tabLst>
                <a:tab pos="357188" algn="l"/>
              </a:tabLst>
            </a:pPr>
            <a:r>
              <a:rPr lang="it-IT" sz="1700" dirty="0"/>
              <a:t> Il regime forfettario;</a:t>
            </a:r>
          </a:p>
          <a:p>
            <a:pPr marL="444500" lvl="2" indent="-87313" algn="just" defTabSz="444500">
              <a:buClr>
                <a:schemeClr val="accent6">
                  <a:lumMod val="75000"/>
                </a:schemeClr>
              </a:buClr>
              <a:buFont typeface="Courier New" panose="02070309020205020404" pitchFamily="49" charset="0"/>
              <a:buChar char="o"/>
              <a:tabLst>
                <a:tab pos="357188" algn="l"/>
              </a:tabLst>
            </a:pPr>
            <a:r>
              <a:rPr lang="it-IT" sz="1700" dirty="0"/>
              <a:t> Il regime ordinario.</a:t>
            </a:r>
          </a:p>
          <a:p>
            <a:pPr marL="76200" lvl="1" indent="0">
              <a:buClr>
                <a:schemeClr val="accent6">
                  <a:lumMod val="75000"/>
                </a:schemeClr>
              </a:buClr>
              <a:buNone/>
            </a:pPr>
            <a:endParaRPr lang="it-IT" sz="1400" dirty="0"/>
          </a:p>
          <a:p>
            <a:pPr marL="0" indent="0">
              <a:buClr>
                <a:schemeClr val="accent6">
                  <a:lumMod val="75000"/>
                </a:schemeClr>
              </a:buClr>
              <a:buNone/>
            </a:pPr>
            <a:endParaRPr lang="it-IT" dirty="0"/>
          </a:p>
        </p:txBody>
      </p:sp>
      <p:pic>
        <p:nvPicPr>
          <p:cNvPr id="5" name="Immagine 4">
            <a:extLst>
              <a:ext uri="{FF2B5EF4-FFF2-40B4-BE49-F238E27FC236}">
                <a16:creationId xmlns:a16="http://schemas.microsoft.com/office/drawing/2014/main" id="{E0D0FAE3-A0A2-4AAC-9760-43EA278EE892}"/>
              </a:ext>
            </a:extLst>
          </p:cNvPr>
          <p:cNvPicPr>
            <a:picLocks noChangeAspect="1"/>
          </p:cNvPicPr>
          <p:nvPr/>
        </p:nvPicPr>
        <p:blipFill>
          <a:blip r:embed="rId2"/>
          <a:stretch>
            <a:fillRect/>
          </a:stretch>
        </p:blipFill>
        <p:spPr>
          <a:xfrm>
            <a:off x="10041684" y="5232722"/>
            <a:ext cx="1990725" cy="1439010"/>
          </a:xfrm>
          <a:prstGeom prst="rect">
            <a:avLst/>
          </a:prstGeom>
        </p:spPr>
      </p:pic>
      <p:sp>
        <p:nvSpPr>
          <p:cNvPr id="6" name="Segnaposto numero diapositiva 5">
            <a:extLst>
              <a:ext uri="{FF2B5EF4-FFF2-40B4-BE49-F238E27FC236}">
                <a16:creationId xmlns:a16="http://schemas.microsoft.com/office/drawing/2014/main" id="{3F484C2D-29B3-43CD-8033-54D340B3A2B5}"/>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530779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669F77-91F8-479B-9FA6-E5037872F9B5}"/>
              </a:ext>
            </a:extLst>
          </p:cNvPr>
          <p:cNvSpPr>
            <a:spLocks noGrp="1"/>
          </p:cNvSpPr>
          <p:nvPr>
            <p:ph type="title"/>
          </p:nvPr>
        </p:nvSpPr>
        <p:spPr/>
        <p:txBody>
          <a:bodyPr/>
          <a:lstStyle/>
          <a:p>
            <a:r>
              <a:rPr lang="it-IT" dirty="0"/>
              <a:t>REGIME FORFETTARIO</a:t>
            </a:r>
            <a:br>
              <a:rPr lang="it-IT" dirty="0"/>
            </a:br>
            <a:endParaRPr lang="it-IT" dirty="0"/>
          </a:p>
        </p:txBody>
      </p:sp>
      <p:sp>
        <p:nvSpPr>
          <p:cNvPr id="3" name="Segnaposto contenuto 2">
            <a:extLst>
              <a:ext uri="{FF2B5EF4-FFF2-40B4-BE49-F238E27FC236}">
                <a16:creationId xmlns:a16="http://schemas.microsoft.com/office/drawing/2014/main" id="{D6266F5F-45AB-4CDE-B25A-E5475E133499}"/>
              </a:ext>
            </a:extLst>
          </p:cNvPr>
          <p:cNvSpPr>
            <a:spLocks noGrp="1"/>
          </p:cNvSpPr>
          <p:nvPr>
            <p:ph idx="1"/>
          </p:nvPr>
        </p:nvSpPr>
        <p:spPr>
          <a:xfrm>
            <a:off x="478707" y="2681138"/>
            <a:ext cx="11234585" cy="3416300"/>
          </a:xfrm>
        </p:spPr>
        <p:txBody>
          <a:bodyPr>
            <a:normAutofit/>
          </a:bodyPr>
          <a:lstStyle/>
          <a:p>
            <a:pPr marL="0" indent="0">
              <a:buNone/>
            </a:pPr>
            <a:r>
              <a:rPr lang="it-IT" dirty="0"/>
              <a:t>È un regime fiscale agevolato, destinato alle persone fisiche esercenti attività d’impresa, arti o professioni.</a:t>
            </a:r>
          </a:p>
          <a:p>
            <a:pPr marL="0" indent="0">
              <a:buNone/>
            </a:pPr>
            <a:r>
              <a:rPr lang="it-IT" dirty="0"/>
              <a:t>La Legge di Bilancio 2020 ha apportato alcune modifiche, tutt’ora in vigore, alla disciplina, introducendo, tra l’altro, un nuovo requisito di accesso, una nuova causa di esclusione e un sistema di premialità per incentivare l’utilizzo della fatturazione elettronica.</a:t>
            </a:r>
          </a:p>
          <a:p>
            <a:pPr marL="0" indent="0" algn="just">
              <a:buClr>
                <a:schemeClr val="accent6">
                  <a:lumMod val="75000"/>
                </a:schemeClr>
              </a:buClr>
              <a:buNone/>
            </a:pPr>
            <a:r>
              <a:rPr lang="it-IT" dirty="0"/>
              <a:t>Le condizioni di accesso andranno </a:t>
            </a:r>
            <a:r>
              <a:rPr lang="it-IT" b="1" dirty="0"/>
              <a:t>verificate anno per anno </a:t>
            </a:r>
            <a:r>
              <a:rPr lang="it-IT" dirty="0"/>
              <a:t>per permanere in tale regime.</a:t>
            </a:r>
          </a:p>
        </p:txBody>
      </p:sp>
      <p:sp>
        <p:nvSpPr>
          <p:cNvPr id="5" name="Segnaposto numero diapositiva 4">
            <a:extLst>
              <a:ext uri="{FF2B5EF4-FFF2-40B4-BE49-F238E27FC236}">
                <a16:creationId xmlns:a16="http://schemas.microsoft.com/office/drawing/2014/main" id="{2DC67FE7-C773-4460-8B87-016BF6986CC5}"/>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194244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2E5D80-F8F3-401F-B87E-C7679FAD488A}"/>
              </a:ext>
            </a:extLst>
          </p:cNvPr>
          <p:cNvSpPr>
            <a:spLocks noGrp="1"/>
          </p:cNvSpPr>
          <p:nvPr>
            <p:ph type="title"/>
          </p:nvPr>
        </p:nvSpPr>
        <p:spPr/>
        <p:txBody>
          <a:bodyPr/>
          <a:lstStyle/>
          <a:p>
            <a:r>
              <a:rPr lang="it-IT" dirty="0"/>
              <a:t>REQUISITI DI ACCESSO</a:t>
            </a:r>
          </a:p>
        </p:txBody>
      </p:sp>
      <p:sp>
        <p:nvSpPr>
          <p:cNvPr id="3" name="Segnaposto contenuto 2">
            <a:extLst>
              <a:ext uri="{FF2B5EF4-FFF2-40B4-BE49-F238E27FC236}">
                <a16:creationId xmlns:a16="http://schemas.microsoft.com/office/drawing/2014/main" id="{CF19F6DA-BB05-486D-B88C-2E2B1D261D80}"/>
              </a:ext>
            </a:extLst>
          </p:cNvPr>
          <p:cNvSpPr>
            <a:spLocks noGrp="1"/>
          </p:cNvSpPr>
          <p:nvPr>
            <p:ph idx="1"/>
          </p:nvPr>
        </p:nvSpPr>
        <p:spPr/>
        <p:txBody>
          <a:bodyPr>
            <a:normAutofit fontScale="92500" lnSpcReduction="20000"/>
          </a:bodyPr>
          <a:lstStyle/>
          <a:p>
            <a:pPr marL="0" indent="0">
              <a:buNone/>
            </a:pPr>
            <a:r>
              <a:rPr lang="it-IT" dirty="0">
                <a:solidFill>
                  <a:schemeClr val="tx1"/>
                </a:solidFill>
                <a:latin typeface="Calibri Light" panose="020F0302020204030204" pitchFamily="34" charset="0"/>
                <a:cs typeface="Calibri Light" panose="020F0302020204030204" pitchFamily="34" charset="0"/>
              </a:rPr>
              <a:t>Accedono al </a:t>
            </a:r>
            <a:r>
              <a:rPr lang="it-IT" b="1" dirty="0">
                <a:solidFill>
                  <a:schemeClr val="tx1"/>
                </a:solidFill>
                <a:latin typeface="Calibri Light" panose="020F0302020204030204" pitchFamily="34" charset="0"/>
                <a:cs typeface="Calibri Light" panose="020F0302020204030204" pitchFamily="34" charset="0"/>
              </a:rPr>
              <a:t>regime forfettario </a:t>
            </a:r>
            <a:r>
              <a:rPr lang="it-IT" dirty="0">
                <a:solidFill>
                  <a:schemeClr val="tx1"/>
                </a:solidFill>
                <a:latin typeface="Calibri Light" panose="020F0302020204030204" pitchFamily="34" charset="0"/>
                <a:cs typeface="Calibri Light" panose="020F0302020204030204" pitchFamily="34" charset="0"/>
              </a:rPr>
              <a:t>i contribuenti che nell’anno precedente hanno contemporaneamente:</a:t>
            </a:r>
          </a:p>
          <a:p>
            <a:pPr>
              <a:buFont typeface="Wingdings" panose="05000000000000000000" pitchFamily="2" charset="2"/>
              <a:buChar char="q"/>
            </a:pPr>
            <a:r>
              <a:rPr lang="it-IT" dirty="0">
                <a:solidFill>
                  <a:schemeClr val="tx1"/>
                </a:solidFill>
                <a:latin typeface="Calibri Light" panose="020F0302020204030204" pitchFamily="34" charset="0"/>
                <a:cs typeface="Calibri Light" panose="020F0302020204030204" pitchFamily="34" charset="0"/>
              </a:rPr>
              <a:t>conseguito ricavi o percepito </a:t>
            </a:r>
            <a:r>
              <a:rPr lang="it-IT" b="1" u="sng" dirty="0">
                <a:solidFill>
                  <a:schemeClr val="tx1"/>
                </a:solidFill>
                <a:latin typeface="Calibri Light" panose="020F0302020204030204" pitchFamily="34" charset="0"/>
                <a:cs typeface="Calibri Light" panose="020F0302020204030204" pitchFamily="34" charset="0"/>
              </a:rPr>
              <a:t>compensi, ragguagliati ad anno, non superiori a 85.000 euro </a:t>
            </a:r>
            <a:r>
              <a:rPr lang="it-IT" dirty="0">
                <a:solidFill>
                  <a:schemeClr val="tx1"/>
                </a:solidFill>
                <a:latin typeface="Calibri Light" panose="020F0302020204030204" pitchFamily="34" charset="0"/>
                <a:cs typeface="Calibri Light" panose="020F0302020204030204" pitchFamily="34" charset="0"/>
              </a:rPr>
              <a:t>(se si esercitano più attività, contraddistinte da codici Ateco differenti, occorre considerare la somma dei ricavi e dei compensi relativi alle diverse attività esercitate);</a:t>
            </a:r>
          </a:p>
          <a:p>
            <a:pPr>
              <a:buFont typeface="Wingdings" panose="05000000000000000000" pitchFamily="2" charset="2"/>
              <a:buChar char="q"/>
            </a:pPr>
            <a:r>
              <a:rPr lang="it-IT" u="sng" dirty="0">
                <a:solidFill>
                  <a:schemeClr val="tx1"/>
                </a:solidFill>
                <a:latin typeface="Calibri Light" panose="020F0302020204030204" pitchFamily="34" charset="0"/>
                <a:cs typeface="Calibri Light" panose="020F0302020204030204" pitchFamily="34" charset="0"/>
              </a:rPr>
              <a:t>sostenuto spese per un importo complessivo non superiore a 20.000 euro lordi (non ragguagliati ad anno) per lavoro accessorio, lavoro dipendente e compensi a collaboratori, anche a progetto</a:t>
            </a:r>
            <a:r>
              <a:rPr lang="it-IT" dirty="0">
                <a:solidFill>
                  <a:schemeClr val="tx1"/>
                </a:solidFill>
                <a:latin typeface="Calibri Light" panose="020F0302020204030204" pitchFamily="34" charset="0"/>
                <a:cs typeface="Calibri Light" panose="020F0302020204030204" pitchFamily="34" charset="0"/>
              </a:rPr>
              <a:t>, comprese le somme erogate sotto forma di utili da partecipazione agli associati con apporto costituito da solo lavoro e quelle corrisposte per le prestazioni di lavoro rese dall’imprenditore o dai suoi familiari. NOTE: </a:t>
            </a:r>
            <a:r>
              <a:rPr lang="it-IT" i="1" dirty="0">
                <a:solidFill>
                  <a:schemeClr val="tx1"/>
                </a:solidFill>
                <a:latin typeface="Calibri Light" panose="020F0302020204030204" pitchFamily="34" charset="0"/>
                <a:cs typeface="Calibri Light" panose="020F0302020204030204" pitchFamily="34" charset="0"/>
              </a:rPr>
              <a:t>non rilevano eventuali compensi erogati a prestatori occasionali</a:t>
            </a:r>
          </a:p>
          <a:p>
            <a:pPr>
              <a:buFont typeface="Wingdings" panose="05000000000000000000" pitchFamily="2" charset="2"/>
              <a:buChar char="q"/>
            </a:pPr>
            <a:r>
              <a:rPr lang="it-IT" dirty="0">
                <a:solidFill>
                  <a:schemeClr val="tx1"/>
                </a:solidFill>
                <a:latin typeface="Calibri Light" panose="020F0302020204030204" pitchFamily="34" charset="0"/>
                <a:cs typeface="Calibri Light" panose="020F0302020204030204" pitchFamily="34" charset="0"/>
              </a:rPr>
              <a:t>Anche chi inizia un’attività può accedere al regime forfetario, comunicando nella relativa dichiarazione ai fini Iva di presumere la sussistenza dei requisiti.</a:t>
            </a:r>
          </a:p>
          <a:p>
            <a:pPr marL="0" indent="0">
              <a:buNone/>
            </a:pPr>
            <a:endParaRPr lang="it-IT" dirty="0"/>
          </a:p>
        </p:txBody>
      </p:sp>
      <p:sp>
        <p:nvSpPr>
          <p:cNvPr id="4" name="Segnaposto numero diapositiva 3">
            <a:extLst>
              <a:ext uri="{FF2B5EF4-FFF2-40B4-BE49-F238E27FC236}">
                <a16:creationId xmlns:a16="http://schemas.microsoft.com/office/drawing/2014/main" id="{146D1FD0-BA2B-43D2-8857-0A2BC542FED8}"/>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066339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F1A8C-AF83-4D0A-847D-0CEB3AC209CC}"/>
              </a:ext>
            </a:extLst>
          </p:cNvPr>
          <p:cNvSpPr>
            <a:spLocks noGrp="1"/>
          </p:cNvSpPr>
          <p:nvPr>
            <p:ph type="title"/>
          </p:nvPr>
        </p:nvSpPr>
        <p:spPr/>
        <p:txBody>
          <a:bodyPr/>
          <a:lstStyle/>
          <a:p>
            <a:r>
              <a:rPr lang="it-IT" dirty="0"/>
              <a:t>CAUSE DI ESCLUSIONE</a:t>
            </a:r>
          </a:p>
        </p:txBody>
      </p:sp>
      <p:sp>
        <p:nvSpPr>
          <p:cNvPr id="3" name="Segnaposto contenuto 2">
            <a:extLst>
              <a:ext uri="{FF2B5EF4-FFF2-40B4-BE49-F238E27FC236}">
                <a16:creationId xmlns:a16="http://schemas.microsoft.com/office/drawing/2014/main" id="{2070486F-9A62-4215-9306-B2387E35EA35}"/>
              </a:ext>
            </a:extLst>
          </p:cNvPr>
          <p:cNvSpPr>
            <a:spLocks noGrp="1"/>
          </p:cNvSpPr>
          <p:nvPr>
            <p:ph idx="1"/>
          </p:nvPr>
        </p:nvSpPr>
        <p:spPr>
          <a:xfrm>
            <a:off x="658566" y="2368731"/>
            <a:ext cx="11193799" cy="4571999"/>
          </a:xfrm>
        </p:spPr>
        <p:txBody>
          <a:bodyPr>
            <a:normAutofit fontScale="85000" lnSpcReduction="10000"/>
          </a:bodyPr>
          <a:lstStyle/>
          <a:p>
            <a:pPr marL="0" indent="0">
              <a:buNone/>
            </a:pPr>
            <a:r>
              <a:rPr lang="it-IT" sz="1800" dirty="0">
                <a:solidFill>
                  <a:schemeClr val="tx1"/>
                </a:solidFill>
                <a:latin typeface="Calibri Light" panose="020F0302020204030204" pitchFamily="34" charset="0"/>
                <a:cs typeface="Calibri Light" panose="020F0302020204030204" pitchFamily="34" charset="0"/>
              </a:rPr>
              <a:t>Non possono accedere al regime forfetario:</a:t>
            </a:r>
          </a:p>
          <a:p>
            <a:pPr>
              <a:buFont typeface="Wingdings" panose="05000000000000000000" pitchFamily="2" charset="2"/>
              <a:buChar char="Ø"/>
            </a:pPr>
            <a:r>
              <a:rPr lang="it-IT" sz="1800" dirty="0">
                <a:solidFill>
                  <a:schemeClr val="tx1"/>
                </a:solidFill>
                <a:latin typeface="Calibri Light" panose="020F0302020204030204" pitchFamily="34" charset="0"/>
                <a:cs typeface="Calibri Light" panose="020F0302020204030204" pitchFamily="34" charset="0"/>
              </a:rPr>
              <a:t>le persone fisiche </a:t>
            </a:r>
            <a:r>
              <a:rPr lang="it-IT" sz="1800" u="sng" dirty="0">
                <a:solidFill>
                  <a:schemeClr val="tx1"/>
                </a:solidFill>
                <a:latin typeface="Calibri Light" panose="020F0302020204030204" pitchFamily="34" charset="0"/>
                <a:cs typeface="Calibri Light" panose="020F0302020204030204" pitchFamily="34" charset="0"/>
              </a:rPr>
              <a:t>che si avvalgono di regimi speciali ai fini Iva o di regimi forfetari di determinazione del reddito</a:t>
            </a:r>
            <a:r>
              <a:rPr lang="it-IT" sz="1800" dirty="0">
                <a:solidFill>
                  <a:schemeClr val="tx1"/>
                </a:solidFill>
                <a:latin typeface="Calibri Light" panose="020F0302020204030204" pitchFamily="34" charset="0"/>
                <a:cs typeface="Calibri Light" panose="020F0302020204030204" pitchFamily="34" charset="0"/>
              </a:rPr>
              <a:t>;</a:t>
            </a:r>
            <a:endParaRPr lang="it-IT" sz="1800" u="sng" dirty="0">
              <a:solidFill>
                <a:schemeClr val="tx1"/>
              </a:solidFill>
              <a:latin typeface="Calibri Light" panose="020F0302020204030204" pitchFamily="34" charset="0"/>
              <a:cs typeface="Calibri Light" panose="020F0302020204030204" pitchFamily="34" charset="0"/>
            </a:endParaRPr>
          </a:p>
          <a:p>
            <a:pPr>
              <a:buFont typeface="Wingdings" panose="05000000000000000000" pitchFamily="2" charset="2"/>
              <a:buChar char="Ø"/>
            </a:pPr>
            <a:r>
              <a:rPr lang="it-IT" sz="1800" u="sng" dirty="0">
                <a:solidFill>
                  <a:schemeClr val="tx1"/>
                </a:solidFill>
                <a:latin typeface="Calibri Light" panose="020F0302020204030204" pitchFamily="34" charset="0"/>
                <a:cs typeface="Calibri Light" panose="020F0302020204030204" pitchFamily="34" charset="0"/>
              </a:rPr>
              <a:t>i non residenti</a:t>
            </a:r>
            <a:r>
              <a:rPr lang="it-IT" sz="1800" dirty="0">
                <a:solidFill>
                  <a:schemeClr val="tx1"/>
                </a:solidFill>
                <a:latin typeface="Calibri Light" panose="020F0302020204030204" pitchFamily="34" charset="0"/>
                <a:cs typeface="Calibri Light" panose="020F0302020204030204" pitchFamily="34" charset="0"/>
              </a:rPr>
              <a:t>, ad eccezione di coloro che risiedono in uno degli Stati membri dell’Unione europea o in uno Stato aderente all’Accordo sullo Spazio economico europeo che assicuri un adeguato scambio di informazioni e che producono in Italia almeno il 75% del reddito complessivamente realizzato;</a:t>
            </a:r>
          </a:p>
          <a:p>
            <a:pPr>
              <a:buFont typeface="Wingdings" panose="05000000000000000000" pitchFamily="2" charset="2"/>
              <a:buChar char="Ø"/>
            </a:pPr>
            <a:r>
              <a:rPr lang="it-IT" sz="1800" u="sng" dirty="0">
                <a:solidFill>
                  <a:schemeClr val="tx1"/>
                </a:solidFill>
                <a:latin typeface="Calibri Light" panose="020F0302020204030204" pitchFamily="34" charset="0"/>
                <a:cs typeface="Calibri Light" panose="020F0302020204030204" pitchFamily="34" charset="0"/>
              </a:rPr>
              <a:t>i soggetti che effettuano</a:t>
            </a:r>
            <a:r>
              <a:rPr lang="it-IT" sz="1800" dirty="0">
                <a:solidFill>
                  <a:schemeClr val="tx1"/>
                </a:solidFill>
                <a:latin typeface="Calibri Light" panose="020F0302020204030204" pitchFamily="34" charset="0"/>
                <a:cs typeface="Calibri Light" panose="020F0302020204030204" pitchFamily="34" charset="0"/>
              </a:rPr>
              <a:t>, in via esclusiva o prevalente, </a:t>
            </a:r>
            <a:r>
              <a:rPr lang="it-IT" sz="1800" u="sng" dirty="0">
                <a:solidFill>
                  <a:schemeClr val="tx1"/>
                </a:solidFill>
                <a:latin typeface="Calibri Light" panose="020F0302020204030204" pitchFamily="34" charset="0"/>
                <a:cs typeface="Calibri Light" panose="020F0302020204030204" pitchFamily="34" charset="0"/>
              </a:rPr>
              <a:t>operazioni di cessione di fabbricati </a:t>
            </a:r>
            <a:r>
              <a:rPr lang="it-IT" sz="1800" dirty="0">
                <a:solidFill>
                  <a:schemeClr val="tx1"/>
                </a:solidFill>
                <a:latin typeface="Calibri Light" panose="020F0302020204030204" pitchFamily="34" charset="0"/>
                <a:cs typeface="Calibri Light" panose="020F0302020204030204" pitchFamily="34" charset="0"/>
              </a:rPr>
              <a:t>o porzioni di fabbricato, di terreni edificabili o di mezzi di trasporto nuovi;</a:t>
            </a:r>
          </a:p>
          <a:p>
            <a:pPr>
              <a:buFont typeface="Wingdings" panose="05000000000000000000" pitchFamily="2" charset="2"/>
              <a:buChar char="Ø"/>
            </a:pPr>
            <a:r>
              <a:rPr lang="it-IT" sz="1800" dirty="0">
                <a:solidFill>
                  <a:schemeClr val="tx1"/>
                </a:solidFill>
                <a:latin typeface="Calibri Light" panose="020F0302020204030204" pitchFamily="34" charset="0"/>
                <a:cs typeface="Calibri Light" panose="020F0302020204030204" pitchFamily="34" charset="0"/>
              </a:rPr>
              <a:t>gli esercenti attività d’impresa, arti o professioni </a:t>
            </a:r>
            <a:r>
              <a:rPr lang="it-IT" sz="1800" b="1" i="1" u="sng" dirty="0">
                <a:solidFill>
                  <a:schemeClr val="tx1"/>
                </a:solidFill>
                <a:latin typeface="Calibri Light" panose="020F0302020204030204" pitchFamily="34" charset="0"/>
                <a:cs typeface="Calibri Light" panose="020F0302020204030204" pitchFamily="34" charset="0"/>
              </a:rPr>
              <a:t>che partecipano contemporaneamente a società di persone, associazioni professionali o imprese familiari ovvero che controllano direttamente o indirettamente società a responsabilità limitata o associazioni in partecipazione, le quali esercitano attività economiche direttamente o indirettamente riconducibili a quelle svolte individualmente</a:t>
            </a:r>
            <a:r>
              <a:rPr lang="it-IT" sz="1800" dirty="0">
                <a:solidFill>
                  <a:schemeClr val="tx1"/>
                </a:solidFill>
                <a:latin typeface="Calibri Light" panose="020F0302020204030204" pitchFamily="34" charset="0"/>
                <a:cs typeface="Calibri Light" panose="020F0302020204030204" pitchFamily="34" charset="0"/>
              </a:rPr>
              <a:t>;</a:t>
            </a:r>
            <a:endParaRPr lang="it-IT" sz="1800" b="1" i="1" u="sng" dirty="0">
              <a:solidFill>
                <a:schemeClr val="tx1"/>
              </a:solidFill>
              <a:latin typeface="Calibri Light" panose="020F0302020204030204" pitchFamily="34" charset="0"/>
              <a:cs typeface="Calibri Light" panose="020F0302020204030204" pitchFamily="34" charset="0"/>
            </a:endParaRPr>
          </a:p>
          <a:p>
            <a:pPr>
              <a:buFont typeface="Wingdings" panose="05000000000000000000" pitchFamily="2" charset="2"/>
              <a:buChar char="Ø"/>
            </a:pPr>
            <a:r>
              <a:rPr lang="it-IT" sz="1800" b="1" i="1" u="sng" dirty="0">
                <a:solidFill>
                  <a:schemeClr val="tx1"/>
                </a:solidFill>
                <a:latin typeface="Calibri Light" panose="020F0302020204030204" pitchFamily="34" charset="0"/>
                <a:cs typeface="Calibri Light" panose="020F0302020204030204" pitchFamily="34" charset="0"/>
              </a:rPr>
              <a:t>le persone fisiche la cui attività sia esercitata prevalentemente nei confronti di datori di lavoro con i quali sono in corso rapporti di lavoro o erano intercorsi rapporti di lavoro nei due precedenti periodi d’imposta ovvero nei confronti di soggetti direttamente o indirettamente riconducibili a tali datori di lavoro</a:t>
            </a:r>
            <a:r>
              <a:rPr lang="it-IT" sz="1800" dirty="0">
                <a:solidFill>
                  <a:schemeClr val="tx1"/>
                </a:solidFill>
                <a:latin typeface="Calibri Light" panose="020F0302020204030204" pitchFamily="34" charset="0"/>
                <a:cs typeface="Calibri Light" panose="020F0302020204030204" pitchFamily="34" charset="0"/>
              </a:rPr>
              <a:t>, fatta eccezione per chi inizia una nuova attività dopo aver svolto il periodo di pratica obbligatoria ai fini dell’esercizio di arti o professioni;</a:t>
            </a:r>
          </a:p>
          <a:p>
            <a:pPr>
              <a:buFont typeface="Wingdings" panose="05000000000000000000" pitchFamily="2" charset="2"/>
              <a:buChar char="Ø"/>
            </a:pPr>
            <a:r>
              <a:rPr lang="it-IT" sz="1800" b="1" i="1" u="sng" dirty="0">
                <a:solidFill>
                  <a:schemeClr val="tx1"/>
                </a:solidFill>
                <a:latin typeface="Calibri Light" panose="020F0302020204030204" pitchFamily="34" charset="0"/>
                <a:cs typeface="Calibri Light" panose="020F0302020204030204" pitchFamily="34" charset="0"/>
              </a:rPr>
              <a:t>coloro che nell’anno precedente hanno percepito redditi di lavoro dipendente e/o assimilati di importo superiore a 30.000 euro, tranne nel caso in cui il rapporto di lavoro dipendente nell’anno precedente sia cessato </a:t>
            </a:r>
            <a:r>
              <a:rPr lang="it-IT" sz="1800" dirty="0">
                <a:solidFill>
                  <a:schemeClr val="tx1"/>
                </a:solidFill>
                <a:latin typeface="Calibri Light" panose="020F0302020204030204" pitchFamily="34" charset="0"/>
                <a:cs typeface="Calibri Light" panose="020F0302020204030204" pitchFamily="34" charset="0"/>
              </a:rPr>
              <a:t>(sempre che in quello stesso anno non sia stato percepito un reddito di pensione o un reddito di lavoro dipendente derivante da un altro rapporto di lavoro).</a:t>
            </a:r>
          </a:p>
          <a:p>
            <a:pPr marL="0" indent="0">
              <a:buNone/>
            </a:pPr>
            <a:endParaRPr lang="it-IT" dirty="0"/>
          </a:p>
        </p:txBody>
      </p:sp>
      <p:sp>
        <p:nvSpPr>
          <p:cNvPr id="4" name="Segnaposto numero diapositiva 3">
            <a:extLst>
              <a:ext uri="{FF2B5EF4-FFF2-40B4-BE49-F238E27FC236}">
                <a16:creationId xmlns:a16="http://schemas.microsoft.com/office/drawing/2014/main" id="{DFC33D26-8495-47BE-9F38-B380682D3009}"/>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144339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2D2302-F25B-4F41-8E14-3748E45E8E2A}"/>
              </a:ext>
            </a:extLst>
          </p:cNvPr>
          <p:cNvSpPr>
            <a:spLocks noGrp="1"/>
          </p:cNvSpPr>
          <p:nvPr>
            <p:ph type="title"/>
          </p:nvPr>
        </p:nvSpPr>
        <p:spPr/>
        <p:txBody>
          <a:bodyPr/>
          <a:lstStyle/>
          <a:p>
            <a:r>
              <a:rPr lang="it-IT" dirty="0"/>
              <a:t>ATTENZIONE</a:t>
            </a:r>
          </a:p>
        </p:txBody>
      </p:sp>
      <p:sp>
        <p:nvSpPr>
          <p:cNvPr id="3" name="Segnaposto contenuto 2">
            <a:extLst>
              <a:ext uri="{FF2B5EF4-FFF2-40B4-BE49-F238E27FC236}">
                <a16:creationId xmlns:a16="http://schemas.microsoft.com/office/drawing/2014/main" id="{A3C63070-D61B-4195-85D3-467609945213}"/>
              </a:ext>
            </a:extLst>
          </p:cNvPr>
          <p:cNvSpPr>
            <a:spLocks noGrp="1"/>
          </p:cNvSpPr>
          <p:nvPr>
            <p:ph idx="1"/>
          </p:nvPr>
        </p:nvSpPr>
        <p:spPr>
          <a:xfrm>
            <a:off x="980783" y="2829923"/>
            <a:ext cx="8761412" cy="3416300"/>
          </a:xfrm>
        </p:spPr>
        <p:txBody>
          <a:bodyPr>
            <a:normAutofit/>
          </a:bodyPr>
          <a:lstStyle/>
          <a:p>
            <a:pPr marL="0" indent="0" algn="just">
              <a:buNone/>
            </a:pPr>
            <a:r>
              <a:rPr lang="it-IT" sz="2800" dirty="0">
                <a:solidFill>
                  <a:schemeClr val="tx1"/>
                </a:solidFill>
                <a:latin typeface="Calibri Light" panose="020F0302020204030204" pitchFamily="34" charset="0"/>
                <a:cs typeface="Calibri Light" panose="020F0302020204030204" pitchFamily="34" charset="0"/>
              </a:rPr>
              <a:t>il regime forfetario cessa di avere efficacia </a:t>
            </a:r>
            <a:r>
              <a:rPr lang="it-IT" sz="2800" u="sng" dirty="0">
                <a:solidFill>
                  <a:schemeClr val="tx1"/>
                </a:solidFill>
                <a:latin typeface="Calibri Light" panose="020F0302020204030204" pitchFamily="34" charset="0"/>
                <a:cs typeface="Calibri Light" panose="020F0302020204030204" pitchFamily="34" charset="0"/>
              </a:rPr>
              <a:t>a partire dall’anno successivo a quello in cui viene meno anche uno solo dei requisiti di accesso</a:t>
            </a:r>
            <a:r>
              <a:rPr lang="it-IT" sz="2800" dirty="0">
                <a:solidFill>
                  <a:schemeClr val="tx1"/>
                </a:solidFill>
                <a:latin typeface="Calibri Light" panose="020F0302020204030204" pitchFamily="34" charset="0"/>
                <a:cs typeface="Calibri Light" panose="020F0302020204030204" pitchFamily="34" charset="0"/>
              </a:rPr>
              <a:t> ovvero si verifica una delle cause di esclusione</a:t>
            </a:r>
            <a:endParaRPr lang="it-IT" sz="2800" dirty="0"/>
          </a:p>
        </p:txBody>
      </p:sp>
      <p:sp>
        <p:nvSpPr>
          <p:cNvPr id="4" name="Segnaposto numero diapositiva 3">
            <a:extLst>
              <a:ext uri="{FF2B5EF4-FFF2-40B4-BE49-F238E27FC236}">
                <a16:creationId xmlns:a16="http://schemas.microsoft.com/office/drawing/2014/main" id="{5FB8E2C0-87E3-48D2-941F-0E8B3777EF63}"/>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6" name="Immagine 5" descr="Immagine che contiene disegnando&#10;&#10;Descrizione generata automaticamente">
            <a:extLst>
              <a:ext uri="{FF2B5EF4-FFF2-40B4-BE49-F238E27FC236}">
                <a16:creationId xmlns:a16="http://schemas.microsoft.com/office/drawing/2014/main" id="{5B143DD4-CB46-402D-8ACC-BE12DA4E372C}"/>
              </a:ext>
            </a:extLst>
          </p:cNvPr>
          <p:cNvPicPr>
            <a:picLocks noChangeAspect="1"/>
          </p:cNvPicPr>
          <p:nvPr/>
        </p:nvPicPr>
        <p:blipFill>
          <a:blip r:embed="rId2"/>
          <a:stretch>
            <a:fillRect/>
          </a:stretch>
        </p:blipFill>
        <p:spPr>
          <a:xfrm>
            <a:off x="9916366" y="4943475"/>
            <a:ext cx="1700212" cy="1489237"/>
          </a:xfrm>
          <a:prstGeom prst="rect">
            <a:avLst/>
          </a:prstGeom>
        </p:spPr>
      </p:pic>
    </p:spTree>
    <p:extLst>
      <p:ext uri="{BB962C8B-B14F-4D97-AF65-F5344CB8AC3E}">
        <p14:creationId xmlns:p14="http://schemas.microsoft.com/office/powerpoint/2010/main" val="923766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C2C3BD-3C72-41C1-AC53-C7CF49270650}"/>
              </a:ext>
            </a:extLst>
          </p:cNvPr>
          <p:cNvSpPr>
            <a:spLocks noGrp="1"/>
          </p:cNvSpPr>
          <p:nvPr>
            <p:ph type="title"/>
          </p:nvPr>
        </p:nvSpPr>
        <p:spPr/>
        <p:txBody>
          <a:bodyPr/>
          <a:lstStyle/>
          <a:p>
            <a:r>
              <a:rPr lang="it-IT" dirty="0"/>
              <a:t>REGIME FORFETTARIO</a:t>
            </a:r>
            <a:br>
              <a:rPr lang="it-IT" dirty="0"/>
            </a:br>
            <a:r>
              <a:rPr lang="it-IT" dirty="0"/>
              <a:t>Semplificazioni e Agevolazioni</a:t>
            </a:r>
          </a:p>
        </p:txBody>
      </p:sp>
      <p:sp>
        <p:nvSpPr>
          <p:cNvPr id="3" name="Segnaposto contenuto 2">
            <a:extLst>
              <a:ext uri="{FF2B5EF4-FFF2-40B4-BE49-F238E27FC236}">
                <a16:creationId xmlns:a16="http://schemas.microsoft.com/office/drawing/2014/main" id="{A691316C-6C58-40CF-A18F-79D55946C6F3}"/>
              </a:ext>
            </a:extLst>
          </p:cNvPr>
          <p:cNvSpPr>
            <a:spLocks noGrp="1"/>
          </p:cNvSpPr>
          <p:nvPr>
            <p:ph idx="1"/>
          </p:nvPr>
        </p:nvSpPr>
        <p:spPr>
          <a:xfrm>
            <a:off x="514709" y="2537043"/>
            <a:ext cx="11162581" cy="3760240"/>
          </a:xfrm>
        </p:spPr>
        <p:txBody>
          <a:bodyPr>
            <a:normAutofit fontScale="85000" lnSpcReduction="20000"/>
          </a:bodyPr>
          <a:lstStyle/>
          <a:p>
            <a:pPr marL="0" indent="0" algn="just">
              <a:buNone/>
            </a:pPr>
            <a:r>
              <a:rPr lang="it-IT" dirty="0"/>
              <a:t>Il regime forfettario permette di usufruire di una serie di </a:t>
            </a:r>
            <a:r>
              <a:rPr lang="it-IT" b="1" dirty="0"/>
              <a:t>semplificazioni</a:t>
            </a:r>
            <a:r>
              <a:rPr lang="it-IT" dirty="0"/>
              <a:t> e </a:t>
            </a:r>
            <a:r>
              <a:rPr lang="it-IT" b="1" dirty="0"/>
              <a:t>agevolazioni</a:t>
            </a:r>
            <a:r>
              <a:rPr lang="it-IT" dirty="0"/>
              <a:t> tra cui:</a:t>
            </a:r>
          </a:p>
          <a:p>
            <a:pPr algn="just">
              <a:buClr>
                <a:schemeClr val="accent6">
                  <a:lumMod val="75000"/>
                </a:schemeClr>
              </a:buClr>
            </a:pPr>
            <a:r>
              <a:rPr lang="it-IT" dirty="0"/>
              <a:t>Esonero della tenuta delle scritture contabili, sia ai fini IVA che reddituali;</a:t>
            </a:r>
          </a:p>
          <a:p>
            <a:pPr algn="just">
              <a:buClr>
                <a:schemeClr val="accent6">
                  <a:lumMod val="75000"/>
                </a:schemeClr>
              </a:buClr>
            </a:pPr>
            <a:r>
              <a:rPr lang="it-IT" dirty="0"/>
              <a:t>Non assoggettamento ad IVA delle operazioni attive e indetraibilità dell’IVA sugli acquisti;</a:t>
            </a:r>
          </a:p>
          <a:p>
            <a:pPr algn="just">
              <a:buClr>
                <a:schemeClr val="accent6">
                  <a:lumMod val="75000"/>
                </a:schemeClr>
              </a:buClr>
            </a:pPr>
            <a:r>
              <a:rPr lang="it-IT" dirty="0"/>
              <a:t>Esonero: dalle 4 liquidazioni periodiche IVA (e relativi eventuali versamenti IVA), dalla dichiarazione annuale IVA e dal versamento dell’acconto IVA del 27/12;</a:t>
            </a:r>
          </a:p>
          <a:p>
            <a:pPr algn="just">
              <a:buClr>
                <a:schemeClr val="accent6">
                  <a:lumMod val="75000"/>
                </a:schemeClr>
              </a:buClr>
            </a:pPr>
            <a:r>
              <a:rPr lang="it-IT" dirty="0"/>
              <a:t>Non assoggettamento a ritenuta alla fonte dei compensi;</a:t>
            </a:r>
          </a:p>
          <a:p>
            <a:pPr algn="just">
              <a:buClr>
                <a:schemeClr val="accent6">
                  <a:lumMod val="75000"/>
                </a:schemeClr>
              </a:buClr>
            </a:pPr>
            <a:r>
              <a:rPr lang="it-IT" dirty="0"/>
              <a:t>Non assunzione della qualifica di sostituto d’imposta;</a:t>
            </a:r>
          </a:p>
          <a:p>
            <a:pPr algn="just">
              <a:buClr>
                <a:schemeClr val="accent6">
                  <a:lumMod val="75000"/>
                </a:schemeClr>
              </a:buClr>
            </a:pPr>
            <a:r>
              <a:rPr lang="it-IT" dirty="0"/>
              <a:t>Esclusione dall’IRAP;</a:t>
            </a:r>
          </a:p>
          <a:p>
            <a:pPr algn="just">
              <a:buClr>
                <a:schemeClr val="accent6">
                  <a:lumMod val="75000"/>
                </a:schemeClr>
              </a:buClr>
            </a:pPr>
            <a:r>
              <a:rPr lang="it-IT" dirty="0"/>
              <a:t>Esclusione dagli ISA;</a:t>
            </a:r>
          </a:p>
          <a:p>
            <a:pPr algn="just">
              <a:buClr>
                <a:schemeClr val="accent6">
                  <a:lumMod val="75000"/>
                </a:schemeClr>
              </a:buClr>
            </a:pPr>
            <a:r>
              <a:rPr lang="it-IT" dirty="0"/>
              <a:t>Reddito determinato forfettariamente attraverso l’applicazione di un coefficiente di reddittività ai compensi percepiti (conseguente irrilevanza dei costi/spese);</a:t>
            </a:r>
          </a:p>
          <a:p>
            <a:pPr algn="just">
              <a:buClr>
                <a:schemeClr val="accent6">
                  <a:lumMod val="75000"/>
                </a:schemeClr>
              </a:buClr>
            </a:pPr>
            <a:r>
              <a:rPr lang="it-IT" dirty="0"/>
              <a:t>Applicazione dell’ imposta sostitutiva è ridotta al 5% per i primi cinque anni di attività in presenza di determinati requisiti:</a:t>
            </a:r>
          </a:p>
          <a:p>
            <a:pPr algn="just">
              <a:buClr>
                <a:schemeClr val="accent6">
                  <a:lumMod val="75000"/>
                </a:schemeClr>
              </a:buClr>
            </a:pPr>
            <a:endParaRPr lang="it-IT" dirty="0"/>
          </a:p>
          <a:p>
            <a:pPr>
              <a:buClr>
                <a:schemeClr val="accent6">
                  <a:lumMod val="75000"/>
                </a:schemeClr>
              </a:buClr>
            </a:pPr>
            <a:endParaRPr lang="it-IT" dirty="0"/>
          </a:p>
          <a:p>
            <a:pPr marL="0" indent="0">
              <a:buClr>
                <a:schemeClr val="accent6">
                  <a:lumMod val="75000"/>
                </a:schemeClr>
              </a:buClr>
              <a:buNone/>
            </a:pPr>
            <a:endParaRPr lang="it-IT" dirty="0"/>
          </a:p>
          <a:p>
            <a:pPr>
              <a:buClr>
                <a:schemeClr val="accent6">
                  <a:lumMod val="75000"/>
                </a:schemeClr>
              </a:buClr>
            </a:pPr>
            <a:endParaRPr lang="it-IT" dirty="0"/>
          </a:p>
        </p:txBody>
      </p:sp>
      <p:sp>
        <p:nvSpPr>
          <p:cNvPr id="5" name="Segnaposto numero diapositiva 4">
            <a:extLst>
              <a:ext uri="{FF2B5EF4-FFF2-40B4-BE49-F238E27FC236}">
                <a16:creationId xmlns:a16="http://schemas.microsoft.com/office/drawing/2014/main" id="{5D79A939-B17A-4498-9C56-090647288BE3}"/>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884641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4DB6FE-2689-46CF-AF84-55F926E1373F}"/>
              </a:ext>
            </a:extLst>
          </p:cNvPr>
          <p:cNvSpPr>
            <a:spLocks noGrp="1"/>
          </p:cNvSpPr>
          <p:nvPr>
            <p:ph type="title"/>
          </p:nvPr>
        </p:nvSpPr>
        <p:spPr/>
        <p:txBody>
          <a:bodyPr/>
          <a:lstStyle/>
          <a:p>
            <a:r>
              <a:rPr lang="it-IT" dirty="0"/>
              <a:t>REGIME FORFETTARIO</a:t>
            </a:r>
            <a:br>
              <a:rPr lang="it-IT" dirty="0"/>
            </a:br>
            <a:r>
              <a:rPr lang="it-IT" dirty="0"/>
              <a:t>Semplificazioni e Agevolazioni</a:t>
            </a:r>
          </a:p>
        </p:txBody>
      </p:sp>
      <p:sp>
        <p:nvSpPr>
          <p:cNvPr id="3" name="Segnaposto contenuto 2">
            <a:extLst>
              <a:ext uri="{FF2B5EF4-FFF2-40B4-BE49-F238E27FC236}">
                <a16:creationId xmlns:a16="http://schemas.microsoft.com/office/drawing/2014/main" id="{C7363138-95CB-4A9D-8BDC-90ECEC81E68F}"/>
              </a:ext>
            </a:extLst>
          </p:cNvPr>
          <p:cNvSpPr>
            <a:spLocks noGrp="1"/>
          </p:cNvSpPr>
          <p:nvPr>
            <p:ph idx="1"/>
          </p:nvPr>
        </p:nvSpPr>
        <p:spPr>
          <a:xfrm>
            <a:off x="609601" y="2594791"/>
            <a:ext cx="11016342" cy="3416300"/>
          </a:xfrm>
        </p:spPr>
        <p:txBody>
          <a:bodyPr/>
          <a:lstStyle/>
          <a:p>
            <a:pPr marL="0" indent="0">
              <a:buNone/>
            </a:pPr>
            <a:r>
              <a:rPr lang="it-IT" b="1" u="sng" dirty="0">
                <a:solidFill>
                  <a:schemeClr val="tx1"/>
                </a:solidFill>
                <a:latin typeface="Calibri Light" panose="020F0302020204030204" pitchFamily="34" charset="0"/>
                <a:cs typeface="Calibri Light" panose="020F0302020204030204" pitchFamily="34" charset="0"/>
              </a:rPr>
              <a:t>L’imposta sostitutiva è ridotta al 5% per i primi cinque anni </a:t>
            </a:r>
            <a:r>
              <a:rPr lang="it-IT" dirty="0">
                <a:solidFill>
                  <a:schemeClr val="tx1"/>
                </a:solidFill>
                <a:latin typeface="Calibri Light" panose="020F0302020204030204" pitchFamily="34" charset="0"/>
                <a:cs typeface="Calibri Light" panose="020F0302020204030204" pitchFamily="34" charset="0"/>
              </a:rPr>
              <a:t>di attività in presenza di determinati </a:t>
            </a:r>
            <a:r>
              <a:rPr lang="it-IT" b="1" u="sng" dirty="0">
                <a:solidFill>
                  <a:schemeClr val="tx1"/>
                </a:solidFill>
                <a:latin typeface="Calibri Light" panose="020F0302020204030204" pitchFamily="34" charset="0"/>
                <a:cs typeface="Calibri Light" panose="020F0302020204030204" pitchFamily="34" charset="0"/>
              </a:rPr>
              <a:t>requisiti</a:t>
            </a:r>
            <a:r>
              <a:rPr lang="it-IT" dirty="0">
                <a:solidFill>
                  <a:schemeClr val="tx1"/>
                </a:solidFill>
                <a:latin typeface="Calibri Light" panose="020F0302020204030204" pitchFamily="34" charset="0"/>
                <a:cs typeface="Calibri Light" panose="020F0302020204030204" pitchFamily="34" charset="0"/>
              </a:rPr>
              <a:t>:</a:t>
            </a:r>
          </a:p>
          <a:p>
            <a:pPr>
              <a:buFont typeface="Arial" panose="020B0604020202020204" pitchFamily="34" charset="0"/>
              <a:buChar char="•"/>
            </a:pPr>
            <a:r>
              <a:rPr lang="it-IT" b="1" u="sng" dirty="0">
                <a:solidFill>
                  <a:schemeClr val="tx1"/>
                </a:solidFill>
                <a:latin typeface="Calibri Light" panose="020F0302020204030204" pitchFamily="34" charset="0"/>
                <a:cs typeface="Calibri Light" panose="020F0302020204030204" pitchFamily="34" charset="0"/>
              </a:rPr>
              <a:t>il contribuente non ha esercitato, nei tre anni precedenti, attività artistica, professionale o d’impresa, anche in forma associata o familiare</a:t>
            </a:r>
            <a:r>
              <a:rPr lang="it-IT" dirty="0">
                <a:solidFill>
                  <a:schemeClr val="tx1"/>
                </a:solidFill>
                <a:latin typeface="Calibri Light" panose="020F0302020204030204" pitchFamily="34" charset="0"/>
                <a:cs typeface="Calibri Light" panose="020F0302020204030204" pitchFamily="34" charset="0"/>
              </a:rPr>
              <a:t>;</a:t>
            </a:r>
            <a:endParaRPr lang="it-IT" b="1" u="sng" dirty="0">
              <a:solidFill>
                <a:schemeClr val="tx1"/>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it-IT" b="1" u="sng" dirty="0">
                <a:solidFill>
                  <a:schemeClr val="tx1"/>
                </a:solidFill>
                <a:latin typeface="Calibri Light" panose="020F0302020204030204" pitchFamily="34" charset="0"/>
                <a:cs typeface="Calibri Light" panose="020F0302020204030204" pitchFamily="34" charset="0"/>
              </a:rPr>
              <a:t>l’attività da intraprendere non costituisce, in nessun modo, mera prosecuzione di altra precedentemente svolta sotto forma di lavoro dipendente o autonomo</a:t>
            </a:r>
            <a:r>
              <a:rPr lang="it-IT" dirty="0">
                <a:solidFill>
                  <a:schemeClr val="tx1"/>
                </a:solidFill>
                <a:latin typeface="Calibri Light" panose="020F0302020204030204" pitchFamily="34" charset="0"/>
                <a:cs typeface="Calibri Light" panose="020F0302020204030204" pitchFamily="34" charset="0"/>
              </a:rPr>
              <a:t>, escluso il caso del periodo di pratica obbligatoria ai fini dell’esercizio di arti o professioni;</a:t>
            </a:r>
          </a:p>
          <a:p>
            <a:pPr>
              <a:buFont typeface="Arial" panose="020B0604020202020204" pitchFamily="34" charset="0"/>
              <a:buChar char="•"/>
            </a:pPr>
            <a:r>
              <a:rPr lang="it-IT" u="sng" dirty="0">
                <a:solidFill>
                  <a:schemeClr val="tx1"/>
                </a:solidFill>
                <a:latin typeface="Calibri Light" panose="020F0302020204030204" pitchFamily="34" charset="0"/>
                <a:cs typeface="Calibri Light" panose="020F0302020204030204" pitchFamily="34" charset="0"/>
              </a:rPr>
              <a:t>se viene proseguita un’attività svolta in precedenza da altro soggetto, l’ammontare dei relativi ricavi e compensi realizzati nel periodo d’imposta precedente quello di riconoscimento del beneficio non supera il limite che consente l’accesso al regime</a:t>
            </a:r>
            <a:r>
              <a:rPr lang="it-IT" dirty="0">
                <a:solidFill>
                  <a:schemeClr val="tx1"/>
                </a:solidFill>
                <a:latin typeface="Calibri Light" panose="020F0302020204030204" pitchFamily="34" charset="0"/>
                <a:cs typeface="Calibri Light" panose="020F0302020204030204" pitchFamily="34" charset="0"/>
              </a:rPr>
              <a:t>.</a:t>
            </a:r>
          </a:p>
          <a:p>
            <a:pPr marL="0" indent="0">
              <a:buNone/>
            </a:pPr>
            <a:endParaRPr lang="it-IT" dirty="0"/>
          </a:p>
        </p:txBody>
      </p:sp>
      <p:sp>
        <p:nvSpPr>
          <p:cNvPr id="4" name="Segnaposto numero diapositiva 3">
            <a:extLst>
              <a:ext uri="{FF2B5EF4-FFF2-40B4-BE49-F238E27FC236}">
                <a16:creationId xmlns:a16="http://schemas.microsoft.com/office/drawing/2014/main" id="{FF851036-AFFA-4E3B-8B95-7333CDF6CBFB}"/>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19240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7E07DE-7F1E-4AAF-B7EC-FBEE26DFDCA6}"/>
              </a:ext>
            </a:extLst>
          </p:cNvPr>
          <p:cNvSpPr>
            <a:spLocks noGrp="1"/>
          </p:cNvSpPr>
          <p:nvPr>
            <p:ph type="title"/>
          </p:nvPr>
        </p:nvSpPr>
        <p:spPr/>
        <p:txBody>
          <a:bodyPr/>
          <a:lstStyle/>
          <a:p>
            <a:r>
              <a:rPr lang="it-IT" dirty="0"/>
              <a:t>REGIME FORFETTARIO</a:t>
            </a:r>
            <a:br>
              <a:rPr lang="it-IT" dirty="0"/>
            </a:br>
            <a:r>
              <a:rPr lang="it-IT" dirty="0"/>
              <a:t>Obblighi</a:t>
            </a:r>
          </a:p>
        </p:txBody>
      </p:sp>
      <p:sp>
        <p:nvSpPr>
          <p:cNvPr id="3" name="Segnaposto contenuto 2">
            <a:extLst>
              <a:ext uri="{FF2B5EF4-FFF2-40B4-BE49-F238E27FC236}">
                <a16:creationId xmlns:a16="http://schemas.microsoft.com/office/drawing/2014/main" id="{60322334-2F0A-40E1-871D-0CC3AE10811A}"/>
              </a:ext>
            </a:extLst>
          </p:cNvPr>
          <p:cNvSpPr>
            <a:spLocks noGrp="1"/>
          </p:cNvSpPr>
          <p:nvPr>
            <p:ph idx="1"/>
          </p:nvPr>
        </p:nvSpPr>
        <p:spPr>
          <a:xfrm>
            <a:off x="501770" y="3112458"/>
            <a:ext cx="10962736" cy="3416300"/>
          </a:xfrm>
        </p:spPr>
        <p:txBody>
          <a:bodyPr/>
          <a:lstStyle/>
          <a:p>
            <a:pPr marL="0" indent="0" algn="just">
              <a:buNone/>
            </a:pPr>
            <a:r>
              <a:rPr lang="it-IT" dirty="0"/>
              <a:t>I contribuenti che applicano il regime forfettario hanno l’</a:t>
            </a:r>
            <a:r>
              <a:rPr lang="it-IT" b="1" dirty="0"/>
              <a:t>obbligo</a:t>
            </a:r>
            <a:r>
              <a:rPr lang="it-IT" dirty="0"/>
              <a:t> di:</a:t>
            </a:r>
          </a:p>
          <a:p>
            <a:pPr algn="just">
              <a:buClr>
                <a:schemeClr val="accent6">
                  <a:lumMod val="75000"/>
                </a:schemeClr>
              </a:buClr>
              <a:buFont typeface="Wingdings" panose="05000000000000000000" pitchFamily="2" charset="2"/>
              <a:buChar char="Ø"/>
            </a:pPr>
            <a:r>
              <a:rPr lang="it-IT" dirty="0"/>
              <a:t>Numerare e conservare le fatture di acquisto e le bollette doganali;</a:t>
            </a:r>
          </a:p>
          <a:p>
            <a:pPr algn="just">
              <a:buClr>
                <a:schemeClr val="accent6">
                  <a:lumMod val="75000"/>
                </a:schemeClr>
              </a:buClr>
              <a:buFont typeface="Wingdings" panose="05000000000000000000" pitchFamily="2" charset="2"/>
              <a:buChar char="Ø"/>
            </a:pPr>
            <a:r>
              <a:rPr lang="it-IT" dirty="0"/>
              <a:t>Certificare i corrispettivi;</a:t>
            </a:r>
          </a:p>
          <a:p>
            <a:pPr algn="just">
              <a:buClr>
                <a:schemeClr val="accent6">
                  <a:lumMod val="75000"/>
                </a:schemeClr>
              </a:buClr>
              <a:buFont typeface="Wingdings" panose="05000000000000000000" pitchFamily="2" charset="2"/>
              <a:buChar char="Ø"/>
            </a:pPr>
            <a:r>
              <a:rPr lang="it-IT" dirty="0"/>
              <a:t>Integrare le fatture per le operazioni di cui risultano debitori d’imposta con l’indicazione dell’aliquota e della relativa imposta, da versare entro il 16 del mese successivo;</a:t>
            </a:r>
          </a:p>
          <a:p>
            <a:pPr algn="just">
              <a:buClr>
                <a:schemeClr val="accent6">
                  <a:lumMod val="75000"/>
                </a:schemeClr>
              </a:buClr>
              <a:buFont typeface="Wingdings" panose="05000000000000000000" pitchFamily="2" charset="2"/>
              <a:buChar char="Ø"/>
            </a:pPr>
            <a:r>
              <a:rPr lang="it-IT" dirty="0"/>
              <a:t>Fatturazione elettronica, cioè in formato XML, per tutti dal 01/01/2024.</a:t>
            </a:r>
          </a:p>
          <a:p>
            <a:pPr algn="just">
              <a:buClr>
                <a:schemeClr val="accent6">
                  <a:lumMod val="75000"/>
                </a:schemeClr>
              </a:buClr>
              <a:buFont typeface="Wingdings" panose="05000000000000000000" pitchFamily="2" charset="2"/>
              <a:buChar char="Ø"/>
            </a:pPr>
            <a:endParaRPr lang="it-IT" dirty="0"/>
          </a:p>
          <a:p>
            <a:pPr>
              <a:buClr>
                <a:schemeClr val="accent6">
                  <a:lumMod val="75000"/>
                </a:schemeClr>
              </a:buClr>
              <a:buFont typeface="Wingdings" panose="05000000000000000000" pitchFamily="2" charset="2"/>
              <a:buChar char="Ø"/>
            </a:pPr>
            <a:endParaRPr lang="it-IT" dirty="0"/>
          </a:p>
          <a:p>
            <a:pPr>
              <a:buClr>
                <a:schemeClr val="accent6">
                  <a:lumMod val="75000"/>
                </a:schemeClr>
              </a:buClr>
              <a:buFont typeface="Wingdings" panose="05000000000000000000" pitchFamily="2" charset="2"/>
              <a:buChar char="Ø"/>
            </a:pPr>
            <a:endParaRPr lang="it-IT" dirty="0"/>
          </a:p>
        </p:txBody>
      </p:sp>
      <p:sp>
        <p:nvSpPr>
          <p:cNvPr id="5" name="Segnaposto numero diapositiva 4">
            <a:extLst>
              <a:ext uri="{FF2B5EF4-FFF2-40B4-BE49-F238E27FC236}">
                <a16:creationId xmlns:a16="http://schemas.microsoft.com/office/drawing/2014/main" id="{C19A31E8-47FD-4012-A711-B11A855E83EC}"/>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14575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641A7D-6BB8-4E53-9628-F7E2A010EF9E}"/>
              </a:ext>
            </a:extLst>
          </p:cNvPr>
          <p:cNvSpPr>
            <a:spLocks noGrp="1"/>
          </p:cNvSpPr>
          <p:nvPr>
            <p:ph type="title"/>
          </p:nvPr>
        </p:nvSpPr>
        <p:spPr/>
        <p:txBody>
          <a:bodyPr/>
          <a:lstStyle/>
          <a:p>
            <a:r>
              <a:rPr lang="it-IT" dirty="0"/>
              <a:t>I SERVIZI DEL NOSTRO STUDIO PER IL PROFESSIONISTA:</a:t>
            </a:r>
          </a:p>
        </p:txBody>
      </p:sp>
      <p:sp>
        <p:nvSpPr>
          <p:cNvPr id="3" name="Segnaposto contenuto 2">
            <a:extLst>
              <a:ext uri="{FF2B5EF4-FFF2-40B4-BE49-F238E27FC236}">
                <a16:creationId xmlns:a16="http://schemas.microsoft.com/office/drawing/2014/main" id="{51EB0D75-DA65-43DB-B414-3C85730A6852}"/>
              </a:ext>
            </a:extLst>
          </p:cNvPr>
          <p:cNvSpPr>
            <a:spLocks noGrp="1"/>
          </p:cNvSpPr>
          <p:nvPr>
            <p:ph idx="1"/>
          </p:nvPr>
        </p:nvSpPr>
        <p:spPr>
          <a:xfrm>
            <a:off x="1154954" y="2441643"/>
            <a:ext cx="10343139" cy="3578157"/>
          </a:xfrm>
        </p:spPr>
        <p:txBody>
          <a:bodyPr>
            <a:normAutofit fontScale="85000" lnSpcReduction="20000"/>
          </a:bodyPr>
          <a:lstStyle/>
          <a:p>
            <a:pPr marL="0" indent="0">
              <a:buNone/>
            </a:pPr>
            <a:r>
              <a:rPr lang="it-IT" b="1" dirty="0"/>
              <a:t>In convenzione con il Suo Ordine </a:t>
            </a:r>
            <a:r>
              <a:rPr lang="it-IT" dirty="0"/>
              <a:t>professionale, lo Studio </a:t>
            </a:r>
            <a:r>
              <a:rPr lang="it-IT" dirty="0" err="1"/>
              <a:t>Bertoni&amp;Partners</a:t>
            </a:r>
            <a:r>
              <a:rPr lang="it-IT" dirty="0"/>
              <a:t>, offre </a:t>
            </a:r>
            <a:r>
              <a:rPr lang="it-IT" b="1" dirty="0"/>
              <a:t>un primo consulto sui temi fiscali gratuitamente</a:t>
            </a:r>
            <a:r>
              <a:rPr lang="it-IT" dirty="0"/>
              <a:t> ed a tariffe di favore per gli iscritti (o futuri iscritti) all’Ordine i seguenti</a:t>
            </a:r>
          </a:p>
          <a:p>
            <a:pPr marL="0" indent="0">
              <a:buNone/>
            </a:pPr>
            <a:r>
              <a:rPr lang="it-IT" dirty="0"/>
              <a:t>servizi:</a:t>
            </a:r>
          </a:p>
          <a:p>
            <a:r>
              <a:rPr lang="it-IT" dirty="0"/>
              <a:t>consulenza in fase di apertura </a:t>
            </a:r>
            <a:r>
              <a:rPr lang="it-IT" dirty="0" err="1"/>
              <a:t>p.iva</a:t>
            </a:r>
            <a:r>
              <a:rPr lang="it-IT" dirty="0"/>
              <a:t> sulla scelta della corretta forma giuridica (ditta individuale, società,  studio associato, associazione) e sul regime fiscale più opportuno </a:t>
            </a:r>
            <a:r>
              <a:rPr lang="it-IT" b="1" i="1" dirty="0">
                <a:solidFill>
                  <a:srgbClr val="FF0000"/>
                </a:solidFill>
              </a:rPr>
              <a:t>PRIMO CONSULTO GRATUITO</a:t>
            </a:r>
            <a:r>
              <a:rPr lang="it-IT" dirty="0">
                <a:solidFill>
                  <a:srgbClr val="FF0000"/>
                </a:solidFill>
              </a:rPr>
              <a:t> </a:t>
            </a:r>
            <a:r>
              <a:rPr lang="it-IT" dirty="0">
                <a:solidFill>
                  <a:schemeClr val="tx1"/>
                </a:solidFill>
              </a:rPr>
              <a:t>;</a:t>
            </a:r>
          </a:p>
          <a:p>
            <a:r>
              <a:rPr lang="it-IT" dirty="0"/>
              <a:t>assistenza per le varie pratiche di apertura </a:t>
            </a:r>
            <a:r>
              <a:rPr lang="it-IT" dirty="0" err="1"/>
              <a:t>p.iva</a:t>
            </a:r>
            <a:r>
              <a:rPr lang="it-IT" dirty="0"/>
              <a:t> ;</a:t>
            </a:r>
          </a:p>
          <a:p>
            <a:r>
              <a:rPr lang="it-IT" dirty="0"/>
              <a:t>assistenza , consulenza e redazione per elaborazione business plan;</a:t>
            </a:r>
          </a:p>
          <a:p>
            <a:r>
              <a:rPr lang="it-IT" dirty="0"/>
              <a:t>assistenza per la tenuta contabile ed elaborazione ed invio telematico dichiarativi;</a:t>
            </a:r>
          </a:p>
          <a:p>
            <a:r>
              <a:rPr lang="it-IT" dirty="0"/>
              <a:t>redazione di pareri sui temi fiscali, societari, contabili e redazione di interpelli;</a:t>
            </a:r>
          </a:p>
          <a:p>
            <a:r>
              <a:rPr lang="it-IT" dirty="0"/>
              <a:t>consulenza ed assistenza in tema di contenzioso fiscale e rappresentanza in commissione tributaria;</a:t>
            </a:r>
          </a:p>
          <a:p>
            <a:r>
              <a:rPr lang="it-IT" dirty="0"/>
              <a:t>consulenza in tema di contributi a fondo perduto;</a:t>
            </a:r>
          </a:p>
          <a:p>
            <a:r>
              <a:rPr lang="it-IT" dirty="0"/>
              <a:t>consulenza in tema di </a:t>
            </a:r>
            <a:r>
              <a:rPr lang="it-IT" i="1" u="sng" dirty="0"/>
              <a:t>pianificazioni fiscali in un ottica di riduzione del carico fiscale</a:t>
            </a:r>
            <a:r>
              <a:rPr lang="it-IT" dirty="0"/>
              <a:t>.</a:t>
            </a:r>
          </a:p>
          <a:p>
            <a:pPr marL="0" indent="0">
              <a:buNone/>
            </a:pPr>
            <a:endParaRPr lang="it-IT" dirty="0"/>
          </a:p>
        </p:txBody>
      </p:sp>
      <p:sp>
        <p:nvSpPr>
          <p:cNvPr id="4" name="Segnaposto numero diapositiva 3">
            <a:extLst>
              <a:ext uri="{FF2B5EF4-FFF2-40B4-BE49-F238E27FC236}">
                <a16:creationId xmlns:a16="http://schemas.microsoft.com/office/drawing/2014/main" id="{41D71653-1734-48E0-B663-3B4C6DB4A178}"/>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430579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2E967B-371C-4CB6-81EA-BB95F9F87856}"/>
              </a:ext>
            </a:extLst>
          </p:cNvPr>
          <p:cNvSpPr>
            <a:spLocks noGrp="1"/>
          </p:cNvSpPr>
          <p:nvPr>
            <p:ph type="title"/>
          </p:nvPr>
        </p:nvSpPr>
        <p:spPr/>
        <p:txBody>
          <a:bodyPr/>
          <a:lstStyle/>
          <a:p>
            <a:r>
              <a:rPr lang="it-IT" dirty="0"/>
              <a:t>REGIME FORFETTARIO</a:t>
            </a:r>
            <a:br>
              <a:rPr lang="it-IT" dirty="0"/>
            </a:br>
            <a:r>
              <a:rPr lang="it-IT" dirty="0"/>
              <a:t>Determinazione del reddito</a:t>
            </a:r>
          </a:p>
        </p:txBody>
      </p:sp>
      <p:sp>
        <p:nvSpPr>
          <p:cNvPr id="6" name="Segnaposto contenuto 5">
            <a:extLst>
              <a:ext uri="{FF2B5EF4-FFF2-40B4-BE49-F238E27FC236}">
                <a16:creationId xmlns:a16="http://schemas.microsoft.com/office/drawing/2014/main" id="{D4895A9C-9710-4795-A196-39E631BF2CDC}"/>
              </a:ext>
            </a:extLst>
          </p:cNvPr>
          <p:cNvSpPr>
            <a:spLocks noGrp="1"/>
          </p:cNvSpPr>
          <p:nvPr>
            <p:ph idx="1"/>
          </p:nvPr>
        </p:nvSpPr>
        <p:spPr>
          <a:xfrm>
            <a:off x="476250" y="2603500"/>
            <a:ext cx="9737425" cy="3416300"/>
          </a:xfrm>
        </p:spPr>
        <p:txBody>
          <a:bodyPr/>
          <a:lstStyle/>
          <a:p>
            <a:pPr marL="0" indent="0" algn="just">
              <a:buNone/>
            </a:pPr>
            <a:r>
              <a:rPr lang="it-IT" dirty="0"/>
              <a:t>Per i professionisti che aderiscono a questo regime, il reddito è calcolato:</a:t>
            </a:r>
          </a:p>
          <a:p>
            <a:pPr algn="just">
              <a:buClr>
                <a:schemeClr val="accent6">
                  <a:lumMod val="75000"/>
                </a:schemeClr>
              </a:buClr>
              <a:buFont typeface="Wingdings" panose="05000000000000000000" pitchFamily="2" charset="2"/>
              <a:buChar char="v"/>
            </a:pPr>
            <a:r>
              <a:rPr lang="it-IT" dirty="0"/>
              <a:t>Applicando ai compensi percepiti un coefficiente di redditività differenziato a seconda dell’attività esercitata, che per gli ingegneri/architetti è pari al </a:t>
            </a:r>
            <a:r>
              <a:rPr lang="it-IT" b="1" dirty="0"/>
              <a:t>78%</a:t>
            </a:r>
            <a:r>
              <a:rPr lang="it-IT" dirty="0"/>
              <a:t>;</a:t>
            </a:r>
          </a:p>
          <a:p>
            <a:pPr algn="just">
              <a:buClr>
                <a:schemeClr val="accent6">
                  <a:lumMod val="75000"/>
                </a:schemeClr>
              </a:buClr>
              <a:buFont typeface="Wingdings" panose="05000000000000000000" pitchFamily="2" charset="2"/>
              <a:buChar char="v"/>
            </a:pPr>
            <a:r>
              <a:rPr lang="it-IT" dirty="0"/>
              <a:t>Sottraendo i contributi previdenziali, direttamente deducibili (cioè il contributo soggettivo e maternità per chi versa ad INARCASSA ed i contributi versati in gestione separata INPS per chi dovesse versare a tale ente di previdenza);</a:t>
            </a:r>
          </a:p>
          <a:p>
            <a:pPr algn="just">
              <a:buClr>
                <a:schemeClr val="accent6">
                  <a:lumMod val="75000"/>
                </a:schemeClr>
              </a:buClr>
              <a:buFont typeface="Wingdings" panose="05000000000000000000" pitchFamily="2" charset="2"/>
              <a:buChar char="v"/>
            </a:pPr>
            <a:r>
              <a:rPr lang="it-IT" dirty="0"/>
              <a:t>Applicando sul reddito così calcolato l’imposta sostitutiva del </a:t>
            </a:r>
            <a:r>
              <a:rPr lang="it-IT" b="1" dirty="0"/>
              <a:t>15% </a:t>
            </a:r>
            <a:r>
              <a:rPr lang="it-IT" dirty="0"/>
              <a:t>(o del 5%).</a:t>
            </a:r>
          </a:p>
          <a:p>
            <a:pPr marL="0" indent="0">
              <a:buClr>
                <a:schemeClr val="accent6">
                  <a:lumMod val="75000"/>
                </a:schemeClr>
              </a:buClr>
              <a:buNone/>
            </a:pPr>
            <a:endParaRPr lang="it-IT" dirty="0"/>
          </a:p>
          <a:p>
            <a:pPr marL="0" indent="0">
              <a:buClr>
                <a:schemeClr val="accent6">
                  <a:lumMod val="75000"/>
                </a:schemeClr>
              </a:buClr>
              <a:buNone/>
            </a:pPr>
            <a:endParaRPr lang="it-IT" dirty="0"/>
          </a:p>
        </p:txBody>
      </p:sp>
      <p:pic>
        <p:nvPicPr>
          <p:cNvPr id="7" name="Picture 706">
            <a:extLst>
              <a:ext uri="{FF2B5EF4-FFF2-40B4-BE49-F238E27FC236}">
                <a16:creationId xmlns:a16="http://schemas.microsoft.com/office/drawing/2014/main" id="{E6B7D6D1-B30B-4164-8A96-AE242AB8E77A}"/>
              </a:ext>
            </a:extLst>
          </p:cNvPr>
          <p:cNvPicPr/>
          <p:nvPr/>
        </p:nvPicPr>
        <p:blipFill>
          <a:blip r:embed="rId2"/>
          <a:stretch>
            <a:fillRect/>
          </a:stretch>
        </p:blipFill>
        <p:spPr>
          <a:xfrm>
            <a:off x="476250" y="5017452"/>
            <a:ext cx="9737425" cy="866880"/>
          </a:xfrm>
          <a:prstGeom prst="rect">
            <a:avLst/>
          </a:prstGeom>
        </p:spPr>
      </p:pic>
      <p:sp>
        <p:nvSpPr>
          <p:cNvPr id="4" name="Segnaposto numero diapositiva 3">
            <a:extLst>
              <a:ext uri="{FF2B5EF4-FFF2-40B4-BE49-F238E27FC236}">
                <a16:creationId xmlns:a16="http://schemas.microsoft.com/office/drawing/2014/main" id="{AE1728D0-D057-424E-8EC5-D047C4636FCE}"/>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763475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AD6926-1105-41E9-8B96-B12B86CA267F}"/>
              </a:ext>
            </a:extLst>
          </p:cNvPr>
          <p:cNvSpPr>
            <a:spLocks noGrp="1"/>
          </p:cNvSpPr>
          <p:nvPr>
            <p:ph type="title"/>
          </p:nvPr>
        </p:nvSpPr>
        <p:spPr/>
        <p:txBody>
          <a:bodyPr/>
          <a:lstStyle/>
          <a:p>
            <a:r>
              <a:rPr lang="it-IT" dirty="0"/>
              <a:t>REGIME FORFETTARIO</a:t>
            </a:r>
            <a:br>
              <a:rPr lang="it-IT" dirty="0"/>
            </a:br>
            <a:r>
              <a:rPr lang="it-IT" dirty="0"/>
              <a:t>Emissione della fattura</a:t>
            </a:r>
          </a:p>
        </p:txBody>
      </p:sp>
      <p:sp>
        <p:nvSpPr>
          <p:cNvPr id="3" name="Segnaposto contenuto 2">
            <a:extLst>
              <a:ext uri="{FF2B5EF4-FFF2-40B4-BE49-F238E27FC236}">
                <a16:creationId xmlns:a16="http://schemas.microsoft.com/office/drawing/2014/main" id="{A2A04614-4916-42C5-A9BE-A28E26A032CB}"/>
              </a:ext>
            </a:extLst>
          </p:cNvPr>
          <p:cNvSpPr>
            <a:spLocks noGrp="1"/>
          </p:cNvSpPr>
          <p:nvPr>
            <p:ph idx="1"/>
          </p:nvPr>
        </p:nvSpPr>
        <p:spPr>
          <a:xfrm>
            <a:off x="483079" y="2422187"/>
            <a:ext cx="11222966" cy="4260715"/>
          </a:xfrm>
        </p:spPr>
        <p:txBody>
          <a:bodyPr>
            <a:normAutofit fontScale="85000" lnSpcReduction="20000"/>
          </a:bodyPr>
          <a:lstStyle/>
          <a:p>
            <a:pPr marL="0" indent="0">
              <a:buNone/>
            </a:pPr>
            <a:r>
              <a:rPr lang="it-IT" dirty="0"/>
              <a:t>Tutti contribuenti con </a:t>
            </a:r>
            <a:r>
              <a:rPr lang="it-IT" dirty="0" err="1"/>
              <a:t>p.iva</a:t>
            </a:r>
            <a:r>
              <a:rPr lang="it-IT" dirty="0"/>
              <a:t> dall’anno 2024 hanno obbligo di emissione fattura in formato XML (cosiddetta «fattura elettronica»). La fattura elettronica può essere emessa utilizzando il portale di agenzia entrate, gratuitamente, oppure utilizzando software privati che normalmente offrono varie funzionalità aggiuntive oltre all’emissione e rendono la procedura molto più rapida e semplificata.</a:t>
            </a:r>
          </a:p>
          <a:p>
            <a:pPr marL="0" indent="0">
              <a:buNone/>
            </a:pPr>
            <a:r>
              <a:rPr lang="it-IT" dirty="0"/>
              <a:t>Una volta emessa la fattura elettronica si consiglia l’invio in formato PDF al committente, come copia di cortesia. NOTE: la fattura </a:t>
            </a:r>
            <a:r>
              <a:rPr lang="it-IT" dirty="0" err="1"/>
              <a:t>finchè</a:t>
            </a:r>
            <a:r>
              <a:rPr lang="it-IT" dirty="0"/>
              <a:t> non viene trasmessa allo SDI di agenzia delle entrate è fiscalmente e giuridicamente inesistente. NOTE2: per chi a come clienti persone fisiche private la copia di cortesia è sempre necessaria in quanto il privato cittadino quasi sempre non ha gli strumenti per accedere in agenzia delle entrate e prelevarla. </a:t>
            </a:r>
          </a:p>
          <a:p>
            <a:pPr marL="0" indent="0">
              <a:buNone/>
            </a:pPr>
            <a:r>
              <a:rPr lang="it-IT" dirty="0"/>
              <a:t>La fattura dovrà avere le seguenti caratteristiche:</a:t>
            </a:r>
          </a:p>
          <a:p>
            <a:pPr>
              <a:buClr>
                <a:schemeClr val="accent6">
                  <a:lumMod val="75000"/>
                </a:schemeClr>
              </a:buClr>
              <a:buFont typeface="Wingdings" panose="05000000000000000000" pitchFamily="2" charset="2"/>
              <a:buChar char="Ø"/>
            </a:pPr>
            <a:r>
              <a:rPr lang="it-IT" dirty="0"/>
              <a:t>Data e numero progressivo;</a:t>
            </a:r>
          </a:p>
          <a:p>
            <a:pPr>
              <a:buClr>
                <a:schemeClr val="accent6">
                  <a:lumMod val="75000"/>
                </a:schemeClr>
              </a:buClr>
              <a:buFont typeface="Wingdings" panose="05000000000000000000" pitchFamily="2" charset="2"/>
              <a:buChar char="Ø"/>
            </a:pPr>
            <a:r>
              <a:rPr lang="it-IT" dirty="0"/>
              <a:t>Dati identificativi del professionista;</a:t>
            </a:r>
          </a:p>
          <a:p>
            <a:pPr>
              <a:buClr>
                <a:schemeClr val="accent6">
                  <a:lumMod val="75000"/>
                </a:schemeClr>
              </a:buClr>
              <a:buFont typeface="Wingdings" panose="05000000000000000000" pitchFamily="2" charset="2"/>
              <a:buChar char="Ø"/>
            </a:pPr>
            <a:r>
              <a:rPr lang="it-IT" dirty="0"/>
              <a:t>Dati identificativi del cliente;</a:t>
            </a:r>
          </a:p>
          <a:p>
            <a:pPr>
              <a:buClr>
                <a:schemeClr val="accent6">
                  <a:lumMod val="75000"/>
                </a:schemeClr>
              </a:buClr>
              <a:buFont typeface="Wingdings" panose="05000000000000000000" pitchFamily="2" charset="2"/>
              <a:buChar char="Ø"/>
            </a:pPr>
            <a:r>
              <a:rPr lang="it-IT" dirty="0"/>
              <a:t>Natura dei servizi formanti oggetto dell’operazione;</a:t>
            </a:r>
          </a:p>
          <a:p>
            <a:pPr>
              <a:buClr>
                <a:schemeClr val="accent6">
                  <a:lumMod val="75000"/>
                </a:schemeClr>
              </a:buClr>
              <a:buFont typeface="Wingdings" panose="05000000000000000000" pitchFamily="2" charset="2"/>
              <a:buChar char="Ø"/>
            </a:pPr>
            <a:r>
              <a:rPr lang="it-IT" dirty="0"/>
              <a:t>Ammontare della prestazione eseguita;</a:t>
            </a:r>
          </a:p>
          <a:p>
            <a:pPr>
              <a:buClr>
                <a:schemeClr val="accent6">
                  <a:lumMod val="75000"/>
                </a:schemeClr>
              </a:buClr>
              <a:buFont typeface="Wingdings" panose="05000000000000000000" pitchFamily="2" charset="2"/>
              <a:buChar char="Ø"/>
            </a:pPr>
            <a:r>
              <a:rPr lang="it-IT" dirty="0"/>
              <a:t>Riferimenti dell’IVA (escluso, imponibile, forfettario).</a:t>
            </a:r>
          </a:p>
          <a:p>
            <a:pPr marL="0" indent="0">
              <a:buClr>
                <a:schemeClr val="accent6">
                  <a:lumMod val="75000"/>
                </a:schemeClr>
              </a:buClr>
              <a:buNone/>
            </a:pPr>
            <a:r>
              <a:rPr lang="it-IT" dirty="0"/>
              <a:t>Le fatture di importo superiore a € 77,47 devono assolvere l’imposta di bollo. </a:t>
            </a:r>
          </a:p>
          <a:p>
            <a:pPr>
              <a:buClr>
                <a:schemeClr val="accent6">
                  <a:lumMod val="75000"/>
                </a:schemeClr>
              </a:buClr>
              <a:buFont typeface="Wingdings" panose="05000000000000000000" pitchFamily="2" charset="2"/>
              <a:buChar char="Ø"/>
            </a:pPr>
            <a:endParaRPr lang="it-IT" dirty="0"/>
          </a:p>
        </p:txBody>
      </p:sp>
      <p:sp>
        <p:nvSpPr>
          <p:cNvPr id="5" name="Segnaposto numero diapositiva 4">
            <a:extLst>
              <a:ext uri="{FF2B5EF4-FFF2-40B4-BE49-F238E27FC236}">
                <a16:creationId xmlns:a16="http://schemas.microsoft.com/office/drawing/2014/main" id="{CD1A0F70-C513-44CC-A36B-207F0E93D674}"/>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035753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61AB27-4495-FF9A-BFEA-80DC00A48046}"/>
              </a:ext>
            </a:extLst>
          </p:cNvPr>
          <p:cNvSpPr>
            <a:spLocks noGrp="1"/>
          </p:cNvSpPr>
          <p:nvPr>
            <p:ph type="title"/>
          </p:nvPr>
        </p:nvSpPr>
        <p:spPr/>
        <p:txBody>
          <a:bodyPr/>
          <a:lstStyle/>
          <a:p>
            <a:r>
              <a:rPr lang="it-IT" dirty="0"/>
              <a:t>REGIME FORFETTARIO</a:t>
            </a:r>
            <a:br>
              <a:rPr lang="it-IT" dirty="0"/>
            </a:br>
            <a:r>
              <a:rPr lang="it-IT"/>
              <a:t>Pagamenti imposta </a:t>
            </a:r>
            <a:r>
              <a:rPr lang="it-IT" dirty="0"/>
              <a:t>di bollo</a:t>
            </a:r>
          </a:p>
        </p:txBody>
      </p:sp>
      <p:sp>
        <p:nvSpPr>
          <p:cNvPr id="3" name="Segnaposto contenuto 2">
            <a:extLst>
              <a:ext uri="{FF2B5EF4-FFF2-40B4-BE49-F238E27FC236}">
                <a16:creationId xmlns:a16="http://schemas.microsoft.com/office/drawing/2014/main" id="{589D506A-32C1-1D26-3175-A406DC16A37F}"/>
              </a:ext>
            </a:extLst>
          </p:cNvPr>
          <p:cNvSpPr>
            <a:spLocks noGrp="1"/>
          </p:cNvSpPr>
          <p:nvPr>
            <p:ph idx="1"/>
          </p:nvPr>
        </p:nvSpPr>
        <p:spPr>
          <a:xfrm>
            <a:off x="1154955" y="2422187"/>
            <a:ext cx="10035784" cy="4153711"/>
          </a:xfrm>
        </p:spPr>
        <p:txBody>
          <a:bodyPr>
            <a:normAutofit fontScale="55000" lnSpcReduction="20000"/>
          </a:bodyPr>
          <a:lstStyle/>
          <a:p>
            <a:pPr marL="0" indent="0">
              <a:lnSpc>
                <a:spcPct val="107000"/>
              </a:lnSpc>
              <a:spcAft>
                <a:spcPts val="800"/>
              </a:spcAft>
              <a:buNone/>
            </a:pPr>
            <a:r>
              <a:rPr lang="it-IT" sz="1800" kern="100" dirty="0">
                <a:latin typeface="Century Gothic" panose="020B0502020202020204" pitchFamily="34" charset="0"/>
                <a:ea typeface="Aptos" panose="020B0004020202020204" pitchFamily="34" charset="0"/>
                <a:cs typeface="Times New Roman" panose="02020603050405020304" pitchFamily="18" charset="0"/>
              </a:rPr>
              <a:t>C</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on l’avvento della fatturazione elettronica, la marca da bollo per va assolta a mezzo F24 trimestralmente.</a:t>
            </a:r>
          </a:p>
          <a:p>
            <a:pPr marL="0" indent="0">
              <a:lnSpc>
                <a:spcPct val="107000"/>
              </a:lnSpc>
              <a:spcAft>
                <a:spcPts val="800"/>
              </a:spcAft>
              <a:buNone/>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Se la scadenza per il pagamento dell’imposta di bollo è un giorno festivo, viene slittata al primo giorno lavorativo successivo.</a:t>
            </a:r>
          </a:p>
          <a:p>
            <a:pPr marL="0" indent="0">
              <a:lnSpc>
                <a:spcPct val="107000"/>
              </a:lnSpc>
              <a:spcAft>
                <a:spcPts val="800"/>
              </a:spcAft>
              <a:buNone/>
            </a:pP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Se l’importo dovuto complessivamente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per il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1° e 2° trimestre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non supera i 5.000,00 euro</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il versamento potrà essere eseguito anch'esso entro il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30 novembre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a:t>
            </a:r>
          </a:p>
          <a:p>
            <a:pPr>
              <a:lnSpc>
                <a:spcPct val="107000"/>
              </a:lnSpc>
              <a:spcAft>
                <a:spcPts val="800"/>
              </a:spcAft>
            </a:pPr>
            <a:endParaRPr lang="it-IT"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it-IT"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it-IT"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it-IT"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it-IT"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it-IT"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se l’importo dovuto per il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primo trimestre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non supera 5.000 euro</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il versamento può essere eseguito entro il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30 settembre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a:t>
            </a:r>
          </a:p>
          <a:p>
            <a:pPr marL="0" indent="0">
              <a:lnSpc>
                <a:spcPct val="107000"/>
              </a:lnSpc>
              <a:spcAft>
                <a:spcPts val="800"/>
              </a:spcAft>
              <a:buNone/>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se l’importo dovuto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complessivamente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per il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primo e secondo trimestre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non supera 5.000 euro</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il versamento può essere eseguito entro il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30 novembre</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a:t>
            </a:r>
          </a:p>
          <a:p>
            <a:pPr marL="0" indent="0">
              <a:buNone/>
            </a:pPr>
            <a:endParaRPr lang="it-IT" dirty="0"/>
          </a:p>
        </p:txBody>
      </p:sp>
      <p:sp>
        <p:nvSpPr>
          <p:cNvPr id="4" name="Segnaposto numero diapositiva 3">
            <a:extLst>
              <a:ext uri="{FF2B5EF4-FFF2-40B4-BE49-F238E27FC236}">
                <a16:creationId xmlns:a16="http://schemas.microsoft.com/office/drawing/2014/main" id="{AAB2F21B-EFD7-F544-B8DC-24B91246981E}"/>
              </a:ext>
            </a:extLst>
          </p:cNvPr>
          <p:cNvSpPr>
            <a:spLocks noGrp="1"/>
          </p:cNvSpPr>
          <p:nvPr>
            <p:ph type="sldNum" sz="quarter" idx="12"/>
          </p:nvPr>
        </p:nvSpPr>
        <p:spPr/>
        <p:txBody>
          <a:bodyPr/>
          <a:lstStyle/>
          <a:p>
            <a:fld id="{D57F1E4F-1CFF-5643-939E-217C01CDF565}" type="slidenum">
              <a:rPr lang="en-US" smtClean="0"/>
              <a:pPr/>
              <a:t>32</a:t>
            </a:fld>
            <a:endParaRPr lang="en-US" dirty="0"/>
          </a:p>
        </p:txBody>
      </p:sp>
      <p:graphicFrame>
        <p:nvGraphicFramePr>
          <p:cNvPr id="5" name="Tabella 4">
            <a:extLst>
              <a:ext uri="{FF2B5EF4-FFF2-40B4-BE49-F238E27FC236}">
                <a16:creationId xmlns:a16="http://schemas.microsoft.com/office/drawing/2014/main" id="{A45C4F8A-7923-A8EE-95D9-9EF4E8855C6D}"/>
              </a:ext>
            </a:extLst>
          </p:cNvPr>
          <p:cNvGraphicFramePr>
            <a:graphicFrameLocks noGrp="1"/>
          </p:cNvGraphicFramePr>
          <p:nvPr>
            <p:extLst>
              <p:ext uri="{D42A27DB-BD31-4B8C-83A1-F6EECF244321}">
                <p14:modId xmlns:p14="http://schemas.microsoft.com/office/powerpoint/2010/main" val="739140325"/>
              </p:ext>
            </p:extLst>
          </p:nvPr>
        </p:nvGraphicFramePr>
        <p:xfrm>
          <a:off x="1603983" y="3429000"/>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36274247"/>
                    </a:ext>
                  </a:extLst>
                </a:gridCol>
                <a:gridCol w="4064000">
                  <a:extLst>
                    <a:ext uri="{9D8B030D-6E8A-4147-A177-3AD203B41FA5}">
                      <a16:colId xmlns:a16="http://schemas.microsoft.com/office/drawing/2014/main" val="955406067"/>
                    </a:ext>
                  </a:extLst>
                </a:gridCol>
              </a:tblGrid>
              <a:tr h="370840">
                <a:tc>
                  <a:txBody>
                    <a:bodyPr/>
                    <a:lstStyle/>
                    <a:p>
                      <a:pPr>
                        <a:lnSpc>
                          <a:spcPct val="115000"/>
                        </a:lnSpc>
                        <a:spcAft>
                          <a:spcPts val="800"/>
                        </a:spcAft>
                      </a:pPr>
                      <a:r>
                        <a:rPr lang="it-IT"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Periodo di riferimento</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a:lnSpc>
                          <a:spcPct val="115000"/>
                        </a:lnSpc>
                        <a:spcAft>
                          <a:spcPts val="800"/>
                        </a:spcAft>
                      </a:pPr>
                      <a:r>
                        <a:rPr lang="it-IT"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Scadenza versamento imposta di bollo</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623516649"/>
                  </a:ext>
                </a:extLst>
              </a:tr>
              <a:tr h="370840">
                <a:tc>
                  <a:txBody>
                    <a:bodyPr/>
                    <a:lstStyle/>
                    <a:p>
                      <a:pPr>
                        <a:lnSpc>
                          <a:spcPct val="115000"/>
                        </a:lnSpc>
                        <a:spcAft>
                          <a:spcPts val="800"/>
                        </a:spcAft>
                      </a:pPr>
                      <a:r>
                        <a:rPr lang="it-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 trimestre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a:lnSpc>
                          <a:spcPct val="115000"/>
                        </a:lnSpc>
                        <a:spcAft>
                          <a:spcPts val="800"/>
                        </a:spcAft>
                      </a:pPr>
                      <a:r>
                        <a:rPr lang="it-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31 maggio  (*)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705897470"/>
                  </a:ext>
                </a:extLst>
              </a:tr>
              <a:tr h="370840">
                <a:tc>
                  <a:txBody>
                    <a:bodyPr/>
                    <a:lstStyle/>
                    <a:p>
                      <a:pPr>
                        <a:lnSpc>
                          <a:spcPct val="115000"/>
                        </a:lnSpc>
                        <a:spcAft>
                          <a:spcPts val="800"/>
                        </a:spcAft>
                      </a:pPr>
                      <a:r>
                        <a:rPr lang="it-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 trimestre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a:lnSpc>
                          <a:spcPct val="115000"/>
                        </a:lnSpc>
                        <a:spcAft>
                          <a:spcPts val="800"/>
                        </a:spcAft>
                      </a:pPr>
                      <a:r>
                        <a:rPr lang="it-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30 settembre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735307048"/>
                  </a:ext>
                </a:extLst>
              </a:tr>
              <a:tr h="370840">
                <a:tc>
                  <a:txBody>
                    <a:bodyPr/>
                    <a:lstStyle/>
                    <a:p>
                      <a:pPr>
                        <a:lnSpc>
                          <a:spcPct val="115000"/>
                        </a:lnSpc>
                        <a:spcAft>
                          <a:spcPts val="800"/>
                        </a:spcAft>
                      </a:pPr>
                      <a:r>
                        <a:rPr lang="it-IT"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trimestre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a:lnSpc>
                          <a:spcPct val="115000"/>
                        </a:lnSpc>
                        <a:spcAft>
                          <a:spcPts val="800"/>
                        </a:spcAft>
                      </a:pPr>
                      <a:r>
                        <a:rPr lang="it-IT"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30 novembre</a:t>
                      </a:r>
                      <a:r>
                        <a:rPr lang="it-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206608184"/>
                  </a:ext>
                </a:extLst>
              </a:tr>
              <a:tr h="370840">
                <a:tc>
                  <a:txBody>
                    <a:bodyPr/>
                    <a:lstStyle/>
                    <a:p>
                      <a:pPr>
                        <a:lnSpc>
                          <a:spcPct val="115000"/>
                        </a:lnSpc>
                        <a:spcAft>
                          <a:spcPts val="800"/>
                        </a:spcAft>
                      </a:pPr>
                      <a:r>
                        <a:rPr lang="it-IT"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4° trimestre </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a:lnSpc>
                          <a:spcPct val="115000"/>
                        </a:lnSpc>
                        <a:spcAft>
                          <a:spcPts val="800"/>
                        </a:spcAft>
                      </a:pPr>
                      <a:r>
                        <a:rPr lang="it-IT"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28 febbraio n+1</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272406398"/>
                  </a:ext>
                </a:extLst>
              </a:tr>
            </a:tbl>
          </a:graphicData>
        </a:graphic>
      </p:graphicFrame>
    </p:spTree>
    <p:extLst>
      <p:ext uri="{BB962C8B-B14F-4D97-AF65-F5344CB8AC3E}">
        <p14:creationId xmlns:p14="http://schemas.microsoft.com/office/powerpoint/2010/main" val="26567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52BD9-3585-72E4-B378-E2C9598A3FD6}"/>
              </a:ext>
            </a:extLst>
          </p:cNvPr>
          <p:cNvSpPr>
            <a:spLocks noGrp="1"/>
          </p:cNvSpPr>
          <p:nvPr>
            <p:ph type="title"/>
          </p:nvPr>
        </p:nvSpPr>
        <p:spPr>
          <a:xfrm>
            <a:off x="1154953" y="973668"/>
            <a:ext cx="9197587" cy="706964"/>
          </a:xfrm>
        </p:spPr>
        <p:txBody>
          <a:bodyPr/>
          <a:lstStyle/>
          <a:p>
            <a:r>
              <a:rPr lang="it-IT" dirty="0"/>
              <a:t>REGIME FORFETTARIO</a:t>
            </a:r>
            <a:br>
              <a:rPr lang="it-IT" dirty="0"/>
            </a:br>
            <a:r>
              <a:rPr lang="it-IT" sz="3600" dirty="0"/>
              <a:t>Pagamenti imposta di bollo – altre note</a:t>
            </a:r>
            <a:endParaRPr lang="it-IT" dirty="0"/>
          </a:p>
        </p:txBody>
      </p:sp>
      <p:sp>
        <p:nvSpPr>
          <p:cNvPr id="3" name="Segnaposto contenuto 2">
            <a:extLst>
              <a:ext uri="{FF2B5EF4-FFF2-40B4-BE49-F238E27FC236}">
                <a16:creationId xmlns:a16="http://schemas.microsoft.com/office/drawing/2014/main" id="{1C60BB9A-3A5B-60B4-C08A-855271EFB620}"/>
              </a:ext>
            </a:extLst>
          </p:cNvPr>
          <p:cNvSpPr>
            <a:spLocks noGrp="1"/>
          </p:cNvSpPr>
          <p:nvPr>
            <p:ph idx="1"/>
          </p:nvPr>
        </p:nvSpPr>
        <p:spPr>
          <a:xfrm>
            <a:off x="1154955" y="2461099"/>
            <a:ext cx="10035784" cy="3959156"/>
          </a:xfrm>
        </p:spPr>
        <p:txBody>
          <a:bodyPr>
            <a:normAutofit fontScale="85000" lnSpcReduction="20000"/>
          </a:bodyPr>
          <a:lstStyle/>
          <a:p>
            <a:pPr marL="0" indent="0">
              <a:lnSpc>
                <a:spcPct val="107000"/>
              </a:lnSpc>
              <a:spcAft>
                <a:spcPts val="800"/>
              </a:spcAft>
              <a:buNone/>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I </a:t>
            </a:r>
            <a:r>
              <a:rPr lang="it-IT" sz="1800" b="1" kern="100" dirty="0">
                <a:effectLst/>
                <a:latin typeface="Century Gothic" panose="020B0502020202020204" pitchFamily="34" charset="0"/>
                <a:ea typeface="Aptos" panose="020B0004020202020204" pitchFamily="34" charset="0"/>
                <a:cs typeface="Times New Roman" panose="02020603050405020304" pitchFamily="18" charset="0"/>
              </a:rPr>
              <a:t>codici tributo</a:t>
            </a: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 da utilizzare, distinti in relazione al periodo di competenza, sono i seguenti:</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2521 - Imposta di bollo sulle fatture elettroniche - primo trimestre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2522 - Imposta di bollo sulle fatture elettroniche - secondo trimestre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2523 - Imposta di bollo sulle fatture elettroniche - terzo trimestre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2524 - Imposta di bollo sulle fatture elettroniche - quarto trimestre</a:t>
            </a:r>
          </a:p>
          <a:p>
            <a:pPr marL="342900" lvl="0" indent="-342900">
              <a:lnSpc>
                <a:spcPct val="107000"/>
              </a:lnSpc>
              <a:spcAft>
                <a:spcPts val="800"/>
              </a:spcAft>
              <a:buSzPts val="1000"/>
              <a:buFont typeface="Symbol" panose="05050102010706020507" pitchFamily="18" charset="2"/>
              <a:buChar char=""/>
              <a:tabLst>
                <a:tab pos="457200" algn="l"/>
              </a:tabLst>
            </a:pPr>
            <a:endParaRPr lang="it-IT" kern="100" dirty="0">
              <a:latin typeface="Century Gothic" panose="020B0502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it-IT" sz="1800" kern="100" dirty="0">
                <a:effectLst/>
                <a:latin typeface="Century Gothic" panose="020B0502020202020204" pitchFamily="34" charset="0"/>
                <a:ea typeface="Aptos" panose="020B0004020202020204" pitchFamily="34" charset="0"/>
                <a:cs typeface="Times New Roman" panose="02020603050405020304" pitchFamily="18" charset="0"/>
              </a:rPr>
              <a:t>NOTE: </a:t>
            </a:r>
            <a:r>
              <a:rPr lang="it-IT" sz="1800" i="1" u="sng" kern="100" dirty="0">
                <a:effectLst/>
                <a:latin typeface="Century Gothic" panose="020B0502020202020204" pitchFamily="34" charset="0"/>
                <a:ea typeface="Aptos" panose="020B0004020202020204" pitchFamily="34" charset="0"/>
                <a:cs typeface="Times New Roman" panose="02020603050405020304" pitchFamily="18" charset="0"/>
              </a:rPr>
              <a:t>per chi emette meno di 2.500 fatture all’anno va pagata al più tardi, senza sanzioni, entro il 30/11 per i primi tre trimestri ed entro il 28/02/n+1 per il quarto trimestre</a:t>
            </a:r>
            <a:endParaRPr lang="it-IT"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it-IT" sz="1800" i="1" u="sng" kern="100" dirty="0">
                <a:effectLst/>
                <a:latin typeface="Century Gothic" panose="020B0502020202020204" pitchFamily="34" charset="0"/>
                <a:ea typeface="Aptos" panose="020B0004020202020204" pitchFamily="34" charset="0"/>
                <a:cs typeface="Times New Roman" panose="02020603050405020304" pitchFamily="18" charset="0"/>
              </a:rPr>
              <a:t>NOTE2: nel caso si versasse, perché si rispettano i requisiti al 30/11 i primi tre trimestri, occorrerà indicare in F24 i codici tributo dei rispettivi trimestri per i quali si esegue il versamento.</a:t>
            </a:r>
            <a:endParaRPr lang="it-IT"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0" indent="0">
              <a:buNone/>
            </a:pPr>
            <a:endParaRPr lang="it-IT" dirty="0"/>
          </a:p>
        </p:txBody>
      </p:sp>
      <p:sp>
        <p:nvSpPr>
          <p:cNvPr id="4" name="Segnaposto numero diapositiva 3">
            <a:extLst>
              <a:ext uri="{FF2B5EF4-FFF2-40B4-BE49-F238E27FC236}">
                <a16:creationId xmlns:a16="http://schemas.microsoft.com/office/drawing/2014/main" id="{D5D80756-12D5-DF9E-2027-BAF0329E684A}"/>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697860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90FAF-C0B7-F348-4DCF-DFB8A2E8F920}"/>
              </a:ext>
            </a:extLst>
          </p:cNvPr>
          <p:cNvSpPr>
            <a:spLocks noGrp="1"/>
          </p:cNvSpPr>
          <p:nvPr>
            <p:ph type="title"/>
          </p:nvPr>
        </p:nvSpPr>
        <p:spPr/>
        <p:txBody>
          <a:bodyPr/>
          <a:lstStyle/>
          <a:p>
            <a:r>
              <a:rPr lang="it-IT" dirty="0"/>
              <a:t>REGIME FORFETTARIO</a:t>
            </a:r>
            <a:br>
              <a:rPr lang="it-IT" dirty="0"/>
            </a:br>
            <a:r>
              <a:rPr lang="it-IT" dirty="0"/>
              <a:t>Conservazione fatture elettroniche</a:t>
            </a:r>
          </a:p>
        </p:txBody>
      </p:sp>
      <p:sp>
        <p:nvSpPr>
          <p:cNvPr id="3" name="Segnaposto contenuto 2">
            <a:extLst>
              <a:ext uri="{FF2B5EF4-FFF2-40B4-BE49-F238E27FC236}">
                <a16:creationId xmlns:a16="http://schemas.microsoft.com/office/drawing/2014/main" id="{E5C404D9-1318-93C8-6928-858612CA2B08}"/>
              </a:ext>
            </a:extLst>
          </p:cNvPr>
          <p:cNvSpPr>
            <a:spLocks noGrp="1"/>
          </p:cNvSpPr>
          <p:nvPr>
            <p:ph idx="1"/>
          </p:nvPr>
        </p:nvSpPr>
        <p:spPr>
          <a:xfrm>
            <a:off x="1154955" y="2500009"/>
            <a:ext cx="10119402" cy="3793787"/>
          </a:xfrm>
        </p:spPr>
        <p:txBody>
          <a:bodyPr>
            <a:normAutofit fontScale="92500"/>
          </a:bodyPr>
          <a:lstStyle/>
          <a:p>
            <a:pPr marL="0" indent="0">
              <a:buNone/>
            </a:pPr>
            <a:r>
              <a:rPr lang="it-IT" sz="1800" dirty="0">
                <a:solidFill>
                  <a:schemeClr val="tx1"/>
                </a:solidFill>
                <a:latin typeface="+mj-lt"/>
              </a:rPr>
              <a:t>Le fatture elettroniche vanno conservate nel formato originario, XML, dando un apposito comando nel sito di agenzia delle entrate e la conservazione durerà 3 anni, poi va rinnovata.</a:t>
            </a:r>
          </a:p>
          <a:p>
            <a:pPr marL="0" indent="0">
              <a:buNone/>
            </a:pPr>
            <a:endParaRPr lang="it-IT" sz="1800" dirty="0">
              <a:solidFill>
                <a:schemeClr val="tx1"/>
              </a:solidFill>
              <a:latin typeface="+mj-lt"/>
            </a:endParaRPr>
          </a:p>
          <a:p>
            <a:pPr marL="0" indent="0">
              <a:lnSpc>
                <a:spcPts val="1177"/>
              </a:lnSpc>
              <a:spcAft>
                <a:spcPts val="800"/>
              </a:spcAft>
              <a:buNone/>
            </a:pPr>
            <a:r>
              <a:rPr lang="it-IT" sz="1800" b="0" i="0" dirty="0">
                <a:solidFill>
                  <a:schemeClr val="tx1"/>
                </a:solidFill>
                <a:effectLst/>
                <a:latin typeface="+mj-lt"/>
              </a:rPr>
              <a:t>Il non effettuare la conservazione comporta una sanzione equiparabile alla mancata esibizione dei libri, delle scritture contabili e dei documenti fiscali in base a quanto stabilito dall’ex art. 52 del DPR n. 633/72, con una sanzione pecuniaria che varia da € 1.000 a € 8.000 ai sensi </a:t>
            </a:r>
            <a:r>
              <a:rPr lang="it-IT" sz="1800" b="0" i="0" u="sng" dirty="0">
                <a:solidFill>
                  <a:schemeClr val="tx1"/>
                </a:solidFill>
                <a:effectLst/>
                <a:latin typeface="+mj-lt"/>
              </a:rPr>
              <a:t>dell’</a:t>
            </a:r>
            <a:r>
              <a:rPr lang="it-IT" sz="1800" b="0" i="0" u="sng" dirty="0">
                <a:solidFill>
                  <a:schemeClr val="tx1"/>
                </a:solidFill>
                <a:effectLst/>
                <a:latin typeface="+mj-lt"/>
                <a:hlinkClick r:id="rId2">
                  <a:extLst>
                    <a:ext uri="{A12FA001-AC4F-418D-AE19-62706E023703}">
                      <ahyp:hlinkClr xmlns:ahyp="http://schemas.microsoft.com/office/drawing/2018/hyperlinkcolor" val="tx"/>
                    </a:ext>
                  </a:extLst>
                </a:hlinkClick>
              </a:rPr>
              <a:t>art. 9 primo comma del decreto legislativo 471/1997</a:t>
            </a:r>
            <a:r>
              <a:rPr lang="it-IT" sz="1800" b="0" i="0" u="sng" dirty="0">
                <a:solidFill>
                  <a:schemeClr val="tx1"/>
                </a:solidFill>
                <a:effectLst/>
                <a:latin typeface="+mj-lt"/>
              </a:rPr>
              <a:t>.</a:t>
            </a:r>
          </a:p>
          <a:p>
            <a:pPr marL="0" indent="0">
              <a:lnSpc>
                <a:spcPts val="1177"/>
              </a:lnSpc>
              <a:spcAft>
                <a:spcPts val="800"/>
              </a:spcAft>
              <a:buNone/>
            </a:pPr>
            <a:br>
              <a:rPr lang="it-IT" sz="1800" b="0" i="0" dirty="0">
                <a:solidFill>
                  <a:schemeClr val="tx1"/>
                </a:solidFill>
                <a:effectLst/>
                <a:latin typeface="+mj-lt"/>
              </a:rPr>
            </a:br>
            <a:r>
              <a:rPr lang="it-IT" sz="1800" b="0" i="1" dirty="0">
                <a:solidFill>
                  <a:schemeClr val="tx1"/>
                </a:solidFill>
                <a:effectLst/>
                <a:latin typeface="+mj-lt"/>
              </a:rPr>
              <a:t>Inoltre, non ottemperando alla conservazione, in caso di accertamento, il contribuente non potrà esibire i documenti non conservati a norma</a:t>
            </a:r>
            <a:r>
              <a:rPr lang="it-IT" sz="1800" b="0" i="0" dirty="0">
                <a:solidFill>
                  <a:schemeClr val="tx1"/>
                </a:solidFill>
                <a:effectLst/>
                <a:latin typeface="+mj-lt"/>
              </a:rPr>
              <a:t>.</a:t>
            </a:r>
          </a:p>
          <a:p>
            <a:pPr marL="0" indent="0">
              <a:lnSpc>
                <a:spcPts val="1177"/>
              </a:lnSpc>
              <a:spcAft>
                <a:spcPts val="800"/>
              </a:spcAft>
              <a:buNone/>
            </a:pPr>
            <a:r>
              <a:rPr lang="it-IT" sz="1800" b="0" i="0" dirty="0">
                <a:solidFill>
                  <a:schemeClr val="tx1"/>
                </a:solidFill>
                <a:effectLst/>
                <a:latin typeface="+mj-lt"/>
              </a:rPr>
              <a:t>Per provvedere in autonomia dovrete accendere all’ area riservata di agenzia entrate e fleggare l’ apposito comando.</a:t>
            </a:r>
          </a:p>
          <a:p>
            <a:pPr marL="0" indent="0">
              <a:lnSpc>
                <a:spcPts val="1177"/>
              </a:lnSpc>
              <a:spcAft>
                <a:spcPts val="800"/>
              </a:spcAft>
              <a:buNone/>
            </a:pPr>
            <a:r>
              <a:rPr lang="it-IT" sz="1800" b="0" i="0" dirty="0">
                <a:solidFill>
                  <a:schemeClr val="tx1"/>
                </a:solidFill>
                <a:effectLst/>
                <a:latin typeface="+mj-lt"/>
              </a:rPr>
              <a:t>Per essere supportati gratuitamente consigliamo di contattare il numero verde di agenzia delle entrate dedicato alle fatture elettroniche operativo ogni giorno dalle 8.00 alle 20.00 ed il sabato dalle 8.00 alle 14.00 TEL : 800 299 940.</a:t>
            </a:r>
          </a:p>
          <a:p>
            <a:pPr marL="0" indent="0">
              <a:buNone/>
            </a:pPr>
            <a:endParaRPr lang="it-IT" dirty="0"/>
          </a:p>
        </p:txBody>
      </p:sp>
      <p:sp>
        <p:nvSpPr>
          <p:cNvPr id="4" name="Segnaposto numero diapositiva 3">
            <a:extLst>
              <a:ext uri="{FF2B5EF4-FFF2-40B4-BE49-F238E27FC236}">
                <a16:creationId xmlns:a16="http://schemas.microsoft.com/office/drawing/2014/main" id="{B065EE65-6F3D-4310-F43C-D3460B0CC1C8}"/>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728438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BBC86C2-9347-46DD-95A0-5D231F680A54}"/>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3" name="Immagine 2">
            <a:extLst>
              <a:ext uri="{FF2B5EF4-FFF2-40B4-BE49-F238E27FC236}">
                <a16:creationId xmlns:a16="http://schemas.microsoft.com/office/drawing/2014/main" id="{A37E6414-DBEE-4EE4-B25D-0D00F3A1897C}"/>
              </a:ext>
            </a:extLst>
          </p:cNvPr>
          <p:cNvPicPr>
            <a:picLocks noChangeAspect="1"/>
          </p:cNvPicPr>
          <p:nvPr/>
        </p:nvPicPr>
        <p:blipFill>
          <a:blip r:embed="rId2"/>
          <a:stretch>
            <a:fillRect/>
          </a:stretch>
        </p:blipFill>
        <p:spPr>
          <a:xfrm>
            <a:off x="3108960" y="147077"/>
            <a:ext cx="6932223" cy="6427894"/>
          </a:xfrm>
          <a:prstGeom prst="rect">
            <a:avLst/>
          </a:prstGeom>
        </p:spPr>
      </p:pic>
      <p:sp>
        <p:nvSpPr>
          <p:cNvPr id="5" name="CasellaDiTesto 4">
            <a:extLst>
              <a:ext uri="{FF2B5EF4-FFF2-40B4-BE49-F238E27FC236}">
                <a16:creationId xmlns:a16="http://schemas.microsoft.com/office/drawing/2014/main" id="{918133E7-2B69-4F6F-96D7-856FD22A40CC}"/>
              </a:ext>
            </a:extLst>
          </p:cNvPr>
          <p:cNvSpPr txBox="1"/>
          <p:nvPr/>
        </p:nvSpPr>
        <p:spPr>
          <a:xfrm>
            <a:off x="210082" y="147077"/>
            <a:ext cx="2743200" cy="4093428"/>
          </a:xfrm>
          <a:prstGeom prst="rect">
            <a:avLst/>
          </a:prstGeom>
          <a:noFill/>
        </p:spPr>
        <p:txBody>
          <a:bodyPr wrap="square" rtlCol="0">
            <a:spAutoFit/>
          </a:bodyPr>
          <a:lstStyle/>
          <a:p>
            <a:r>
              <a:rPr kumimoji="0" lang="it-IT" sz="3200" b="1" i="0" u="none" strike="noStrike" kern="1200" cap="none" spc="0" normalizeH="0" baseline="0" noProof="0" dirty="0">
                <a:ln>
                  <a:noFill/>
                </a:ln>
                <a:solidFill>
                  <a:schemeClr val="tx2">
                    <a:lumMod val="60000"/>
                    <a:lumOff val="40000"/>
                  </a:schemeClr>
                </a:solidFill>
                <a:effectLst/>
                <a:uLnTx/>
                <a:uFillTx/>
                <a:latin typeface="Century Gothic" panose="020B0502020202020204"/>
                <a:ea typeface="+mj-ea"/>
                <a:cs typeface="+mj-cs"/>
              </a:rPr>
              <a:t>REGIME FORFETTARIO</a:t>
            </a:r>
            <a:br>
              <a:rPr kumimoji="0" lang="it-IT" sz="3200" b="1" i="0" u="none" strike="noStrike" kern="1200" cap="none" spc="0" normalizeH="0" baseline="0" noProof="0" dirty="0">
                <a:ln>
                  <a:noFill/>
                </a:ln>
                <a:solidFill>
                  <a:schemeClr val="tx2">
                    <a:lumMod val="60000"/>
                    <a:lumOff val="40000"/>
                  </a:schemeClr>
                </a:solidFill>
                <a:effectLst/>
                <a:uLnTx/>
                <a:uFillTx/>
                <a:latin typeface="Century Gothic" panose="020B0502020202020204"/>
                <a:ea typeface="+mj-ea"/>
                <a:cs typeface="+mj-cs"/>
              </a:rPr>
            </a:br>
            <a:r>
              <a:rPr kumimoji="0" lang="it-IT" sz="3200" b="1" i="0" u="none" strike="noStrike" kern="1200" cap="none" spc="0" normalizeH="0" baseline="0" noProof="0" dirty="0">
                <a:ln>
                  <a:noFill/>
                </a:ln>
                <a:solidFill>
                  <a:schemeClr val="tx2">
                    <a:lumMod val="60000"/>
                    <a:lumOff val="40000"/>
                  </a:schemeClr>
                </a:solidFill>
                <a:effectLst/>
                <a:uLnTx/>
                <a:uFillTx/>
                <a:latin typeface="Century Gothic" panose="020B0502020202020204"/>
                <a:ea typeface="+mj-ea"/>
                <a:cs typeface="+mj-cs"/>
              </a:rPr>
              <a:t>Esempio Fattura</a:t>
            </a:r>
          </a:p>
          <a:p>
            <a:r>
              <a:rPr lang="it-IT" sz="1200" b="1" dirty="0">
                <a:latin typeface="Century Gothic" panose="020B0502020202020204"/>
                <a:ea typeface="+mj-ea"/>
                <a:cs typeface="+mj-cs"/>
              </a:rPr>
              <a:t>Note: </a:t>
            </a:r>
            <a:r>
              <a:rPr lang="it-IT" sz="1200" b="0" i="0" dirty="0">
                <a:effectLst/>
                <a:latin typeface="Roboto" panose="02000000000000000000" pitchFamily="2" charset="0"/>
              </a:rPr>
              <a:t>La risposta all’</a:t>
            </a:r>
            <a:r>
              <a:rPr lang="it-IT" sz="1200" b="0" i="0" u="none" strike="noStrike" dirty="0">
                <a:effectLst/>
                <a:latin typeface="Roboto" panose="02000000000000000000" pitchFamily="2" charset="0"/>
                <a:hlinkClick r:id="rId3">
                  <a:extLst>
                    <a:ext uri="{A12FA001-AC4F-418D-AE19-62706E023703}">
                      <ahyp:hlinkClr xmlns:ahyp="http://schemas.microsoft.com/office/drawing/2018/hyperlinkcolor" val="tx"/>
                    </a:ext>
                  </a:extLst>
                </a:hlinkClick>
              </a:rPr>
              <a:t>interpello numero </a:t>
            </a:r>
            <a:r>
              <a:rPr lang="it-IT" sz="1200" b="0" i="0" u="sng" strike="noStrike" dirty="0">
                <a:effectLst/>
                <a:latin typeface="Roboto" panose="02000000000000000000" pitchFamily="2" charset="0"/>
                <a:hlinkClick r:id="rId3">
                  <a:extLst>
                    <a:ext uri="{A12FA001-AC4F-418D-AE19-62706E023703}">
                      <ahyp:hlinkClr xmlns:ahyp="http://schemas.microsoft.com/office/drawing/2018/hyperlinkcolor" val="tx"/>
                    </a:ext>
                  </a:extLst>
                </a:hlinkClick>
              </a:rPr>
              <a:t>428</a:t>
            </a:r>
            <a:r>
              <a:rPr lang="it-IT" sz="1200" b="0" i="0" u="sng" dirty="0">
                <a:effectLst/>
                <a:latin typeface="Roboto" panose="02000000000000000000" pitchFamily="2" charset="0"/>
              </a:rPr>
              <a:t> del 12 agosto 2022 </a:t>
            </a:r>
            <a:r>
              <a:rPr lang="it-IT" sz="1200" b="0" i="0" dirty="0">
                <a:effectLst/>
                <a:latin typeface="Roboto" panose="02000000000000000000" pitchFamily="2" charset="0"/>
              </a:rPr>
              <a:t>da parte di Agenzia delle Entrate ha </a:t>
            </a:r>
            <a:r>
              <a:rPr lang="it-IT" sz="1200" dirty="0">
                <a:latin typeface="Roboto" panose="02000000000000000000" pitchFamily="2" charset="0"/>
              </a:rPr>
              <a:t>affermato che </a:t>
            </a:r>
            <a:r>
              <a:rPr lang="it-IT" sz="1200" b="0" i="0" dirty="0">
                <a:effectLst/>
                <a:latin typeface="Roboto" panose="02000000000000000000" pitchFamily="2" charset="0"/>
              </a:rPr>
              <a:t>se il bollo da 2,00 euro sulla fattura è addebitato al cliente, tale valore rientra nel reddito del professionista quindi costituisce base imponibile sia sul conteggio della Contributo Previdenziale sia base imponibile ai fini delle imposte sul reddito.</a:t>
            </a:r>
            <a:endParaRPr lang="it-IT" sz="1200" b="1" dirty="0"/>
          </a:p>
        </p:txBody>
      </p:sp>
    </p:spTree>
    <p:extLst>
      <p:ext uri="{BB962C8B-B14F-4D97-AF65-F5344CB8AC3E}">
        <p14:creationId xmlns:p14="http://schemas.microsoft.com/office/powerpoint/2010/main" val="100736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78A42E-B942-D89D-39D5-A47BECB8D4D0}"/>
              </a:ext>
            </a:extLst>
          </p:cNvPr>
          <p:cNvSpPr>
            <a:spLocks noGrp="1"/>
          </p:cNvSpPr>
          <p:nvPr>
            <p:ph type="title"/>
          </p:nvPr>
        </p:nvSpPr>
        <p:spPr/>
        <p:txBody>
          <a:bodyPr/>
          <a:lstStyle/>
          <a:p>
            <a:r>
              <a:rPr lang="it-IT" dirty="0"/>
              <a:t>USCITA DAL REGIME FORFETTARIO</a:t>
            </a:r>
          </a:p>
        </p:txBody>
      </p:sp>
      <p:sp>
        <p:nvSpPr>
          <p:cNvPr id="3" name="Segnaposto contenuto 2">
            <a:extLst>
              <a:ext uri="{FF2B5EF4-FFF2-40B4-BE49-F238E27FC236}">
                <a16:creationId xmlns:a16="http://schemas.microsoft.com/office/drawing/2014/main" id="{F372AF1D-4714-17BC-29D4-CEEA8D816E07}"/>
              </a:ext>
            </a:extLst>
          </p:cNvPr>
          <p:cNvSpPr>
            <a:spLocks noGrp="1"/>
          </p:cNvSpPr>
          <p:nvPr>
            <p:ph idx="1"/>
          </p:nvPr>
        </p:nvSpPr>
        <p:spPr/>
        <p:txBody>
          <a:bodyPr>
            <a:normAutofit fontScale="85000" lnSpcReduction="20000"/>
          </a:bodyPr>
          <a:lstStyle/>
          <a:p>
            <a:pPr marL="0" indent="0" algn="just">
              <a:buNone/>
            </a:pPr>
            <a:r>
              <a:rPr lang="it-IT" sz="1800" dirty="0">
                <a:effectLst/>
                <a:latin typeface="Century Gothic" panose="020B0502020202020204" pitchFamily="34" charset="0"/>
                <a:ea typeface="Times New Roman" panose="02020603050405020304" pitchFamily="18" charset="0"/>
              </a:rPr>
              <a:t>La Legge di bilancio 2023 ha previsto, con effetto a partire dal 1/01/2023:</a:t>
            </a:r>
          </a:p>
          <a:p>
            <a:pPr marL="0" indent="0" algn="just">
              <a:buNone/>
            </a:pPr>
            <a:r>
              <a:rPr lang="it-IT" sz="1800" dirty="0">
                <a:effectLst/>
                <a:latin typeface="Century Gothic" panose="020B0502020202020204" pitchFamily="34" charset="0"/>
                <a:ea typeface="Times New Roman" panose="02020603050405020304" pitchFamily="18" charset="0"/>
              </a:rPr>
              <a:t>1. l’innalzamento </a:t>
            </a:r>
            <a:r>
              <a:rPr lang="it-IT" sz="1800" b="1" dirty="0">
                <a:effectLst/>
                <a:latin typeface="Century Gothic" panose="020B0502020202020204" pitchFamily="34" charset="0"/>
                <a:ea typeface="Times New Roman" panose="02020603050405020304" pitchFamily="18" charset="0"/>
              </a:rPr>
              <a:t>da €. 65.000 ad €. 85.000 </a:t>
            </a:r>
            <a:r>
              <a:rPr lang="it-IT" sz="1800" dirty="0">
                <a:effectLst/>
                <a:latin typeface="Century Gothic" panose="020B0502020202020204" pitchFamily="34" charset="0"/>
                <a:ea typeface="Times New Roman" panose="02020603050405020304" pitchFamily="18" charset="0"/>
              </a:rPr>
              <a:t>della soglia riferita al volume di ricavi per </a:t>
            </a:r>
            <a:r>
              <a:rPr lang="it-IT" sz="1800" b="1" dirty="0">
                <a:effectLst/>
                <a:latin typeface="Century Gothic" panose="020B0502020202020204" pitchFamily="34" charset="0"/>
                <a:ea typeface="Times New Roman" panose="02020603050405020304" pitchFamily="18" charset="0"/>
              </a:rPr>
              <a:t>l’accesso/permanenza al regime forfetario</a:t>
            </a:r>
          </a:p>
          <a:p>
            <a:pPr marL="0" indent="0" algn="just">
              <a:buNone/>
            </a:pPr>
            <a:r>
              <a:rPr lang="it-IT" sz="1800" dirty="0">
                <a:effectLst/>
                <a:latin typeface="Century Gothic" panose="020B0502020202020204" pitchFamily="34" charset="0"/>
                <a:ea typeface="Times New Roman" panose="02020603050405020304" pitchFamily="18" charset="0"/>
              </a:rPr>
              <a:t>2. </a:t>
            </a:r>
            <a:r>
              <a:rPr lang="it-IT" sz="1800" b="1" dirty="0">
                <a:effectLst/>
                <a:latin typeface="Century Gothic" panose="020B0502020202020204" pitchFamily="34" charset="0"/>
                <a:ea typeface="Times New Roman" panose="02020603050405020304" pitchFamily="18" charset="0"/>
              </a:rPr>
              <a:t>l'introduzione di una disposizione «antielusione</a:t>
            </a:r>
            <a:r>
              <a:rPr lang="it-IT" b="1" dirty="0">
                <a:latin typeface="Century Gothic" panose="020B0502020202020204" pitchFamily="34" charset="0"/>
                <a:ea typeface="Times New Roman" panose="02020603050405020304" pitchFamily="18" charset="0"/>
              </a:rPr>
              <a:t>»</a:t>
            </a:r>
            <a:endParaRPr lang="it-IT" sz="1800" b="1" dirty="0">
              <a:effectLst/>
              <a:latin typeface="Century Gothic" panose="020B0502020202020204" pitchFamily="34" charset="0"/>
              <a:ea typeface="Times New Roman" panose="02020603050405020304" pitchFamily="18" charset="0"/>
            </a:endParaRPr>
          </a:p>
          <a:p>
            <a:pPr marL="0" indent="0" algn="just">
              <a:buNone/>
            </a:pPr>
            <a:endParaRPr lang="it-IT" dirty="0">
              <a:latin typeface="Century Gothic" panose="020B0502020202020204" pitchFamily="34" charset="0"/>
              <a:ea typeface="Times New Roman" panose="02020603050405020304" pitchFamily="18" charset="0"/>
            </a:endParaRPr>
          </a:p>
          <a:p>
            <a:pPr marL="0" indent="0" algn="just">
              <a:buNone/>
            </a:pPr>
            <a:r>
              <a:rPr lang="it-IT" sz="1800" dirty="0">
                <a:effectLst/>
                <a:latin typeface="Century Gothic" panose="020B0502020202020204" pitchFamily="34" charset="0"/>
                <a:ea typeface="Times New Roman" panose="02020603050405020304" pitchFamily="18" charset="0"/>
              </a:rPr>
              <a:t>In relazione a quest'ultima, </a:t>
            </a:r>
            <a:r>
              <a:rPr lang="it-IT" sz="1800" u="sng" dirty="0">
                <a:effectLst/>
                <a:latin typeface="Century Gothic" panose="020B0502020202020204" pitchFamily="34" charset="0"/>
                <a:ea typeface="Times New Roman" panose="02020603050405020304" pitchFamily="18" charset="0"/>
              </a:rPr>
              <a:t>al fine di evitare utilizzi impropri del regime agevolato, è previsto che</a:t>
            </a:r>
            <a:r>
              <a:rPr lang="it-IT" sz="1800" dirty="0">
                <a:effectLst/>
                <a:latin typeface="Century Gothic" panose="020B0502020202020204" pitchFamily="34" charset="0"/>
                <a:ea typeface="Times New Roman" panose="02020603050405020304" pitchFamily="18" charset="0"/>
              </a:rPr>
              <a:t>:</a:t>
            </a:r>
          </a:p>
          <a:p>
            <a:pPr marL="0" indent="0" algn="just">
              <a:buNone/>
            </a:pPr>
            <a:r>
              <a:rPr lang="it-IT" sz="1800" b="1" dirty="0">
                <a:effectLst/>
                <a:latin typeface="Century Gothic" panose="020B0502020202020204" pitchFamily="34" charset="0"/>
                <a:ea typeface="Times New Roman" panose="02020603050405020304" pitchFamily="18" charset="0"/>
              </a:rPr>
              <a:t>-se i ricavi/compensi incassati superano la soglia di €. 100.000: il regime cessa di essere applicabile dallo stesso anno</a:t>
            </a:r>
            <a:r>
              <a:rPr lang="it-IT" sz="1800" dirty="0">
                <a:effectLst/>
                <a:latin typeface="Century Gothic" panose="020B0502020202020204" pitchFamily="34" charset="0"/>
                <a:ea typeface="Times New Roman" panose="02020603050405020304" pitchFamily="18" charset="0"/>
              </a:rPr>
              <a:t>, con la conseguenza che </a:t>
            </a:r>
            <a:r>
              <a:rPr lang="it-IT" sz="1800" i="1" u="sng" dirty="0">
                <a:effectLst/>
                <a:latin typeface="Century Gothic" panose="020B0502020202020204" pitchFamily="34" charset="0"/>
                <a:ea typeface="Times New Roman" panose="02020603050405020304" pitchFamily="18" charset="0"/>
              </a:rPr>
              <a:t>si rientra immediatamente nel regime ordinario </a:t>
            </a:r>
            <a:r>
              <a:rPr lang="it-IT" sz="1800" dirty="0">
                <a:effectLst/>
                <a:latin typeface="Century Gothic" panose="020B0502020202020204" pitchFamily="34" charset="0"/>
                <a:ea typeface="Times New Roman" panose="02020603050405020304" pitchFamily="18" charset="0"/>
              </a:rPr>
              <a:t>(decadenza retroattiva) </a:t>
            </a:r>
          </a:p>
          <a:p>
            <a:pPr marL="0" indent="0" algn="just">
              <a:buNone/>
            </a:pPr>
            <a:r>
              <a:rPr lang="it-IT" sz="1800" b="1" dirty="0">
                <a:effectLst/>
                <a:latin typeface="Century Gothic" panose="020B0502020202020204" pitchFamily="34" charset="0"/>
                <a:ea typeface="Times New Roman" panose="02020603050405020304" pitchFamily="18" charset="0"/>
              </a:rPr>
              <a:t>-se si supera la soglia di €. 85.000 ma non quella di €. 100.000: il regime il regime forfetario cessa di essere applicabile dall'anno successivo allo "sforamento"</a:t>
            </a:r>
            <a:r>
              <a:rPr lang="it-IT" sz="1800" dirty="0">
                <a:effectLst/>
                <a:latin typeface="Century Gothic" panose="020B0502020202020204" pitchFamily="34" charset="0"/>
                <a:ea typeface="Times New Roman" panose="02020603050405020304" pitchFamily="18" charset="0"/>
              </a:rPr>
              <a:t> (fuoriuscita dall'anno successivo).</a:t>
            </a:r>
          </a:p>
          <a:p>
            <a:pPr marL="0" indent="0">
              <a:buNone/>
            </a:pPr>
            <a:endParaRPr lang="it-IT" dirty="0"/>
          </a:p>
        </p:txBody>
      </p:sp>
      <p:sp>
        <p:nvSpPr>
          <p:cNvPr id="4" name="Segnaposto numero diapositiva 3">
            <a:extLst>
              <a:ext uri="{FF2B5EF4-FFF2-40B4-BE49-F238E27FC236}">
                <a16:creationId xmlns:a16="http://schemas.microsoft.com/office/drawing/2014/main" id="{B656D84D-1609-2CBB-A0EF-26444A116D37}"/>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761477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C1D095-9877-4703-230B-1119F4901A37}"/>
              </a:ext>
            </a:extLst>
          </p:cNvPr>
          <p:cNvSpPr>
            <a:spLocks noGrp="1"/>
          </p:cNvSpPr>
          <p:nvPr>
            <p:ph type="title"/>
          </p:nvPr>
        </p:nvSpPr>
        <p:spPr/>
        <p:txBody>
          <a:bodyPr/>
          <a:lstStyle/>
          <a:p>
            <a:r>
              <a:rPr lang="it-IT" dirty="0"/>
              <a:t>RICAVI E COMPENSI 2024</a:t>
            </a:r>
          </a:p>
        </p:txBody>
      </p:sp>
      <p:graphicFrame>
        <p:nvGraphicFramePr>
          <p:cNvPr id="5" name="Segnaposto contenuto 4">
            <a:extLst>
              <a:ext uri="{FF2B5EF4-FFF2-40B4-BE49-F238E27FC236}">
                <a16:creationId xmlns:a16="http://schemas.microsoft.com/office/drawing/2014/main" id="{A21F9DA9-8477-EB43-8AD2-A3F5E2DD4B33}"/>
              </a:ext>
            </a:extLst>
          </p:cNvPr>
          <p:cNvGraphicFramePr>
            <a:graphicFrameLocks noGrp="1"/>
          </p:cNvGraphicFramePr>
          <p:nvPr>
            <p:ph idx="1"/>
            <p:extLst>
              <p:ext uri="{D42A27DB-BD31-4B8C-83A1-F6EECF244321}">
                <p14:modId xmlns:p14="http://schemas.microsoft.com/office/powerpoint/2010/main" val="2451786425"/>
              </p:ext>
            </p:extLst>
          </p:nvPr>
        </p:nvGraphicFramePr>
        <p:xfrm>
          <a:off x="1155700" y="2603500"/>
          <a:ext cx="8761413" cy="1112520"/>
        </p:xfrm>
        <a:graphic>
          <a:graphicData uri="http://schemas.openxmlformats.org/drawingml/2006/table">
            <a:tbl>
              <a:tblPr firstRow="1" bandRow="1">
                <a:tableStyleId>{5C22544A-7EE6-4342-B048-85BDC9FD1C3A}</a:tableStyleId>
              </a:tblPr>
              <a:tblGrid>
                <a:gridCol w="2920471">
                  <a:extLst>
                    <a:ext uri="{9D8B030D-6E8A-4147-A177-3AD203B41FA5}">
                      <a16:colId xmlns:a16="http://schemas.microsoft.com/office/drawing/2014/main" val="2195819296"/>
                    </a:ext>
                  </a:extLst>
                </a:gridCol>
                <a:gridCol w="2920471">
                  <a:extLst>
                    <a:ext uri="{9D8B030D-6E8A-4147-A177-3AD203B41FA5}">
                      <a16:colId xmlns:a16="http://schemas.microsoft.com/office/drawing/2014/main" val="1334570212"/>
                    </a:ext>
                  </a:extLst>
                </a:gridCol>
                <a:gridCol w="2920471">
                  <a:extLst>
                    <a:ext uri="{9D8B030D-6E8A-4147-A177-3AD203B41FA5}">
                      <a16:colId xmlns:a16="http://schemas.microsoft.com/office/drawing/2014/main" val="691266403"/>
                    </a:ext>
                  </a:extLst>
                </a:gridCol>
              </a:tblGrid>
              <a:tr h="370840">
                <a:tc>
                  <a:txBody>
                    <a:bodyPr/>
                    <a:lstStyle/>
                    <a:p>
                      <a:r>
                        <a:rPr lang="it-IT" dirty="0"/>
                        <a:t>€ 85.000</a:t>
                      </a:r>
                    </a:p>
                  </a:txBody>
                  <a:tcPr/>
                </a:tc>
                <a:tc>
                  <a:txBody>
                    <a:bodyPr/>
                    <a:lstStyle/>
                    <a:p>
                      <a:r>
                        <a:rPr lang="it-IT" dirty="0"/>
                        <a:t>€ 95.000</a:t>
                      </a:r>
                    </a:p>
                  </a:txBody>
                  <a:tcPr/>
                </a:tc>
                <a:tc>
                  <a:txBody>
                    <a:bodyPr/>
                    <a:lstStyle/>
                    <a:p>
                      <a:r>
                        <a:rPr lang="it-IT" dirty="0"/>
                        <a:t>€ 105.000</a:t>
                      </a:r>
                    </a:p>
                  </a:txBody>
                  <a:tcPr/>
                </a:tc>
                <a:extLst>
                  <a:ext uri="{0D108BD9-81ED-4DB2-BD59-A6C34878D82A}">
                    <a16:rowId xmlns:a16="http://schemas.microsoft.com/office/drawing/2014/main" val="1290540420"/>
                  </a:ext>
                </a:extLst>
              </a:tr>
              <a:tr h="370840">
                <a:tc>
                  <a:txBody>
                    <a:bodyPr/>
                    <a:lstStyle/>
                    <a:p>
                      <a:r>
                        <a:rPr lang="it-IT" dirty="0"/>
                        <a:t>FORFETTARIO 2024</a:t>
                      </a:r>
                    </a:p>
                  </a:txBody>
                  <a:tcPr/>
                </a:tc>
                <a:tc>
                  <a:txBody>
                    <a:bodyPr/>
                    <a:lstStyle/>
                    <a:p>
                      <a:r>
                        <a:rPr lang="it-IT" dirty="0"/>
                        <a:t>FORFETTARIO 2024</a:t>
                      </a:r>
                    </a:p>
                  </a:txBody>
                  <a:tcPr/>
                </a:tc>
                <a:tc>
                  <a:txBody>
                    <a:bodyPr/>
                    <a:lstStyle/>
                    <a:p>
                      <a:r>
                        <a:rPr lang="it-IT" dirty="0"/>
                        <a:t>NO FORFETTARIO 2023</a:t>
                      </a:r>
                    </a:p>
                  </a:txBody>
                  <a:tcPr/>
                </a:tc>
                <a:extLst>
                  <a:ext uri="{0D108BD9-81ED-4DB2-BD59-A6C34878D82A}">
                    <a16:rowId xmlns:a16="http://schemas.microsoft.com/office/drawing/2014/main" val="58073110"/>
                  </a:ext>
                </a:extLst>
              </a:tr>
              <a:tr h="370840">
                <a:tc>
                  <a:txBody>
                    <a:bodyPr/>
                    <a:lstStyle/>
                    <a:p>
                      <a:r>
                        <a:rPr lang="it-IT" dirty="0"/>
                        <a:t>FORFETTARIO 2025</a:t>
                      </a:r>
                    </a:p>
                  </a:txBody>
                  <a:tcPr/>
                </a:tc>
                <a:tc>
                  <a:txBody>
                    <a:bodyPr/>
                    <a:lstStyle/>
                    <a:p>
                      <a:r>
                        <a:rPr lang="it-IT" dirty="0"/>
                        <a:t>NO FORFETTARIO 2025</a:t>
                      </a:r>
                    </a:p>
                  </a:txBody>
                  <a:tcPr/>
                </a:tc>
                <a:tc>
                  <a:txBody>
                    <a:bodyPr/>
                    <a:lstStyle/>
                    <a:p>
                      <a:r>
                        <a:rPr lang="it-IT" dirty="0"/>
                        <a:t>NO FORFETTARIO 2024</a:t>
                      </a:r>
                    </a:p>
                  </a:txBody>
                  <a:tcPr/>
                </a:tc>
                <a:extLst>
                  <a:ext uri="{0D108BD9-81ED-4DB2-BD59-A6C34878D82A}">
                    <a16:rowId xmlns:a16="http://schemas.microsoft.com/office/drawing/2014/main" val="281464048"/>
                  </a:ext>
                </a:extLst>
              </a:tr>
            </a:tbl>
          </a:graphicData>
        </a:graphic>
      </p:graphicFrame>
      <p:sp>
        <p:nvSpPr>
          <p:cNvPr id="4" name="Segnaposto numero diapositiva 3">
            <a:extLst>
              <a:ext uri="{FF2B5EF4-FFF2-40B4-BE49-F238E27FC236}">
                <a16:creationId xmlns:a16="http://schemas.microsoft.com/office/drawing/2014/main" id="{8AD8E95C-150C-5D1D-4799-33EC2211C171}"/>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935618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A998B4-E284-4517-9E97-4FBC27517AEE}"/>
              </a:ext>
            </a:extLst>
          </p:cNvPr>
          <p:cNvSpPr>
            <a:spLocks noGrp="1"/>
          </p:cNvSpPr>
          <p:nvPr>
            <p:ph type="title"/>
          </p:nvPr>
        </p:nvSpPr>
        <p:spPr/>
        <p:txBody>
          <a:bodyPr/>
          <a:lstStyle/>
          <a:p>
            <a:r>
              <a:rPr lang="it-IT" dirty="0"/>
              <a:t>REGIME ORDINARIO</a:t>
            </a:r>
          </a:p>
        </p:txBody>
      </p:sp>
      <p:sp>
        <p:nvSpPr>
          <p:cNvPr id="3" name="Segnaposto contenuto 2">
            <a:extLst>
              <a:ext uri="{FF2B5EF4-FFF2-40B4-BE49-F238E27FC236}">
                <a16:creationId xmlns:a16="http://schemas.microsoft.com/office/drawing/2014/main" id="{7155E684-DB60-4AEF-A112-23A088B791C5}"/>
              </a:ext>
            </a:extLst>
          </p:cNvPr>
          <p:cNvSpPr>
            <a:spLocks noGrp="1"/>
          </p:cNvSpPr>
          <p:nvPr>
            <p:ph idx="1"/>
          </p:nvPr>
        </p:nvSpPr>
        <p:spPr>
          <a:xfrm>
            <a:off x="586595" y="2682815"/>
            <a:ext cx="10886537" cy="3526766"/>
          </a:xfrm>
        </p:spPr>
        <p:txBody>
          <a:bodyPr>
            <a:normAutofit fontScale="85000" lnSpcReduction="20000"/>
          </a:bodyPr>
          <a:lstStyle/>
          <a:p>
            <a:pPr marL="0" indent="0" algn="just">
              <a:buNone/>
            </a:pPr>
            <a:r>
              <a:rPr lang="it-IT" dirty="0"/>
              <a:t>Nel regime di tassazione ordinario esistono due possibili regimi contabili:</a:t>
            </a:r>
          </a:p>
          <a:p>
            <a:pPr algn="just">
              <a:buClr>
                <a:schemeClr val="accent6">
                  <a:lumMod val="75000"/>
                </a:schemeClr>
              </a:buClr>
              <a:buFont typeface="Wingdings" panose="05000000000000000000" pitchFamily="2" charset="2"/>
              <a:buChar char="q"/>
            </a:pPr>
            <a:r>
              <a:rPr lang="it-IT" b="1" dirty="0"/>
              <a:t>La contabilità semplificata</a:t>
            </a:r>
            <a:r>
              <a:rPr lang="it-IT" dirty="0"/>
              <a:t>: regime </a:t>
            </a:r>
            <a:r>
              <a:rPr lang="it-IT" u="sng" dirty="0"/>
              <a:t>naturale</a:t>
            </a:r>
            <a:r>
              <a:rPr lang="it-IT" dirty="0"/>
              <a:t> dei professionisti che non rientrano nel regime forfettario, qualunque sia il volume d’affari. E’ obbligatorio tenere:</a:t>
            </a:r>
          </a:p>
          <a:p>
            <a:pPr lvl="1" algn="just">
              <a:buClr>
                <a:schemeClr val="accent6">
                  <a:lumMod val="75000"/>
                </a:schemeClr>
              </a:buClr>
              <a:buFont typeface="Wingdings" panose="05000000000000000000" pitchFamily="2" charset="2"/>
              <a:buChar char="q"/>
            </a:pPr>
            <a:r>
              <a:rPr lang="it-IT" dirty="0"/>
              <a:t>Registri delle fatture di vendita e di acquisto;</a:t>
            </a:r>
          </a:p>
          <a:p>
            <a:pPr lvl="1" algn="just">
              <a:buClr>
                <a:schemeClr val="accent6">
                  <a:lumMod val="75000"/>
                </a:schemeClr>
              </a:buClr>
              <a:buFont typeface="Wingdings" panose="05000000000000000000" pitchFamily="2" charset="2"/>
              <a:buChar char="q"/>
            </a:pPr>
            <a:r>
              <a:rPr lang="it-IT" dirty="0"/>
              <a:t>Registro degli incassi e pagamenti.</a:t>
            </a:r>
          </a:p>
          <a:p>
            <a:pPr marL="285750" lvl="1" algn="just">
              <a:buClr>
                <a:schemeClr val="accent6">
                  <a:lumMod val="75000"/>
                </a:schemeClr>
              </a:buClr>
              <a:buFont typeface="Wingdings" panose="05000000000000000000" pitchFamily="2" charset="2"/>
              <a:buChar char="q"/>
            </a:pPr>
            <a:r>
              <a:rPr lang="it-IT" sz="1800" b="1" dirty="0"/>
              <a:t>La contabilità ordinaria</a:t>
            </a:r>
            <a:r>
              <a:rPr lang="it-IT" sz="1800" dirty="0"/>
              <a:t>: regime </a:t>
            </a:r>
            <a:r>
              <a:rPr lang="it-IT" sz="1800" u="sng" dirty="0"/>
              <a:t>facoltativo</a:t>
            </a:r>
            <a:r>
              <a:rPr lang="it-IT" sz="1800" dirty="0"/>
              <a:t> che si può adottare in modo vincolante per tre anni. E’ obbligatorio tenere:</a:t>
            </a:r>
          </a:p>
          <a:p>
            <a:pPr marL="685800" lvl="2" algn="just">
              <a:buClr>
                <a:schemeClr val="accent6">
                  <a:lumMod val="75000"/>
                </a:schemeClr>
              </a:buClr>
              <a:buFont typeface="Wingdings" panose="05000000000000000000" pitchFamily="2" charset="2"/>
              <a:buChar char="q"/>
            </a:pPr>
            <a:r>
              <a:rPr lang="it-IT" sz="1600" dirty="0"/>
              <a:t>Registri fatture di vendita e di acquisto;</a:t>
            </a:r>
          </a:p>
          <a:p>
            <a:pPr marL="685800" lvl="2" algn="just">
              <a:buClr>
                <a:schemeClr val="accent6">
                  <a:lumMod val="75000"/>
                </a:schemeClr>
              </a:buClr>
              <a:buFont typeface="Wingdings" panose="05000000000000000000" pitchFamily="2" charset="2"/>
              <a:buChar char="q"/>
            </a:pPr>
            <a:r>
              <a:rPr lang="it-IT" sz="1600" dirty="0"/>
              <a:t>Registro dei movimenti finanziari.</a:t>
            </a:r>
          </a:p>
          <a:p>
            <a:pPr marL="457200" lvl="1" indent="0" algn="just">
              <a:buClr>
                <a:schemeClr val="accent6">
                  <a:lumMod val="75000"/>
                </a:schemeClr>
              </a:buClr>
              <a:buNone/>
            </a:pPr>
            <a:endParaRPr lang="it-IT" dirty="0"/>
          </a:p>
          <a:p>
            <a:pPr marL="0" indent="0">
              <a:buClr>
                <a:schemeClr val="accent6">
                  <a:lumMod val="75000"/>
                </a:schemeClr>
              </a:buClr>
              <a:buNone/>
            </a:pPr>
            <a:endParaRPr lang="it-IT" dirty="0"/>
          </a:p>
          <a:p>
            <a:pPr marL="0" indent="0">
              <a:buClr>
                <a:schemeClr val="accent6">
                  <a:lumMod val="75000"/>
                </a:schemeClr>
              </a:buClr>
              <a:buNone/>
            </a:pPr>
            <a:r>
              <a:rPr lang="it-IT" dirty="0"/>
              <a:t>	</a:t>
            </a:r>
          </a:p>
        </p:txBody>
      </p:sp>
      <p:sp>
        <p:nvSpPr>
          <p:cNvPr id="5" name="Segnaposto numero diapositiva 4">
            <a:extLst>
              <a:ext uri="{FF2B5EF4-FFF2-40B4-BE49-F238E27FC236}">
                <a16:creationId xmlns:a16="http://schemas.microsoft.com/office/drawing/2014/main" id="{D972A334-0D3C-458E-9592-93838C9272CA}"/>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871034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F75AD-1FE5-439C-B217-C1FE70E16086}"/>
              </a:ext>
            </a:extLst>
          </p:cNvPr>
          <p:cNvSpPr>
            <a:spLocks noGrp="1"/>
          </p:cNvSpPr>
          <p:nvPr>
            <p:ph type="title"/>
          </p:nvPr>
        </p:nvSpPr>
        <p:spPr/>
        <p:txBody>
          <a:bodyPr/>
          <a:lstStyle/>
          <a:p>
            <a:r>
              <a:rPr lang="it-IT" dirty="0"/>
              <a:t>REGIME ORDINARIO</a:t>
            </a:r>
            <a:br>
              <a:rPr lang="it-IT" dirty="0"/>
            </a:br>
            <a:r>
              <a:rPr lang="it-IT" dirty="0"/>
              <a:t>Determinazione del reddito</a:t>
            </a:r>
          </a:p>
        </p:txBody>
      </p:sp>
      <p:sp>
        <p:nvSpPr>
          <p:cNvPr id="3" name="Segnaposto contenuto 2">
            <a:extLst>
              <a:ext uri="{FF2B5EF4-FFF2-40B4-BE49-F238E27FC236}">
                <a16:creationId xmlns:a16="http://schemas.microsoft.com/office/drawing/2014/main" id="{C37EAD9C-3921-4C0B-9D3D-31AA54132E14}"/>
              </a:ext>
            </a:extLst>
          </p:cNvPr>
          <p:cNvSpPr>
            <a:spLocks noGrp="1"/>
          </p:cNvSpPr>
          <p:nvPr>
            <p:ph idx="1"/>
          </p:nvPr>
        </p:nvSpPr>
        <p:spPr>
          <a:xfrm>
            <a:off x="458638" y="2827786"/>
            <a:ext cx="11274724" cy="3416300"/>
          </a:xfrm>
        </p:spPr>
        <p:txBody>
          <a:bodyPr/>
          <a:lstStyle/>
          <a:p>
            <a:pPr marL="0" indent="0" algn="just">
              <a:buNone/>
            </a:pPr>
            <a:r>
              <a:rPr lang="it-IT" dirty="0"/>
              <a:t>Il reddito del professionista è calcolato, dalla differenza tra </a:t>
            </a:r>
            <a:r>
              <a:rPr lang="it-IT" b="1" dirty="0"/>
              <a:t>Ricavi </a:t>
            </a:r>
            <a:r>
              <a:rPr lang="it-IT" dirty="0"/>
              <a:t>e</a:t>
            </a:r>
            <a:r>
              <a:rPr lang="it-IT" b="1" dirty="0"/>
              <a:t> Costi</a:t>
            </a:r>
            <a:r>
              <a:rPr lang="it-IT" dirty="0"/>
              <a:t>.</a:t>
            </a:r>
          </a:p>
          <a:p>
            <a:pPr marL="0" indent="0" algn="just">
              <a:buNone/>
            </a:pPr>
            <a:r>
              <a:rPr lang="it-IT" dirty="0"/>
              <a:t>Sono assoggettati a tassazione tutti i compensi conseguiti nell’esercizio, al netto delle spese e delle quote di ammortamento deducibili, nonché dei contributi previdenziali e assistenziali pagati dal professionista nel corso del medesimo esercizio.</a:t>
            </a:r>
          </a:p>
          <a:p>
            <a:pPr marL="0" indent="0" algn="just">
              <a:buNone/>
            </a:pPr>
            <a:r>
              <a:rPr lang="it-IT" dirty="0"/>
              <a:t>Il reddito professionale imponibile è dato, pertanto, dalla differenza tra i compensi percepiti e le spese sostenute nell’anno, </a:t>
            </a:r>
            <a:r>
              <a:rPr lang="it-IT" u="sng" dirty="0"/>
              <a:t>purché inerenti all’attività professionale</a:t>
            </a:r>
            <a:r>
              <a:rPr lang="it-IT" dirty="0"/>
              <a:t>.</a:t>
            </a:r>
          </a:p>
          <a:p>
            <a:pPr marL="0" indent="0">
              <a:buNone/>
            </a:pPr>
            <a:endParaRPr lang="it-IT" dirty="0"/>
          </a:p>
        </p:txBody>
      </p:sp>
      <p:sp>
        <p:nvSpPr>
          <p:cNvPr id="5" name="Segnaposto numero diapositiva 4">
            <a:extLst>
              <a:ext uri="{FF2B5EF4-FFF2-40B4-BE49-F238E27FC236}">
                <a16:creationId xmlns:a16="http://schemas.microsoft.com/office/drawing/2014/main" id="{8CE9BA66-B41C-4D6A-B8DE-D226F072EB40}"/>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6" name="CasellaDiTesto 5">
            <a:extLst>
              <a:ext uri="{FF2B5EF4-FFF2-40B4-BE49-F238E27FC236}">
                <a16:creationId xmlns:a16="http://schemas.microsoft.com/office/drawing/2014/main" id="{FA3CA52C-A5F5-43E7-B371-3893C84FC893}"/>
              </a:ext>
            </a:extLst>
          </p:cNvPr>
          <p:cNvSpPr txBox="1"/>
          <p:nvPr/>
        </p:nvSpPr>
        <p:spPr>
          <a:xfrm>
            <a:off x="590550" y="5476875"/>
            <a:ext cx="1762125" cy="338554"/>
          </a:xfrm>
          <a:prstGeom prst="rect">
            <a:avLst/>
          </a:prstGeom>
          <a:noFill/>
          <a:ln>
            <a:solidFill>
              <a:schemeClr val="tx1"/>
            </a:solidFill>
          </a:ln>
        </p:spPr>
        <p:txBody>
          <a:bodyPr wrap="square" rtlCol="0">
            <a:spAutoFit/>
          </a:bodyPr>
          <a:lstStyle/>
          <a:p>
            <a:pPr algn="ctr"/>
            <a:r>
              <a:rPr lang="it-IT" sz="1600" dirty="0">
                <a:latin typeface="Arial" panose="020B0604020202020204" pitchFamily="34" charset="0"/>
                <a:cs typeface="Arial" panose="020B0604020202020204" pitchFamily="34" charset="0"/>
              </a:rPr>
              <a:t>REDDITO</a:t>
            </a:r>
          </a:p>
        </p:txBody>
      </p:sp>
      <p:cxnSp>
        <p:nvCxnSpPr>
          <p:cNvPr id="8" name="Connettore 2 7">
            <a:extLst>
              <a:ext uri="{FF2B5EF4-FFF2-40B4-BE49-F238E27FC236}">
                <a16:creationId xmlns:a16="http://schemas.microsoft.com/office/drawing/2014/main" id="{73FA8B2E-0751-401E-870D-2C979D2DF00D}"/>
              </a:ext>
            </a:extLst>
          </p:cNvPr>
          <p:cNvCxnSpPr>
            <a:cxnSpLocks/>
            <a:stCxn id="6" idx="3"/>
          </p:cNvCxnSpPr>
          <p:nvPr/>
        </p:nvCxnSpPr>
        <p:spPr>
          <a:xfrm>
            <a:off x="2352675" y="5646152"/>
            <a:ext cx="7239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7A5A8080-1E9A-4064-9CD0-B0B8D5ED5BB7}"/>
              </a:ext>
            </a:extLst>
          </p:cNvPr>
          <p:cNvSpPr txBox="1"/>
          <p:nvPr/>
        </p:nvSpPr>
        <p:spPr>
          <a:xfrm>
            <a:off x="3400425" y="5384542"/>
            <a:ext cx="1638300" cy="523220"/>
          </a:xfrm>
          <a:prstGeom prst="rect">
            <a:avLst/>
          </a:prstGeom>
          <a:noFill/>
          <a:ln>
            <a:solidFill>
              <a:schemeClr val="tx1"/>
            </a:solidFill>
          </a:ln>
        </p:spPr>
        <p:txBody>
          <a:bodyPr wrap="square" rtlCol="0">
            <a:spAutoFit/>
          </a:bodyPr>
          <a:lstStyle/>
          <a:p>
            <a:pPr algn="ctr"/>
            <a:r>
              <a:rPr lang="it-IT" sz="1400" dirty="0">
                <a:latin typeface="Arial" panose="020B0604020202020204" pitchFamily="34" charset="0"/>
                <a:cs typeface="Arial" panose="020B0604020202020204" pitchFamily="34" charset="0"/>
              </a:rPr>
              <a:t>COMPENSI INCASSATI</a:t>
            </a:r>
          </a:p>
        </p:txBody>
      </p:sp>
      <p:sp>
        <p:nvSpPr>
          <p:cNvPr id="12" name="CasellaDiTesto 11">
            <a:extLst>
              <a:ext uri="{FF2B5EF4-FFF2-40B4-BE49-F238E27FC236}">
                <a16:creationId xmlns:a16="http://schemas.microsoft.com/office/drawing/2014/main" id="{210B7BD8-F51B-4A07-BA7F-EE6412A225BB}"/>
              </a:ext>
            </a:extLst>
          </p:cNvPr>
          <p:cNvSpPr txBox="1"/>
          <p:nvPr/>
        </p:nvSpPr>
        <p:spPr>
          <a:xfrm>
            <a:off x="5535659" y="5384542"/>
            <a:ext cx="1638300" cy="523220"/>
          </a:xfrm>
          <a:prstGeom prst="rect">
            <a:avLst/>
          </a:prstGeom>
          <a:noFill/>
          <a:ln>
            <a:solidFill>
              <a:schemeClr val="tx1"/>
            </a:solidFill>
          </a:ln>
        </p:spPr>
        <p:txBody>
          <a:bodyPr wrap="square" rtlCol="0">
            <a:spAutoFit/>
          </a:bodyPr>
          <a:lstStyle/>
          <a:p>
            <a:pPr algn="ctr"/>
            <a:r>
              <a:rPr lang="it-IT" sz="1400" dirty="0">
                <a:latin typeface="Arial" panose="020B0604020202020204" pitchFamily="34" charset="0"/>
                <a:cs typeface="Arial" panose="020B0604020202020204" pitchFamily="34" charset="0"/>
              </a:rPr>
              <a:t>COSTI SOSTENUTI</a:t>
            </a:r>
          </a:p>
        </p:txBody>
      </p:sp>
      <p:cxnSp>
        <p:nvCxnSpPr>
          <p:cNvPr id="14" name="Connettore diritto 13">
            <a:extLst>
              <a:ext uri="{FF2B5EF4-FFF2-40B4-BE49-F238E27FC236}">
                <a16:creationId xmlns:a16="http://schemas.microsoft.com/office/drawing/2014/main" id="{0DF6FF38-6C22-4DCA-8CDD-668BF4F570EE}"/>
              </a:ext>
            </a:extLst>
          </p:cNvPr>
          <p:cNvCxnSpPr/>
          <p:nvPr/>
        </p:nvCxnSpPr>
        <p:spPr>
          <a:xfrm>
            <a:off x="5172075" y="5646152"/>
            <a:ext cx="20002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870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09A992-6CD4-46F6-9F8A-7431B69C9D3C}"/>
              </a:ext>
            </a:extLst>
          </p:cNvPr>
          <p:cNvSpPr>
            <a:spLocks noGrp="1"/>
          </p:cNvSpPr>
          <p:nvPr>
            <p:ph type="title"/>
          </p:nvPr>
        </p:nvSpPr>
        <p:spPr/>
        <p:txBody>
          <a:bodyPr/>
          <a:lstStyle/>
          <a:p>
            <a:r>
              <a:rPr lang="it-IT" dirty="0"/>
              <a:t>TEMATICHE WEBINAR</a:t>
            </a:r>
          </a:p>
        </p:txBody>
      </p:sp>
      <p:sp>
        <p:nvSpPr>
          <p:cNvPr id="3" name="Segnaposto contenuto 2">
            <a:extLst>
              <a:ext uri="{FF2B5EF4-FFF2-40B4-BE49-F238E27FC236}">
                <a16:creationId xmlns:a16="http://schemas.microsoft.com/office/drawing/2014/main" id="{390C0886-A75C-463B-83C8-85DF9DC4F3A2}"/>
              </a:ext>
            </a:extLst>
          </p:cNvPr>
          <p:cNvSpPr>
            <a:spLocks noGrp="1"/>
          </p:cNvSpPr>
          <p:nvPr>
            <p:ph idx="1"/>
          </p:nvPr>
        </p:nvSpPr>
        <p:spPr/>
        <p:txBody>
          <a:bodyPr/>
          <a:lstStyle/>
          <a:p>
            <a:pPr lvl="0">
              <a:buClr>
                <a:srgbClr val="00B050"/>
              </a:buClr>
              <a:buSzPct val="100000"/>
              <a:buFont typeface="Wingdings" panose="05000000000000000000" pitchFamily="2" charset="2"/>
              <a:buChar char="Ø"/>
            </a:pPr>
            <a:r>
              <a:rPr lang="it-IT" b="1" dirty="0"/>
              <a:t>Prestazione occasionale</a:t>
            </a:r>
            <a:r>
              <a:rPr lang="it-IT" dirty="0"/>
              <a:t>: definizione giuridica, fiscalità , requisiti</a:t>
            </a:r>
          </a:p>
          <a:p>
            <a:pPr>
              <a:buClr>
                <a:srgbClr val="00B050"/>
              </a:buClr>
              <a:buSzPct val="100000"/>
              <a:buFont typeface="Wingdings" panose="05000000000000000000" pitchFamily="2" charset="2"/>
              <a:buChar char="Ø"/>
            </a:pPr>
            <a:r>
              <a:rPr lang="it-IT" b="1" dirty="0"/>
              <a:t>Apertura </a:t>
            </a:r>
            <a:r>
              <a:rPr lang="it-IT" b="1" dirty="0" err="1"/>
              <a:t>p.iva</a:t>
            </a:r>
            <a:r>
              <a:rPr lang="it-IT" dirty="0"/>
              <a:t>: requisiti, adempimenti, tempistiche</a:t>
            </a:r>
          </a:p>
          <a:p>
            <a:pPr>
              <a:buClr>
                <a:srgbClr val="00B050"/>
              </a:buClr>
              <a:buSzPct val="100000"/>
              <a:buFont typeface="Wingdings" panose="05000000000000000000" pitchFamily="2" charset="2"/>
              <a:buChar char="Ø"/>
            </a:pPr>
            <a:r>
              <a:rPr lang="it-IT" b="1" dirty="0"/>
              <a:t>La previdenza</a:t>
            </a:r>
            <a:r>
              <a:rPr lang="it-IT" dirty="0"/>
              <a:t>: iscrizione, agevolazioni, adempimenti annuali, et al.</a:t>
            </a:r>
          </a:p>
          <a:p>
            <a:pPr>
              <a:buClr>
                <a:srgbClr val="00B050"/>
              </a:buClr>
              <a:buSzPct val="100000"/>
              <a:buFont typeface="Wingdings" panose="05000000000000000000" pitchFamily="2" charset="2"/>
              <a:buChar char="Ø"/>
            </a:pPr>
            <a:r>
              <a:rPr lang="it-IT" b="1" dirty="0"/>
              <a:t>Regimi fiscali </a:t>
            </a:r>
            <a:r>
              <a:rPr lang="it-IT" dirty="0"/>
              <a:t>adottabili dal lavoratore autonomo:</a:t>
            </a:r>
          </a:p>
          <a:p>
            <a:pPr lvl="2">
              <a:buClr>
                <a:srgbClr val="00B050"/>
              </a:buClr>
              <a:buSzPct val="100000"/>
              <a:buFont typeface="Arial" panose="020B0604020202020204" pitchFamily="34" charset="0"/>
              <a:buChar char="•"/>
            </a:pPr>
            <a:r>
              <a:rPr lang="it-IT" dirty="0"/>
              <a:t>Regime forfettario</a:t>
            </a:r>
          </a:p>
          <a:p>
            <a:pPr lvl="2">
              <a:buClr>
                <a:srgbClr val="00B050"/>
              </a:buClr>
              <a:buSzPct val="100000"/>
              <a:buFont typeface="Arial" panose="020B0604020202020204" pitchFamily="34" charset="0"/>
              <a:buChar char="•"/>
            </a:pPr>
            <a:r>
              <a:rPr lang="it-IT" dirty="0"/>
              <a:t>Regime ordinario di contabilità semplificata</a:t>
            </a:r>
          </a:p>
          <a:p>
            <a:pPr marL="914400" lvl="2" indent="0">
              <a:buClr>
                <a:srgbClr val="00B050"/>
              </a:buClr>
              <a:buSzPct val="100000"/>
              <a:buNone/>
            </a:pPr>
            <a:endParaRPr lang="it-IT" dirty="0"/>
          </a:p>
        </p:txBody>
      </p:sp>
      <p:sp>
        <p:nvSpPr>
          <p:cNvPr id="7" name="Segnaposto numero diapositiva 6">
            <a:extLst>
              <a:ext uri="{FF2B5EF4-FFF2-40B4-BE49-F238E27FC236}">
                <a16:creationId xmlns:a16="http://schemas.microsoft.com/office/drawing/2014/main" id="{4091436D-0D7F-4A67-9927-CCE513816A94}"/>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8" name="Rectangle 2">
            <a:extLst>
              <a:ext uri="{FF2B5EF4-FFF2-40B4-BE49-F238E27FC236}">
                <a16:creationId xmlns:a16="http://schemas.microsoft.com/office/drawing/2014/main" id="{81FB1085-864B-4A5D-8408-73159A20CA03}"/>
              </a:ext>
            </a:extLst>
          </p:cNvPr>
          <p:cNvSpPr>
            <a:spLocks noChangeArrowheads="1"/>
          </p:cNvSpPr>
          <p:nvPr/>
        </p:nvSpPr>
        <p:spPr bwMode="auto">
          <a:xfrm>
            <a:off x="8859328" y="50895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740900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Oval 12">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Oval 13">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Oval 14">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Oval 15">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Oval 16">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0" name="Rectangle 19">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CCF2094A-BF7C-649B-88C0-BF29317E43D5}"/>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200" b="0" i="0" kern="1200" dirty="0">
                <a:solidFill>
                  <a:schemeClr val="bg2"/>
                </a:solidFill>
                <a:latin typeface="+mj-lt"/>
                <a:ea typeface="+mj-ea"/>
                <a:cs typeface="+mj-cs"/>
              </a:rPr>
              <a:t>Deducibilità IRPEF dei principali costi</a:t>
            </a:r>
          </a:p>
        </p:txBody>
      </p:sp>
      <p:sp>
        <p:nvSpPr>
          <p:cNvPr id="4" name="Segnaposto numero diapositiva 3">
            <a:extLst>
              <a:ext uri="{FF2B5EF4-FFF2-40B4-BE49-F238E27FC236}">
                <a16:creationId xmlns:a16="http://schemas.microsoft.com/office/drawing/2014/main" id="{666DEAAB-9C3F-294E-31E9-D212A88CA85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latin typeface="+mj-lt"/>
              </a:rPr>
              <a:pPr defTabSz="914400">
                <a:spcAft>
                  <a:spcPts val="600"/>
                </a:spcAft>
              </a:pPr>
              <a:t>40</a:t>
            </a:fld>
            <a:endParaRPr lang="en-US">
              <a:latin typeface="+mj-lt"/>
            </a:endParaRPr>
          </a:p>
        </p:txBody>
      </p:sp>
      <p:pic>
        <p:nvPicPr>
          <p:cNvPr id="6" name="Segnaposto contenuto 5" descr="Immagine che contiene testo, schermata, numero, Carattere&#10;&#10;Il contenuto generato dall'IA potrebbe non essere corretto.">
            <a:extLst>
              <a:ext uri="{FF2B5EF4-FFF2-40B4-BE49-F238E27FC236}">
                <a16:creationId xmlns:a16="http://schemas.microsoft.com/office/drawing/2014/main" id="{FC481E3B-B04B-BF42-1636-8A2027F7C7E3}"/>
              </a:ext>
            </a:extLst>
          </p:cNvPr>
          <p:cNvPicPr>
            <a:picLocks noGrp="1" noChangeAspect="1"/>
          </p:cNvPicPr>
          <p:nvPr>
            <p:ph idx="1"/>
          </p:nvPr>
        </p:nvPicPr>
        <p:blipFill>
          <a:blip r:embed="rId3"/>
          <a:stretch>
            <a:fillRect/>
          </a:stretch>
        </p:blipFill>
        <p:spPr>
          <a:xfrm>
            <a:off x="690360" y="1406799"/>
            <a:ext cx="7246294" cy="442023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223070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31" name="Rectangle 3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2" name="Oval 3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3" name="Oval 3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4" name="Oval 3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5" name="Oval 3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6" name="Oval 3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39" name="Rectangle 3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D57D5D3C-B8DE-2480-BB10-A93E68FE4C67}"/>
              </a:ext>
            </a:extLst>
          </p:cNvPr>
          <p:cNvSpPr>
            <a:spLocks noGrp="1"/>
          </p:cNvSpPr>
          <p:nvPr>
            <p:ph type="title"/>
          </p:nvPr>
        </p:nvSpPr>
        <p:spPr>
          <a:xfrm>
            <a:off x="649452" y="4692453"/>
            <a:ext cx="10893095" cy="1174947"/>
          </a:xfrm>
        </p:spPr>
        <p:txBody>
          <a:bodyPr vert="horz" lIns="91440" tIns="45720" rIns="91440" bIns="45720" rtlCol="0" anchor="b">
            <a:normAutofit/>
          </a:bodyPr>
          <a:lstStyle/>
          <a:p>
            <a:pPr>
              <a:lnSpc>
                <a:spcPct val="90000"/>
              </a:lnSpc>
            </a:pPr>
            <a:r>
              <a:rPr lang="en-US" sz="4200" b="0" i="0" kern="1200">
                <a:solidFill>
                  <a:schemeClr val="bg2"/>
                </a:solidFill>
                <a:latin typeface="+mj-lt"/>
                <a:ea typeface="+mj-ea"/>
                <a:cs typeface="+mj-cs"/>
              </a:rPr>
              <a:t>DEDUCIBILITÀ IRPEF DEI PRINCIPALI COSTI</a:t>
            </a:r>
            <a:endParaRPr lang="en-US" sz="4200" b="0" i="0" kern="1200" dirty="0">
              <a:solidFill>
                <a:schemeClr val="bg2"/>
              </a:solidFill>
              <a:latin typeface="+mj-lt"/>
              <a:ea typeface="+mj-ea"/>
              <a:cs typeface="+mj-cs"/>
            </a:endParaRPr>
          </a:p>
        </p:txBody>
      </p:sp>
      <p:pic>
        <p:nvPicPr>
          <p:cNvPr id="6" name="Segnaposto contenuto 5" descr="Immagine che contiene testo, schermata, numero, Carattere&#10;&#10;Il contenuto generato dall'IA potrebbe non essere corretto.">
            <a:extLst>
              <a:ext uri="{FF2B5EF4-FFF2-40B4-BE49-F238E27FC236}">
                <a16:creationId xmlns:a16="http://schemas.microsoft.com/office/drawing/2014/main" id="{35760ED8-635A-6E8F-81F2-BCD838DC7795}"/>
              </a:ext>
            </a:extLst>
          </p:cNvPr>
          <p:cNvPicPr>
            <a:picLocks noChangeAspect="1"/>
          </p:cNvPicPr>
          <p:nvPr/>
        </p:nvPicPr>
        <p:blipFill>
          <a:blip r:embed="rId3"/>
          <a:srcRect l="3942"/>
          <a:stretch>
            <a:fillRect/>
          </a:stretch>
        </p:blipFill>
        <p:spPr>
          <a:xfrm>
            <a:off x="2581611" y="753953"/>
            <a:ext cx="7207271" cy="4220460"/>
          </a:xfrm>
          <a:prstGeom prst="roundRect">
            <a:avLst>
              <a:gd name="adj" fmla="val 1858"/>
            </a:avLst>
          </a:prstGeom>
          <a:effectLst>
            <a:outerShdw blurRad="50800" dist="50800" dir="5400000" algn="tl" rotWithShape="0">
              <a:srgbClr val="000000">
                <a:alpha val="43000"/>
              </a:srgbClr>
            </a:outerShdw>
          </a:effectLst>
        </p:spPr>
      </p:pic>
      <p:sp>
        <p:nvSpPr>
          <p:cNvPr id="4" name="Segnaposto numero diapositiva 3">
            <a:extLst>
              <a:ext uri="{FF2B5EF4-FFF2-40B4-BE49-F238E27FC236}">
                <a16:creationId xmlns:a16="http://schemas.microsoft.com/office/drawing/2014/main" id="{7E5C3BC2-2614-EF75-9ECC-F5814E851FC9}"/>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latin typeface="+mj-lt"/>
              </a:rPr>
              <a:pPr defTabSz="914400">
                <a:spcAft>
                  <a:spcPts val="600"/>
                </a:spcAft>
              </a:pPr>
              <a:t>41</a:t>
            </a:fld>
            <a:endParaRPr lang="en-US">
              <a:latin typeface="+mj-lt"/>
            </a:endParaRPr>
          </a:p>
        </p:txBody>
      </p:sp>
    </p:spTree>
    <p:extLst>
      <p:ext uri="{BB962C8B-B14F-4D97-AF65-F5344CB8AC3E}">
        <p14:creationId xmlns:p14="http://schemas.microsoft.com/office/powerpoint/2010/main" val="1687485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Oval 12">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Oval 13">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Oval 14">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Oval 15">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Oval 16">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0" name="Rectangle 19">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4C666F57-B55A-A5EF-1FC5-1E9BABDE1FB2}"/>
              </a:ext>
            </a:extLst>
          </p:cNvPr>
          <p:cNvSpPr>
            <a:spLocks noGrp="1"/>
          </p:cNvSpPr>
          <p:nvPr>
            <p:ph type="title"/>
          </p:nvPr>
        </p:nvSpPr>
        <p:spPr>
          <a:xfrm>
            <a:off x="7884755" y="1113062"/>
            <a:ext cx="3658316" cy="3281957"/>
          </a:xfrm>
        </p:spPr>
        <p:txBody>
          <a:bodyPr vert="horz" lIns="91440" tIns="45720" rIns="91440" bIns="45720" rtlCol="0" anchor="b">
            <a:normAutofit/>
          </a:bodyPr>
          <a:lstStyle/>
          <a:p>
            <a:pPr algn="r">
              <a:lnSpc>
                <a:spcPct val="90000"/>
              </a:lnSpc>
            </a:pPr>
            <a:r>
              <a:rPr lang="en-US" sz="4200" b="0" i="0" kern="1200" dirty="0">
                <a:solidFill>
                  <a:schemeClr val="bg2"/>
                </a:solidFill>
                <a:latin typeface="+mj-lt"/>
                <a:ea typeface="+mj-ea"/>
                <a:cs typeface="+mj-cs"/>
              </a:rPr>
              <a:t>DEDUCIBILITÀ IRPEF DEI PRINCIPALI COSTI</a:t>
            </a:r>
          </a:p>
        </p:txBody>
      </p:sp>
      <p:sp>
        <p:nvSpPr>
          <p:cNvPr id="4" name="Segnaposto numero diapositiva 3">
            <a:extLst>
              <a:ext uri="{FF2B5EF4-FFF2-40B4-BE49-F238E27FC236}">
                <a16:creationId xmlns:a16="http://schemas.microsoft.com/office/drawing/2014/main" id="{084C8825-A0EF-F681-CAD9-E1B0F1153299}"/>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latin typeface="+mj-lt"/>
              </a:rPr>
              <a:pPr defTabSz="914400">
                <a:spcAft>
                  <a:spcPts val="600"/>
                </a:spcAft>
              </a:pPr>
              <a:t>42</a:t>
            </a:fld>
            <a:endParaRPr lang="en-US">
              <a:latin typeface="+mj-lt"/>
            </a:endParaRPr>
          </a:p>
        </p:txBody>
      </p:sp>
      <p:pic>
        <p:nvPicPr>
          <p:cNvPr id="6" name="Segnaposto contenuto 5">
            <a:extLst>
              <a:ext uri="{FF2B5EF4-FFF2-40B4-BE49-F238E27FC236}">
                <a16:creationId xmlns:a16="http://schemas.microsoft.com/office/drawing/2014/main" id="{A8ECFF57-F0B6-A439-3E6E-49051D6B0010}"/>
              </a:ext>
            </a:extLst>
          </p:cNvPr>
          <p:cNvPicPr>
            <a:picLocks noGrp="1" noChangeAspect="1"/>
          </p:cNvPicPr>
          <p:nvPr>
            <p:ph idx="1"/>
          </p:nvPr>
        </p:nvPicPr>
        <p:blipFill>
          <a:blip r:embed="rId3"/>
          <a:stretch>
            <a:fillRect/>
          </a:stretch>
        </p:blipFill>
        <p:spPr>
          <a:xfrm>
            <a:off x="648930" y="748364"/>
            <a:ext cx="7235824" cy="536127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527880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F8FA567-6801-4E44-99F0-F1AED7BDC5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4" name="Rectangle 13">
              <a:extLst>
                <a:ext uri="{FF2B5EF4-FFF2-40B4-BE49-F238E27FC236}">
                  <a16:creationId xmlns:a16="http://schemas.microsoft.com/office/drawing/2014/main" id="{53531099-7A4C-4E6F-AB08-894FB0643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5" name="Oval 14">
              <a:extLst>
                <a:ext uri="{FF2B5EF4-FFF2-40B4-BE49-F238E27FC236}">
                  <a16:creationId xmlns:a16="http://schemas.microsoft.com/office/drawing/2014/main" id="{516D0A97-FFB8-4867-8BE5-0ED64374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Oval 15">
              <a:extLst>
                <a:ext uri="{FF2B5EF4-FFF2-40B4-BE49-F238E27FC236}">
                  <a16:creationId xmlns:a16="http://schemas.microsoft.com/office/drawing/2014/main" id="{F118CF65-5A7A-4F58-AF57-6D7BC957D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Oval 16">
              <a:extLst>
                <a:ext uri="{FF2B5EF4-FFF2-40B4-BE49-F238E27FC236}">
                  <a16:creationId xmlns:a16="http://schemas.microsoft.com/office/drawing/2014/main" id="{F5263132-B512-4579-9667-738667275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Oval 17">
              <a:extLst>
                <a:ext uri="{FF2B5EF4-FFF2-40B4-BE49-F238E27FC236}">
                  <a16:creationId xmlns:a16="http://schemas.microsoft.com/office/drawing/2014/main" id="{7CB24533-42BB-43BD-BCAF-5B91919C4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Oval 18">
              <a:extLst>
                <a:ext uri="{FF2B5EF4-FFF2-40B4-BE49-F238E27FC236}">
                  <a16:creationId xmlns:a16="http://schemas.microsoft.com/office/drawing/2014/main" id="{150D66A5-5EDF-49CD-AEF2-5A8E440BBA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Freeform 5">
              <a:extLst>
                <a:ext uri="{FF2B5EF4-FFF2-40B4-BE49-F238E27FC236}">
                  <a16:creationId xmlns:a16="http://schemas.microsoft.com/office/drawing/2014/main" id="{1A152188-3059-4726-B555-A1F07B0A4C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2" name="Freeform 5">
            <a:extLst>
              <a:ext uri="{FF2B5EF4-FFF2-40B4-BE49-F238E27FC236}">
                <a16:creationId xmlns:a16="http://schemas.microsoft.com/office/drawing/2014/main" id="{CEBEAC7A-C116-40DD-86AB-EAD36DF0F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sp>
        <p:nvSpPr>
          <p:cNvPr id="2" name="Titolo 1">
            <a:extLst>
              <a:ext uri="{FF2B5EF4-FFF2-40B4-BE49-F238E27FC236}">
                <a16:creationId xmlns:a16="http://schemas.microsoft.com/office/drawing/2014/main" id="{723EF633-AA91-DDD4-4FBE-792D4505D894}"/>
              </a:ext>
            </a:extLst>
          </p:cNvPr>
          <p:cNvSpPr>
            <a:spLocks noGrp="1"/>
          </p:cNvSpPr>
          <p:nvPr>
            <p:ph type="title"/>
          </p:nvPr>
        </p:nvSpPr>
        <p:spPr>
          <a:xfrm>
            <a:off x="639098" y="629265"/>
            <a:ext cx="3339515" cy="5601210"/>
          </a:xfrm>
        </p:spPr>
        <p:txBody>
          <a:bodyPr>
            <a:normAutofit/>
          </a:bodyPr>
          <a:lstStyle/>
          <a:p>
            <a:r>
              <a:rPr lang="it-IT" dirty="0"/>
              <a:t>DEDUCIBILITÀ IRPEF DEI PRINCIPALI COSTI</a:t>
            </a:r>
          </a:p>
        </p:txBody>
      </p:sp>
      <p:pic>
        <p:nvPicPr>
          <p:cNvPr id="8" name="Segnaposto contenuto 7">
            <a:extLst>
              <a:ext uri="{FF2B5EF4-FFF2-40B4-BE49-F238E27FC236}">
                <a16:creationId xmlns:a16="http://schemas.microsoft.com/office/drawing/2014/main" id="{B19FEDBD-5B6C-45E9-EFE0-5CA18DD4377E}"/>
              </a:ext>
            </a:extLst>
          </p:cNvPr>
          <p:cNvPicPr>
            <a:picLocks noGrp="1" noChangeAspect="1"/>
          </p:cNvPicPr>
          <p:nvPr>
            <p:ph idx="1"/>
          </p:nvPr>
        </p:nvPicPr>
        <p:blipFill>
          <a:blip r:embed="rId3"/>
          <a:stretch>
            <a:fillRect/>
          </a:stretch>
        </p:blipFill>
        <p:spPr>
          <a:xfrm>
            <a:off x="3862996" y="2183149"/>
            <a:ext cx="7565416" cy="2312651"/>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2325AC2A-0179-4E2C-A697-2E9C281EE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 name="Segnaposto numero diapositiva 3">
            <a:extLst>
              <a:ext uri="{FF2B5EF4-FFF2-40B4-BE49-F238E27FC236}">
                <a16:creationId xmlns:a16="http://schemas.microsoft.com/office/drawing/2014/main" id="{19BEB2C8-CA6A-6B7B-E2BA-F3CFD33AFB33}"/>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mtClean="0"/>
              <a:pPr>
                <a:spcAft>
                  <a:spcPts val="600"/>
                </a:spcAft>
              </a:pPr>
              <a:t>43</a:t>
            </a:fld>
            <a:endParaRPr lang="en-US"/>
          </a:p>
        </p:txBody>
      </p:sp>
    </p:spTree>
    <p:extLst>
      <p:ext uri="{BB962C8B-B14F-4D97-AF65-F5344CB8AC3E}">
        <p14:creationId xmlns:p14="http://schemas.microsoft.com/office/powerpoint/2010/main" val="4084598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10">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3" name="Rectangle 11">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4" name="Oval 12">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5" name="Oval 13">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6" name="Oval 14">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7" name="Oval 15">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8" name="Oval 16">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9"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30" name="Rectangle 19">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A8B54859-0922-99F4-29E9-6ECF4D9C2387}"/>
              </a:ext>
            </a:extLst>
          </p:cNvPr>
          <p:cNvSpPr>
            <a:spLocks noGrp="1"/>
          </p:cNvSpPr>
          <p:nvPr>
            <p:ph type="title"/>
          </p:nvPr>
        </p:nvSpPr>
        <p:spPr>
          <a:xfrm>
            <a:off x="8443609" y="973394"/>
            <a:ext cx="3099462" cy="3421626"/>
          </a:xfrm>
        </p:spPr>
        <p:txBody>
          <a:bodyPr vert="horz" lIns="91440" tIns="45720" rIns="91440" bIns="45720" rtlCol="0" anchor="b">
            <a:normAutofit/>
          </a:bodyPr>
          <a:lstStyle/>
          <a:p>
            <a:r>
              <a:rPr lang="it-IT" b="0" i="0" kern="1200" dirty="0">
                <a:solidFill>
                  <a:schemeClr val="bg2"/>
                </a:solidFill>
                <a:latin typeface="+mj-lt"/>
                <a:ea typeface="+mj-ea"/>
                <a:cs typeface="+mj-cs"/>
              </a:rPr>
              <a:t>DEDUCIBILITÀ IRPEF DEI PRINCIPALI COSTI</a:t>
            </a:r>
            <a:endParaRPr lang="en-US" b="0" i="0" kern="1200" dirty="0">
              <a:solidFill>
                <a:schemeClr val="bg2"/>
              </a:solidFill>
              <a:latin typeface="+mj-lt"/>
              <a:ea typeface="+mj-ea"/>
              <a:cs typeface="+mj-cs"/>
            </a:endParaRPr>
          </a:p>
        </p:txBody>
      </p:sp>
      <p:sp>
        <p:nvSpPr>
          <p:cNvPr id="4" name="Segnaposto numero diapositiva 3">
            <a:extLst>
              <a:ext uri="{FF2B5EF4-FFF2-40B4-BE49-F238E27FC236}">
                <a16:creationId xmlns:a16="http://schemas.microsoft.com/office/drawing/2014/main" id="{E4B2BB41-A650-16E0-F3ED-69D0A02577C3}"/>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latin typeface="+mj-lt"/>
              </a:rPr>
              <a:pPr defTabSz="914400">
                <a:spcAft>
                  <a:spcPts val="600"/>
                </a:spcAft>
              </a:pPr>
              <a:t>44</a:t>
            </a:fld>
            <a:endParaRPr lang="en-US">
              <a:latin typeface="+mj-lt"/>
            </a:endParaRPr>
          </a:p>
        </p:txBody>
      </p:sp>
      <p:pic>
        <p:nvPicPr>
          <p:cNvPr id="6" name="Segnaposto contenuto 5" descr="Immagine che contiene testo, schermata, numero, Carattere&#10;&#10;Il contenuto generato dall'IA potrebbe non essere corretto.">
            <a:extLst>
              <a:ext uri="{FF2B5EF4-FFF2-40B4-BE49-F238E27FC236}">
                <a16:creationId xmlns:a16="http://schemas.microsoft.com/office/drawing/2014/main" id="{304AD271-B14D-9760-D6BB-E1D9CA1B2274}"/>
              </a:ext>
            </a:extLst>
          </p:cNvPr>
          <p:cNvPicPr>
            <a:picLocks noGrp="1" noChangeAspect="1"/>
          </p:cNvPicPr>
          <p:nvPr>
            <p:ph idx="1"/>
          </p:nvPr>
        </p:nvPicPr>
        <p:blipFill>
          <a:blip r:embed="rId3"/>
          <a:srcRect r="5275"/>
          <a:stretch>
            <a:fillRect/>
          </a:stretch>
        </p:blipFill>
        <p:spPr>
          <a:xfrm>
            <a:off x="704030" y="1063416"/>
            <a:ext cx="7542817" cy="450080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212341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C9DECE0-DF60-48D3-8609-3B57BC205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5" name="Freeform 5">
            <a:extLst>
              <a:ext uri="{FF2B5EF4-FFF2-40B4-BE49-F238E27FC236}">
                <a16:creationId xmlns:a16="http://schemas.microsoft.com/office/drawing/2014/main" id="{A8662D65-524C-4C29-9262-C51E2EF6A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sp>
        <p:nvSpPr>
          <p:cNvPr id="2" name="Titolo 1">
            <a:extLst>
              <a:ext uri="{FF2B5EF4-FFF2-40B4-BE49-F238E27FC236}">
                <a16:creationId xmlns:a16="http://schemas.microsoft.com/office/drawing/2014/main" id="{3BFE9DEB-19C3-708E-3FD2-9C17FA8A3A95}"/>
              </a:ext>
            </a:extLst>
          </p:cNvPr>
          <p:cNvSpPr>
            <a:spLocks noGrp="1"/>
          </p:cNvSpPr>
          <p:nvPr>
            <p:ph type="title"/>
          </p:nvPr>
        </p:nvSpPr>
        <p:spPr>
          <a:xfrm>
            <a:off x="1676399" y="938185"/>
            <a:ext cx="8761413" cy="706964"/>
          </a:xfrm>
        </p:spPr>
        <p:txBody>
          <a:bodyPr>
            <a:normAutofit/>
          </a:bodyPr>
          <a:lstStyle/>
          <a:p>
            <a:r>
              <a:rPr lang="it-IT" sz="3300" dirty="0"/>
              <a:t>DEDUCIBILITÀ IRPEF DEI PRINCIPALI COSTI</a:t>
            </a:r>
          </a:p>
        </p:txBody>
      </p:sp>
      <p:sp>
        <p:nvSpPr>
          <p:cNvPr id="17" name="Rectangle 16">
            <a:extLst>
              <a:ext uri="{FF2B5EF4-FFF2-40B4-BE49-F238E27FC236}">
                <a16:creationId xmlns:a16="http://schemas.microsoft.com/office/drawing/2014/main" id="{2048CA64-9290-42A8-9F4F-75B9F31CA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 name="Segnaposto numero diapositiva 3">
            <a:extLst>
              <a:ext uri="{FF2B5EF4-FFF2-40B4-BE49-F238E27FC236}">
                <a16:creationId xmlns:a16="http://schemas.microsoft.com/office/drawing/2014/main" id="{8F26EA59-702A-3C1E-3877-AEC9001EFE13}"/>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mtClean="0"/>
              <a:pPr>
                <a:spcAft>
                  <a:spcPts val="600"/>
                </a:spcAft>
              </a:pPr>
              <a:t>45</a:t>
            </a:fld>
            <a:endParaRPr lang="en-US"/>
          </a:p>
        </p:txBody>
      </p:sp>
      <p:pic>
        <p:nvPicPr>
          <p:cNvPr id="8" name="Segnaposto contenuto 7" descr="Immagine che contiene testo, schermata, numero, Carattere&#10;&#10;Il contenuto generato dall'IA potrebbe non essere corretto.">
            <a:extLst>
              <a:ext uri="{FF2B5EF4-FFF2-40B4-BE49-F238E27FC236}">
                <a16:creationId xmlns:a16="http://schemas.microsoft.com/office/drawing/2014/main" id="{ED4EA7BD-EC01-6045-18CF-8311253045FA}"/>
              </a:ext>
            </a:extLst>
          </p:cNvPr>
          <p:cNvPicPr>
            <a:picLocks noGrp="1" noChangeAspect="1"/>
          </p:cNvPicPr>
          <p:nvPr>
            <p:ph idx="1"/>
          </p:nvPr>
        </p:nvPicPr>
        <p:blipFill>
          <a:blip r:embed="rId3"/>
          <a:stretch>
            <a:fillRect/>
          </a:stretch>
        </p:blipFill>
        <p:spPr>
          <a:xfrm>
            <a:off x="2160836" y="1947336"/>
            <a:ext cx="7792537" cy="3972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064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Oval 12">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Oval 13">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Oval 14">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Oval 15">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Oval 16">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0" name="Rectangle 19">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B7886BB6-79D2-6769-7E62-E59030259122}"/>
              </a:ext>
            </a:extLst>
          </p:cNvPr>
          <p:cNvSpPr>
            <a:spLocks noGrp="1"/>
          </p:cNvSpPr>
          <p:nvPr>
            <p:ph type="title"/>
          </p:nvPr>
        </p:nvSpPr>
        <p:spPr>
          <a:xfrm>
            <a:off x="773954" y="5090520"/>
            <a:ext cx="8825658" cy="586380"/>
          </a:xfrm>
        </p:spPr>
        <p:txBody>
          <a:bodyPr vert="horz" lIns="91440" tIns="45720" rIns="91440" bIns="45720" rtlCol="0" anchor="b">
            <a:normAutofit fontScale="90000"/>
          </a:bodyPr>
          <a:lstStyle/>
          <a:p>
            <a:r>
              <a:rPr lang="it-IT" b="0" i="0" kern="1200" dirty="0">
                <a:solidFill>
                  <a:schemeClr val="bg2"/>
                </a:solidFill>
                <a:latin typeface="+mj-lt"/>
                <a:ea typeface="+mj-ea"/>
                <a:cs typeface="+mj-cs"/>
              </a:rPr>
              <a:t>DEDUCIBILITÀ IRPEF DEI PRINCIPALI COSTI</a:t>
            </a:r>
            <a:endParaRPr lang="en-US" b="0" i="0" kern="1200" dirty="0">
              <a:solidFill>
                <a:schemeClr val="bg2"/>
              </a:solidFill>
              <a:latin typeface="+mj-lt"/>
              <a:ea typeface="+mj-ea"/>
              <a:cs typeface="+mj-cs"/>
            </a:endParaRPr>
          </a:p>
        </p:txBody>
      </p:sp>
      <p:sp>
        <p:nvSpPr>
          <p:cNvPr id="4" name="Segnaposto numero diapositiva 3">
            <a:extLst>
              <a:ext uri="{FF2B5EF4-FFF2-40B4-BE49-F238E27FC236}">
                <a16:creationId xmlns:a16="http://schemas.microsoft.com/office/drawing/2014/main" id="{6B0B0BEC-EC31-725B-37A8-31087D426613}"/>
              </a:ext>
            </a:extLst>
          </p:cNvPr>
          <p:cNvSpPr>
            <a:spLocks noGrp="1"/>
          </p:cNvSpPr>
          <p:nvPr>
            <p:ph type="sldNum" sz="quarter" idx="12"/>
          </p:nvPr>
        </p:nvSpPr>
        <p:spPr>
          <a:xfrm>
            <a:off x="10351008" y="292608"/>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latin typeface="+mj-lt"/>
              </a:rPr>
              <a:pPr defTabSz="914400">
                <a:spcAft>
                  <a:spcPts val="600"/>
                </a:spcAft>
              </a:pPr>
              <a:t>46</a:t>
            </a:fld>
            <a:endParaRPr lang="en-US">
              <a:latin typeface="+mj-lt"/>
            </a:endParaRPr>
          </a:p>
        </p:txBody>
      </p:sp>
      <p:pic>
        <p:nvPicPr>
          <p:cNvPr id="6" name="Segnaposto contenuto 5" descr="Immagine che contiene testo, schermata, numero, Carattere&#10;&#10;Il contenuto generato dall'IA potrebbe non essere corretto.">
            <a:extLst>
              <a:ext uri="{FF2B5EF4-FFF2-40B4-BE49-F238E27FC236}">
                <a16:creationId xmlns:a16="http://schemas.microsoft.com/office/drawing/2014/main" id="{84EFB3F3-DB6D-A997-2FC0-27E58B542D4D}"/>
              </a:ext>
            </a:extLst>
          </p:cNvPr>
          <p:cNvPicPr>
            <a:picLocks noGrp="1" noChangeAspect="1"/>
          </p:cNvPicPr>
          <p:nvPr>
            <p:ph idx="1"/>
          </p:nvPr>
        </p:nvPicPr>
        <p:blipFill>
          <a:blip r:embed="rId3"/>
          <a:stretch>
            <a:fillRect/>
          </a:stretch>
        </p:blipFill>
        <p:spPr>
          <a:xfrm>
            <a:off x="2065155" y="858428"/>
            <a:ext cx="8125235" cy="4041535"/>
          </a:xfrm>
          <a:prstGeom prst="rect">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29904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Oval 12">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Oval 13">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Oval 14">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Oval 15">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Oval 16">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0" name="Rectangle 19">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E4CFDBC5-F97B-3535-1909-AC5675BC7827}"/>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800" b="0" i="0" kern="1200" dirty="0">
                <a:solidFill>
                  <a:schemeClr val="bg2"/>
                </a:solidFill>
                <a:latin typeface="+mj-lt"/>
                <a:ea typeface="+mj-ea"/>
                <a:cs typeface="+mj-cs"/>
              </a:rPr>
              <a:t>DEDUCIBILITÀ IRPEF DEI PRINCIPALI COSTI</a:t>
            </a:r>
          </a:p>
        </p:txBody>
      </p:sp>
      <p:sp>
        <p:nvSpPr>
          <p:cNvPr id="4" name="Segnaposto numero diapositiva 3">
            <a:extLst>
              <a:ext uri="{FF2B5EF4-FFF2-40B4-BE49-F238E27FC236}">
                <a16:creationId xmlns:a16="http://schemas.microsoft.com/office/drawing/2014/main" id="{6BCA03C5-D185-9EB4-DC98-1F7C402351F3}"/>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latin typeface="+mj-lt"/>
              </a:rPr>
              <a:pPr defTabSz="914400">
                <a:spcAft>
                  <a:spcPts val="600"/>
                </a:spcAft>
              </a:pPr>
              <a:t>47</a:t>
            </a:fld>
            <a:endParaRPr lang="en-US">
              <a:latin typeface="+mj-lt"/>
            </a:endParaRPr>
          </a:p>
        </p:txBody>
      </p:sp>
      <p:pic>
        <p:nvPicPr>
          <p:cNvPr id="6" name="Segnaposto contenuto 5">
            <a:extLst>
              <a:ext uri="{FF2B5EF4-FFF2-40B4-BE49-F238E27FC236}">
                <a16:creationId xmlns:a16="http://schemas.microsoft.com/office/drawing/2014/main" id="{132EEA33-70F0-8BBA-DB85-68CF9A6862D1}"/>
              </a:ext>
            </a:extLst>
          </p:cNvPr>
          <p:cNvPicPr>
            <a:picLocks noGrp="1" noChangeAspect="1"/>
          </p:cNvPicPr>
          <p:nvPr>
            <p:ph idx="1"/>
          </p:nvPr>
        </p:nvPicPr>
        <p:blipFill>
          <a:blip r:embed="rId3"/>
          <a:stretch>
            <a:fillRect/>
          </a:stretch>
        </p:blipFill>
        <p:spPr>
          <a:xfrm>
            <a:off x="1109763" y="1575145"/>
            <a:ext cx="6865871" cy="393071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050530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Oval 12">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Oval 13">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Oval 14">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Oval 15">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Oval 16">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0" name="Rectangle 19">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64406595-F4CD-ED04-A21E-4D16A53DA598}"/>
              </a:ext>
            </a:extLst>
          </p:cNvPr>
          <p:cNvSpPr>
            <a:spLocks noGrp="1"/>
          </p:cNvSpPr>
          <p:nvPr>
            <p:ph type="title"/>
          </p:nvPr>
        </p:nvSpPr>
        <p:spPr>
          <a:xfrm>
            <a:off x="8672213" y="1254621"/>
            <a:ext cx="3382297" cy="3281957"/>
          </a:xfrm>
        </p:spPr>
        <p:txBody>
          <a:bodyPr vert="horz" lIns="91440" tIns="45720" rIns="91440" bIns="45720" rtlCol="0" anchor="b">
            <a:normAutofit/>
          </a:bodyPr>
          <a:lstStyle/>
          <a:p>
            <a:r>
              <a:rPr kumimoji="0" lang="it-IT" sz="3200" b="0" i="0" u="none" strike="noStrike" kern="1200" cap="none" spc="0" normalizeH="0" baseline="0" noProof="0" dirty="0">
                <a:ln>
                  <a:noFill/>
                </a:ln>
                <a:solidFill>
                  <a:srgbClr val="EBEBEB"/>
                </a:solidFill>
                <a:effectLst/>
                <a:uLnTx/>
                <a:uFillTx/>
                <a:latin typeface="Century Gothic" panose="020B0502020202020204"/>
                <a:ea typeface="+mj-ea"/>
                <a:cs typeface="+mj-cs"/>
              </a:rPr>
              <a:t>DEDUCIBILITÀ IRPEF DEI PRINCIPALI COSTI</a:t>
            </a:r>
            <a:endParaRPr lang="en-US" sz="5400" b="0" i="0" kern="1200" dirty="0">
              <a:solidFill>
                <a:schemeClr val="bg2"/>
              </a:solidFill>
              <a:latin typeface="+mj-lt"/>
              <a:ea typeface="+mj-ea"/>
              <a:cs typeface="+mj-cs"/>
            </a:endParaRPr>
          </a:p>
        </p:txBody>
      </p:sp>
      <p:sp>
        <p:nvSpPr>
          <p:cNvPr id="4" name="Segnaposto numero diapositiva 3">
            <a:extLst>
              <a:ext uri="{FF2B5EF4-FFF2-40B4-BE49-F238E27FC236}">
                <a16:creationId xmlns:a16="http://schemas.microsoft.com/office/drawing/2014/main" id="{104F6A57-C3D8-4BCB-E1B0-EA3D49FE80E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latin typeface="+mj-lt"/>
              </a:rPr>
              <a:pPr defTabSz="914400">
                <a:spcAft>
                  <a:spcPts val="600"/>
                </a:spcAft>
              </a:pPr>
              <a:t>48</a:t>
            </a:fld>
            <a:endParaRPr lang="en-US">
              <a:latin typeface="+mj-lt"/>
            </a:endParaRPr>
          </a:p>
        </p:txBody>
      </p:sp>
      <p:pic>
        <p:nvPicPr>
          <p:cNvPr id="8" name="Immagine 7">
            <a:extLst>
              <a:ext uri="{FF2B5EF4-FFF2-40B4-BE49-F238E27FC236}">
                <a16:creationId xmlns:a16="http://schemas.microsoft.com/office/drawing/2014/main" id="{8CE7F8AE-FEF7-C93B-154C-8D724AECE0FD}"/>
              </a:ext>
            </a:extLst>
          </p:cNvPr>
          <p:cNvPicPr>
            <a:picLocks noChangeAspect="1"/>
          </p:cNvPicPr>
          <p:nvPr/>
        </p:nvPicPr>
        <p:blipFill>
          <a:blip r:embed="rId3"/>
          <a:stretch>
            <a:fillRect/>
          </a:stretch>
        </p:blipFill>
        <p:spPr>
          <a:xfrm>
            <a:off x="642301" y="971356"/>
            <a:ext cx="7742591" cy="4773582"/>
          </a:xfrm>
          <a:prstGeom prst="rect">
            <a:avLst/>
          </a:prstGeom>
        </p:spPr>
      </p:pic>
    </p:spTree>
    <p:extLst>
      <p:ext uri="{BB962C8B-B14F-4D97-AF65-F5344CB8AC3E}">
        <p14:creationId xmlns:p14="http://schemas.microsoft.com/office/powerpoint/2010/main" val="236139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Oval 12">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Oval 13">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Oval 14">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Oval 15">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Oval 16">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0" name="Rectangle 19">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FAE4943B-6180-9BB0-45DE-A85FACD83733}"/>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it-IT" b="0" i="0" kern="1200" dirty="0">
                <a:solidFill>
                  <a:schemeClr val="bg2"/>
                </a:solidFill>
                <a:latin typeface="+mj-lt"/>
                <a:ea typeface="+mj-ea"/>
                <a:cs typeface="+mj-cs"/>
              </a:rPr>
              <a:t>DEDUCIBILITÀ IRPEF DEI PRINCIPALI COSTI</a:t>
            </a:r>
            <a:endParaRPr lang="en-US" b="0" i="0" kern="1200" dirty="0">
              <a:solidFill>
                <a:schemeClr val="bg2"/>
              </a:solidFill>
              <a:latin typeface="+mj-lt"/>
              <a:ea typeface="+mj-ea"/>
              <a:cs typeface="+mj-cs"/>
            </a:endParaRPr>
          </a:p>
        </p:txBody>
      </p:sp>
      <p:sp>
        <p:nvSpPr>
          <p:cNvPr id="4" name="Segnaposto numero diapositiva 3">
            <a:extLst>
              <a:ext uri="{FF2B5EF4-FFF2-40B4-BE49-F238E27FC236}">
                <a16:creationId xmlns:a16="http://schemas.microsoft.com/office/drawing/2014/main" id="{43302357-392B-1133-EF4C-BA5704C1559D}"/>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latin typeface="+mj-lt"/>
              </a:rPr>
              <a:pPr defTabSz="914400">
                <a:spcAft>
                  <a:spcPts val="600"/>
                </a:spcAft>
              </a:pPr>
              <a:t>49</a:t>
            </a:fld>
            <a:endParaRPr lang="en-US">
              <a:latin typeface="+mj-lt"/>
            </a:endParaRPr>
          </a:p>
        </p:txBody>
      </p:sp>
      <p:pic>
        <p:nvPicPr>
          <p:cNvPr id="6" name="Segnaposto contenuto 5">
            <a:extLst>
              <a:ext uri="{FF2B5EF4-FFF2-40B4-BE49-F238E27FC236}">
                <a16:creationId xmlns:a16="http://schemas.microsoft.com/office/drawing/2014/main" id="{FFB23A7C-CFB0-D1D4-E477-9D614EB88DE9}"/>
              </a:ext>
            </a:extLst>
          </p:cNvPr>
          <p:cNvPicPr>
            <a:picLocks noGrp="1" noChangeAspect="1"/>
          </p:cNvPicPr>
          <p:nvPr>
            <p:ph idx="1"/>
          </p:nvPr>
        </p:nvPicPr>
        <p:blipFill>
          <a:blip r:embed="rId3"/>
          <a:stretch>
            <a:fillRect/>
          </a:stretch>
        </p:blipFill>
        <p:spPr>
          <a:xfrm>
            <a:off x="843553" y="1271496"/>
            <a:ext cx="6931740" cy="431500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9490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F23457-011C-49A1-AA45-737C2D10365C}"/>
              </a:ext>
            </a:extLst>
          </p:cNvPr>
          <p:cNvSpPr>
            <a:spLocks noGrp="1"/>
          </p:cNvSpPr>
          <p:nvPr>
            <p:ph type="title"/>
          </p:nvPr>
        </p:nvSpPr>
        <p:spPr/>
        <p:txBody>
          <a:bodyPr/>
          <a:lstStyle/>
          <a:p>
            <a:r>
              <a:rPr lang="it-IT" dirty="0"/>
              <a:t>INTRODUZIONE ALLA PROFESSIONE</a:t>
            </a:r>
          </a:p>
        </p:txBody>
      </p:sp>
      <p:sp>
        <p:nvSpPr>
          <p:cNvPr id="3" name="Segnaposto contenuto 2">
            <a:extLst>
              <a:ext uri="{FF2B5EF4-FFF2-40B4-BE49-F238E27FC236}">
                <a16:creationId xmlns:a16="http://schemas.microsoft.com/office/drawing/2014/main" id="{33571181-610C-46EA-84E6-1600E4160412}"/>
              </a:ext>
            </a:extLst>
          </p:cNvPr>
          <p:cNvSpPr>
            <a:spLocks noGrp="1"/>
          </p:cNvSpPr>
          <p:nvPr>
            <p:ph idx="1"/>
          </p:nvPr>
        </p:nvSpPr>
        <p:spPr>
          <a:xfrm>
            <a:off x="1041743" y="2620918"/>
            <a:ext cx="8761412" cy="3416300"/>
          </a:xfrm>
        </p:spPr>
        <p:txBody>
          <a:bodyPr>
            <a:normAutofit/>
          </a:bodyPr>
          <a:lstStyle/>
          <a:p>
            <a:pPr marL="0" indent="0" algn="just">
              <a:buNone/>
            </a:pPr>
            <a:r>
              <a:rPr lang="it-IT" dirty="0"/>
              <a:t>L’inizio di una attività lavorativa comporta per il libero professionista la scelta della </a:t>
            </a:r>
            <a:r>
              <a:rPr lang="it-IT" b="1" dirty="0"/>
              <a:t>modalità</a:t>
            </a:r>
            <a:r>
              <a:rPr lang="it-IT" dirty="0"/>
              <a:t> con cui svolgere la professione, e il relativo </a:t>
            </a:r>
            <a:r>
              <a:rPr lang="it-IT" b="1" dirty="0"/>
              <a:t>regime fiscale.</a:t>
            </a:r>
          </a:p>
          <a:p>
            <a:pPr marL="0" indent="0" algn="just">
              <a:buNone/>
            </a:pPr>
            <a:r>
              <a:rPr lang="it-IT" dirty="0"/>
              <a:t>Questa presentazione ha lo scopo di identificare le principali problematiche e ostilità che il tema fiscale presenta al professionista che decide di intraprendere la propria attività.</a:t>
            </a:r>
          </a:p>
          <a:p>
            <a:pPr marL="0" indent="0" algn="just">
              <a:buNone/>
            </a:pPr>
            <a:r>
              <a:rPr lang="it-IT" dirty="0"/>
              <a:t>Primi passi da compiere:</a:t>
            </a:r>
          </a:p>
          <a:p>
            <a:pPr algn="just">
              <a:buClr>
                <a:schemeClr val="accent6">
                  <a:lumMod val="75000"/>
                </a:schemeClr>
              </a:buClr>
              <a:buFont typeface="+mj-lt"/>
              <a:buAutoNum type="arabicPeriod"/>
            </a:pPr>
            <a:r>
              <a:rPr lang="it-IT" dirty="0"/>
              <a:t>Iscrizione all’Ordine professionale;</a:t>
            </a:r>
          </a:p>
          <a:p>
            <a:pPr algn="just">
              <a:buClr>
                <a:schemeClr val="accent6">
                  <a:lumMod val="75000"/>
                </a:schemeClr>
              </a:buClr>
              <a:buFont typeface="+mj-lt"/>
              <a:buAutoNum type="arabicPeriod"/>
            </a:pPr>
            <a:r>
              <a:rPr lang="it-IT" dirty="0"/>
              <a:t>Iscrizione alla cassa previdenziale: INARCASSA;</a:t>
            </a:r>
          </a:p>
          <a:p>
            <a:pPr algn="just">
              <a:buClr>
                <a:schemeClr val="accent6">
                  <a:lumMod val="75000"/>
                </a:schemeClr>
              </a:buClr>
              <a:buFont typeface="+mj-lt"/>
              <a:buAutoNum type="arabicPeriod"/>
            </a:pPr>
            <a:r>
              <a:rPr lang="it-IT" dirty="0"/>
              <a:t>Scelta del regime fiscale.</a:t>
            </a:r>
          </a:p>
          <a:p>
            <a:pPr marL="0" indent="0">
              <a:buNone/>
            </a:pPr>
            <a:endParaRPr lang="it-IT" dirty="0"/>
          </a:p>
        </p:txBody>
      </p:sp>
      <p:sp>
        <p:nvSpPr>
          <p:cNvPr id="5" name="Segnaposto numero diapositiva 4">
            <a:extLst>
              <a:ext uri="{FF2B5EF4-FFF2-40B4-BE49-F238E27FC236}">
                <a16:creationId xmlns:a16="http://schemas.microsoft.com/office/drawing/2014/main" id="{A64F7677-369D-4B19-8B2B-A15AEA60E1DE}"/>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92749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Oval 12">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Oval 13">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Oval 14">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Oval 15">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Oval 16">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0" name="Rectangle 19">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3D336B2A-A170-2AD2-F53F-379F6DD86230}"/>
              </a:ext>
            </a:extLst>
          </p:cNvPr>
          <p:cNvSpPr>
            <a:spLocks noGrp="1"/>
          </p:cNvSpPr>
          <p:nvPr>
            <p:ph type="title"/>
          </p:nvPr>
        </p:nvSpPr>
        <p:spPr>
          <a:xfrm>
            <a:off x="734534" y="1839501"/>
            <a:ext cx="3095540" cy="3421626"/>
          </a:xfrm>
        </p:spPr>
        <p:txBody>
          <a:bodyPr vert="horz" lIns="91440" tIns="45720" rIns="91440" bIns="45720" rtlCol="0" anchor="b">
            <a:normAutofit/>
          </a:bodyPr>
          <a:lstStyle/>
          <a:p>
            <a:r>
              <a:rPr lang="it-IT" b="0" i="0" kern="1200" dirty="0">
                <a:solidFill>
                  <a:schemeClr val="bg2"/>
                </a:solidFill>
                <a:latin typeface="+mj-lt"/>
                <a:ea typeface="+mj-ea"/>
                <a:cs typeface="+mj-cs"/>
              </a:rPr>
              <a:t>DEDUCIBILITÀ IRPEF DEI PRINCIPALI COSTI</a:t>
            </a:r>
            <a:endParaRPr lang="en-US" b="0" i="0" kern="1200" dirty="0">
              <a:solidFill>
                <a:schemeClr val="bg2"/>
              </a:solidFill>
              <a:latin typeface="+mj-lt"/>
              <a:ea typeface="+mj-ea"/>
              <a:cs typeface="+mj-cs"/>
            </a:endParaRPr>
          </a:p>
        </p:txBody>
      </p:sp>
      <p:sp>
        <p:nvSpPr>
          <p:cNvPr id="4" name="Segnaposto numero diapositiva 3">
            <a:extLst>
              <a:ext uri="{FF2B5EF4-FFF2-40B4-BE49-F238E27FC236}">
                <a16:creationId xmlns:a16="http://schemas.microsoft.com/office/drawing/2014/main" id="{2088C515-9086-BFD3-7E38-3413D8A4712D}"/>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latin typeface="+mj-lt"/>
              </a:rPr>
              <a:pPr defTabSz="914400">
                <a:spcAft>
                  <a:spcPts val="600"/>
                </a:spcAft>
              </a:pPr>
              <a:t>50</a:t>
            </a:fld>
            <a:endParaRPr lang="en-US">
              <a:latin typeface="+mj-lt"/>
            </a:endParaRPr>
          </a:p>
        </p:txBody>
      </p:sp>
      <p:pic>
        <p:nvPicPr>
          <p:cNvPr id="6" name="Segnaposto contenuto 5" descr="Immagine che contiene testo, schermata, numero, Carattere&#10;&#10;Il contenuto generato dall'IA potrebbe non essere corretto.">
            <a:extLst>
              <a:ext uri="{FF2B5EF4-FFF2-40B4-BE49-F238E27FC236}">
                <a16:creationId xmlns:a16="http://schemas.microsoft.com/office/drawing/2014/main" id="{FEE3BDEE-1721-231E-3EDE-EC969B4CA889}"/>
              </a:ext>
            </a:extLst>
          </p:cNvPr>
          <p:cNvPicPr>
            <a:picLocks noGrp="1" noChangeAspect="1"/>
          </p:cNvPicPr>
          <p:nvPr>
            <p:ph idx="1"/>
          </p:nvPr>
        </p:nvPicPr>
        <p:blipFill>
          <a:blip r:embed="rId3"/>
          <a:stretch>
            <a:fillRect/>
          </a:stretch>
        </p:blipFill>
        <p:spPr>
          <a:xfrm>
            <a:off x="3920247" y="1245140"/>
            <a:ext cx="7260660" cy="462226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849769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EEA6B06-37BF-43FC-9986-67E8966764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D932D0FE-76FF-4860-ACE3-458B2BB90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Oval 12">
              <a:extLst>
                <a:ext uri="{FF2B5EF4-FFF2-40B4-BE49-F238E27FC236}">
                  <a16:creationId xmlns:a16="http://schemas.microsoft.com/office/drawing/2014/main" id="{E5D4D113-E6B9-4BCC-8EE7-ABFD7E942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Oval 13">
              <a:extLst>
                <a:ext uri="{FF2B5EF4-FFF2-40B4-BE49-F238E27FC236}">
                  <a16:creationId xmlns:a16="http://schemas.microsoft.com/office/drawing/2014/main" id="{909219B5-F7D1-4ED7-8DC1-CE442F43E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Oval 14">
              <a:extLst>
                <a:ext uri="{FF2B5EF4-FFF2-40B4-BE49-F238E27FC236}">
                  <a16:creationId xmlns:a16="http://schemas.microsoft.com/office/drawing/2014/main" id="{A0E47095-D247-457B-8082-990F3184C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Oval 15">
              <a:extLst>
                <a:ext uri="{FF2B5EF4-FFF2-40B4-BE49-F238E27FC236}">
                  <a16:creationId xmlns:a16="http://schemas.microsoft.com/office/drawing/2014/main" id="{E2DAA052-A50D-47AE-87C9-AAAB2A38F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Oval 16">
              <a:extLst>
                <a:ext uri="{FF2B5EF4-FFF2-40B4-BE49-F238E27FC236}">
                  <a16:creationId xmlns:a16="http://schemas.microsoft.com/office/drawing/2014/main" id="{3053F849-6CC2-45B1-B2CA-CCD77F862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Freeform 5">
              <a:extLst>
                <a:ext uri="{FF2B5EF4-FFF2-40B4-BE49-F238E27FC236}">
                  <a16:creationId xmlns:a16="http://schemas.microsoft.com/office/drawing/2014/main" id="{86B102DE-9EA5-422F-910A-E4E2F0A594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it-IT"/>
            </a:p>
          </p:txBody>
        </p:sp>
      </p:grpSp>
      <p:sp>
        <p:nvSpPr>
          <p:cNvPr id="20" name="Rectangle 19">
            <a:extLst>
              <a:ext uri="{FF2B5EF4-FFF2-40B4-BE49-F238E27FC236}">
                <a16:creationId xmlns:a16="http://schemas.microsoft.com/office/drawing/2014/main" id="{23D9DFF9-99E4-4FE6-9EAC-F1D7A7DFA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2D40A6A6-1BC5-DE21-B4E0-63111C9256D9}"/>
              </a:ext>
            </a:extLst>
          </p:cNvPr>
          <p:cNvSpPr>
            <a:spLocks noGrp="1"/>
          </p:cNvSpPr>
          <p:nvPr>
            <p:ph type="title"/>
          </p:nvPr>
        </p:nvSpPr>
        <p:spPr>
          <a:xfrm>
            <a:off x="1683171" y="5069812"/>
            <a:ext cx="8825658" cy="586380"/>
          </a:xfrm>
        </p:spPr>
        <p:txBody>
          <a:bodyPr vert="horz" lIns="91440" tIns="45720" rIns="91440" bIns="45720" rtlCol="0" anchor="b">
            <a:normAutofit fontScale="90000"/>
          </a:bodyPr>
          <a:lstStyle/>
          <a:p>
            <a:pPr algn="ctr"/>
            <a:r>
              <a:rPr lang="it-IT" dirty="0"/>
              <a:t>DEDUCIBILITÀ IRPEF DEI PRINCIPALI COSTI</a:t>
            </a:r>
            <a:endParaRPr lang="en-US" dirty="0"/>
          </a:p>
        </p:txBody>
      </p:sp>
      <p:sp>
        <p:nvSpPr>
          <p:cNvPr id="4" name="Segnaposto numero diapositiva 3">
            <a:extLst>
              <a:ext uri="{FF2B5EF4-FFF2-40B4-BE49-F238E27FC236}">
                <a16:creationId xmlns:a16="http://schemas.microsoft.com/office/drawing/2014/main" id="{D00CD7E7-EFFE-1E29-5E4F-403BA38C44F4}"/>
              </a:ext>
            </a:extLst>
          </p:cNvPr>
          <p:cNvSpPr>
            <a:spLocks noGrp="1"/>
          </p:cNvSpPr>
          <p:nvPr>
            <p:ph type="sldNum" sz="quarter" idx="12"/>
          </p:nvPr>
        </p:nvSpPr>
        <p:spPr>
          <a:xfrm>
            <a:off x="10351008" y="292608"/>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latin typeface="+mj-lt"/>
              </a:rPr>
              <a:pPr defTabSz="914400">
                <a:spcAft>
                  <a:spcPts val="600"/>
                </a:spcAft>
              </a:pPr>
              <a:t>51</a:t>
            </a:fld>
            <a:endParaRPr lang="en-US">
              <a:latin typeface="+mj-lt"/>
            </a:endParaRPr>
          </a:p>
        </p:txBody>
      </p:sp>
      <p:pic>
        <p:nvPicPr>
          <p:cNvPr id="6" name="Segnaposto contenuto 5" descr="Immagine che contiene testo, schermata, numero, linea&#10;&#10;Il contenuto generato dall'IA potrebbe non essere corretto.">
            <a:extLst>
              <a:ext uri="{FF2B5EF4-FFF2-40B4-BE49-F238E27FC236}">
                <a16:creationId xmlns:a16="http://schemas.microsoft.com/office/drawing/2014/main" id="{CAF669D3-0AA4-1B68-E82D-DDFAE89C5331}"/>
              </a:ext>
            </a:extLst>
          </p:cNvPr>
          <p:cNvPicPr>
            <a:picLocks noGrp="1" noChangeAspect="1"/>
          </p:cNvPicPr>
          <p:nvPr>
            <p:ph idx="1"/>
          </p:nvPr>
        </p:nvPicPr>
        <p:blipFill>
          <a:blip r:embed="rId3"/>
          <a:srcRect t="1851"/>
          <a:stretch>
            <a:fillRect/>
          </a:stretch>
        </p:blipFill>
        <p:spPr>
          <a:xfrm>
            <a:off x="1683170" y="943583"/>
            <a:ext cx="8825659" cy="3846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6498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35357B-9E07-4662-9438-72B442480FCF}"/>
              </a:ext>
            </a:extLst>
          </p:cNvPr>
          <p:cNvSpPr>
            <a:spLocks noGrp="1"/>
          </p:cNvSpPr>
          <p:nvPr>
            <p:ph type="title"/>
          </p:nvPr>
        </p:nvSpPr>
        <p:spPr/>
        <p:txBody>
          <a:bodyPr/>
          <a:lstStyle/>
          <a:p>
            <a:r>
              <a:rPr lang="it-IT" dirty="0"/>
              <a:t>REGIME ORDINARIO</a:t>
            </a:r>
            <a:br>
              <a:rPr lang="it-IT" dirty="0"/>
            </a:br>
            <a:r>
              <a:rPr lang="it-IT" dirty="0"/>
              <a:t>IRPEF dovuta</a:t>
            </a:r>
          </a:p>
        </p:txBody>
      </p:sp>
      <p:sp>
        <p:nvSpPr>
          <p:cNvPr id="3" name="Segnaposto contenuto 2">
            <a:extLst>
              <a:ext uri="{FF2B5EF4-FFF2-40B4-BE49-F238E27FC236}">
                <a16:creationId xmlns:a16="http://schemas.microsoft.com/office/drawing/2014/main" id="{3F6D79DD-9553-4E56-844F-8E1C322BBBCF}"/>
              </a:ext>
            </a:extLst>
          </p:cNvPr>
          <p:cNvSpPr>
            <a:spLocks noGrp="1"/>
          </p:cNvSpPr>
          <p:nvPr>
            <p:ph idx="1"/>
          </p:nvPr>
        </p:nvSpPr>
        <p:spPr>
          <a:xfrm>
            <a:off x="491706" y="2603500"/>
            <a:ext cx="9424661" cy="3416300"/>
          </a:xfrm>
        </p:spPr>
        <p:txBody>
          <a:bodyPr/>
          <a:lstStyle/>
          <a:p>
            <a:pPr marL="0" indent="0" algn="just">
              <a:buNone/>
            </a:pPr>
            <a:r>
              <a:rPr lang="it-IT" dirty="0"/>
              <a:t>Una volta determinato il reddito professionale lordo, si giunge alla determinazione di quello netto mediante deduzione di alcuni ulteriori costi tra cui ricordiamo principalmente i contributi previdenziali INARCASSA.</a:t>
            </a:r>
          </a:p>
          <a:p>
            <a:pPr marL="0" indent="0" algn="just">
              <a:buNone/>
            </a:pPr>
            <a:r>
              <a:rPr lang="it-IT" dirty="0"/>
              <a:t>Il calcolo dell’imposta dovuta avviene mediante l’applicazione al reddito netto delle </a:t>
            </a:r>
            <a:r>
              <a:rPr lang="it-IT" b="1" dirty="0"/>
              <a:t>aliquote IRPEF a scaglioni </a:t>
            </a:r>
            <a:r>
              <a:rPr lang="it-IT" dirty="0"/>
              <a:t>e delle aliquote dell’addizionale regionale e comunale.</a:t>
            </a:r>
          </a:p>
        </p:txBody>
      </p:sp>
      <p:sp>
        <p:nvSpPr>
          <p:cNvPr id="5" name="Segnaposto numero diapositiva 4">
            <a:extLst>
              <a:ext uri="{FF2B5EF4-FFF2-40B4-BE49-F238E27FC236}">
                <a16:creationId xmlns:a16="http://schemas.microsoft.com/office/drawing/2014/main" id="{BA91795C-DEFD-4CF0-A932-900288D63A6E}"/>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
        <p:nvSpPr>
          <p:cNvPr id="6" name="CasellaDiTesto 5">
            <a:extLst>
              <a:ext uri="{FF2B5EF4-FFF2-40B4-BE49-F238E27FC236}">
                <a16:creationId xmlns:a16="http://schemas.microsoft.com/office/drawing/2014/main" id="{16E63FDC-E52A-4D3A-8203-E7CE9C9FAEA1}"/>
              </a:ext>
            </a:extLst>
          </p:cNvPr>
          <p:cNvSpPr txBox="1"/>
          <p:nvPr/>
        </p:nvSpPr>
        <p:spPr>
          <a:xfrm>
            <a:off x="628650" y="5353050"/>
            <a:ext cx="1646983" cy="338554"/>
          </a:xfrm>
          <a:prstGeom prst="rect">
            <a:avLst/>
          </a:prstGeom>
          <a:noFill/>
          <a:ln w="12700">
            <a:solidFill>
              <a:schemeClr val="tx1"/>
            </a:solidFill>
          </a:ln>
        </p:spPr>
        <p:txBody>
          <a:bodyPr wrap="square" rtlCol="0">
            <a:spAutoFit/>
          </a:bodyPr>
          <a:lstStyle/>
          <a:p>
            <a:pPr algn="ctr"/>
            <a:r>
              <a:rPr lang="it-IT" sz="1600" dirty="0"/>
              <a:t>IRPEF DOVUTA</a:t>
            </a:r>
          </a:p>
        </p:txBody>
      </p:sp>
      <p:cxnSp>
        <p:nvCxnSpPr>
          <p:cNvPr id="8" name="Connettore 2 7">
            <a:extLst>
              <a:ext uri="{FF2B5EF4-FFF2-40B4-BE49-F238E27FC236}">
                <a16:creationId xmlns:a16="http://schemas.microsoft.com/office/drawing/2014/main" id="{0FD9A60B-1934-4420-824D-E98D39BEB9CF}"/>
              </a:ext>
            </a:extLst>
          </p:cNvPr>
          <p:cNvCxnSpPr>
            <a:stCxn id="6" idx="3"/>
          </p:cNvCxnSpPr>
          <p:nvPr/>
        </p:nvCxnSpPr>
        <p:spPr>
          <a:xfrm flipV="1">
            <a:off x="2275633" y="5514975"/>
            <a:ext cx="381842" cy="73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Parentesi quadra aperta 8">
            <a:extLst>
              <a:ext uri="{FF2B5EF4-FFF2-40B4-BE49-F238E27FC236}">
                <a16:creationId xmlns:a16="http://schemas.microsoft.com/office/drawing/2014/main" id="{1F390893-3117-47A4-8D91-9CC28E7CFF6D}"/>
              </a:ext>
            </a:extLst>
          </p:cNvPr>
          <p:cNvSpPr/>
          <p:nvPr/>
        </p:nvSpPr>
        <p:spPr>
          <a:xfrm>
            <a:off x="3086100" y="5057775"/>
            <a:ext cx="73152" cy="91440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1" name="CasellaDiTesto 10">
            <a:extLst>
              <a:ext uri="{FF2B5EF4-FFF2-40B4-BE49-F238E27FC236}">
                <a16:creationId xmlns:a16="http://schemas.microsoft.com/office/drawing/2014/main" id="{7B1CB066-6579-4C5F-953F-2F6C061476C0}"/>
              </a:ext>
            </a:extLst>
          </p:cNvPr>
          <p:cNvSpPr txBox="1"/>
          <p:nvPr/>
        </p:nvSpPr>
        <p:spPr>
          <a:xfrm>
            <a:off x="3242573" y="5376475"/>
            <a:ext cx="1788790" cy="276999"/>
          </a:xfrm>
          <a:prstGeom prst="rect">
            <a:avLst/>
          </a:prstGeom>
          <a:noFill/>
        </p:spPr>
        <p:txBody>
          <a:bodyPr wrap="square" rtlCol="0">
            <a:spAutoFit/>
          </a:bodyPr>
          <a:lstStyle/>
          <a:p>
            <a:r>
              <a:rPr lang="it-IT" sz="1200" dirty="0"/>
              <a:t>Reddito Professionale</a:t>
            </a:r>
          </a:p>
        </p:txBody>
      </p:sp>
      <p:sp>
        <p:nvSpPr>
          <p:cNvPr id="12" name="CasellaDiTesto 11">
            <a:extLst>
              <a:ext uri="{FF2B5EF4-FFF2-40B4-BE49-F238E27FC236}">
                <a16:creationId xmlns:a16="http://schemas.microsoft.com/office/drawing/2014/main" id="{3A7302FE-9C57-4BF9-9322-256ED8B44EFD}"/>
              </a:ext>
            </a:extLst>
          </p:cNvPr>
          <p:cNvSpPr txBox="1"/>
          <p:nvPr/>
        </p:nvSpPr>
        <p:spPr>
          <a:xfrm>
            <a:off x="5557894" y="5383826"/>
            <a:ext cx="1788790" cy="276999"/>
          </a:xfrm>
          <a:prstGeom prst="rect">
            <a:avLst/>
          </a:prstGeom>
          <a:noFill/>
        </p:spPr>
        <p:txBody>
          <a:bodyPr wrap="square" rtlCol="0">
            <a:spAutoFit/>
          </a:bodyPr>
          <a:lstStyle/>
          <a:p>
            <a:r>
              <a:rPr lang="it-IT" sz="1200" dirty="0"/>
              <a:t>Oneri Deducibili</a:t>
            </a:r>
          </a:p>
        </p:txBody>
      </p:sp>
      <p:cxnSp>
        <p:nvCxnSpPr>
          <p:cNvPr id="14" name="Connettore diritto 13">
            <a:extLst>
              <a:ext uri="{FF2B5EF4-FFF2-40B4-BE49-F238E27FC236}">
                <a16:creationId xmlns:a16="http://schemas.microsoft.com/office/drawing/2014/main" id="{038742D0-314E-49EA-9888-1465AA63D320}"/>
              </a:ext>
            </a:extLst>
          </p:cNvPr>
          <p:cNvCxnSpPr/>
          <p:nvPr/>
        </p:nvCxnSpPr>
        <p:spPr>
          <a:xfrm>
            <a:off x="5204036" y="5522326"/>
            <a:ext cx="192134" cy="0"/>
          </a:xfrm>
          <a:prstGeom prst="line">
            <a:avLst/>
          </a:prstGeom>
          <a:ln w="19050"/>
        </p:spPr>
        <p:style>
          <a:lnRef idx="1">
            <a:schemeClr val="dk1"/>
          </a:lnRef>
          <a:fillRef idx="0">
            <a:schemeClr val="dk1"/>
          </a:fillRef>
          <a:effectRef idx="0">
            <a:schemeClr val="dk1"/>
          </a:effectRef>
          <a:fontRef idx="minor">
            <a:schemeClr val="tx1"/>
          </a:fontRef>
        </p:style>
      </p:cxnSp>
      <p:sp>
        <p:nvSpPr>
          <p:cNvPr id="15" name="Parentesi quadra chiusa 14">
            <a:extLst>
              <a:ext uri="{FF2B5EF4-FFF2-40B4-BE49-F238E27FC236}">
                <a16:creationId xmlns:a16="http://schemas.microsoft.com/office/drawing/2014/main" id="{FF4DBFAF-1E4D-4C27-A924-584F8A40A62B}"/>
              </a:ext>
            </a:extLst>
          </p:cNvPr>
          <p:cNvSpPr/>
          <p:nvPr/>
        </p:nvSpPr>
        <p:spPr>
          <a:xfrm>
            <a:off x="6984394" y="5065125"/>
            <a:ext cx="73152" cy="914400"/>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6" name="CasellaDiTesto 15">
            <a:extLst>
              <a:ext uri="{FF2B5EF4-FFF2-40B4-BE49-F238E27FC236}">
                <a16:creationId xmlns:a16="http://schemas.microsoft.com/office/drawing/2014/main" id="{DDE7937E-360E-415D-BBD9-A88EEE123EBB}"/>
              </a:ext>
            </a:extLst>
          </p:cNvPr>
          <p:cNvSpPr txBox="1"/>
          <p:nvPr/>
        </p:nvSpPr>
        <p:spPr>
          <a:xfrm>
            <a:off x="7153983" y="5330308"/>
            <a:ext cx="476250" cy="369332"/>
          </a:xfrm>
          <a:prstGeom prst="rect">
            <a:avLst/>
          </a:prstGeom>
          <a:noFill/>
        </p:spPr>
        <p:txBody>
          <a:bodyPr wrap="square" rtlCol="0">
            <a:spAutoFit/>
          </a:bodyPr>
          <a:lstStyle/>
          <a:p>
            <a:r>
              <a:rPr lang="it-IT" dirty="0"/>
              <a:t>x</a:t>
            </a:r>
          </a:p>
        </p:txBody>
      </p:sp>
      <p:sp>
        <p:nvSpPr>
          <p:cNvPr id="17" name="CasellaDiTesto 16">
            <a:extLst>
              <a:ext uri="{FF2B5EF4-FFF2-40B4-BE49-F238E27FC236}">
                <a16:creationId xmlns:a16="http://schemas.microsoft.com/office/drawing/2014/main" id="{D8F686FD-C7BA-4536-9DC1-9401E591C54E}"/>
              </a:ext>
            </a:extLst>
          </p:cNvPr>
          <p:cNvSpPr txBox="1"/>
          <p:nvPr/>
        </p:nvSpPr>
        <p:spPr>
          <a:xfrm>
            <a:off x="7508408" y="5337659"/>
            <a:ext cx="1028700" cy="369332"/>
          </a:xfrm>
          <a:prstGeom prst="rect">
            <a:avLst/>
          </a:prstGeom>
          <a:noFill/>
          <a:ln>
            <a:solidFill>
              <a:schemeClr val="tx1"/>
            </a:solidFill>
          </a:ln>
        </p:spPr>
        <p:txBody>
          <a:bodyPr wrap="square" rtlCol="0">
            <a:spAutoFit/>
          </a:bodyPr>
          <a:lstStyle/>
          <a:p>
            <a:r>
              <a:rPr lang="it-IT" sz="1600" dirty="0"/>
              <a:t>%</a:t>
            </a:r>
            <a:r>
              <a:rPr lang="it-IT" dirty="0"/>
              <a:t> </a:t>
            </a:r>
            <a:r>
              <a:rPr lang="it-IT" sz="1600" dirty="0"/>
              <a:t>IRPEF</a:t>
            </a:r>
          </a:p>
        </p:txBody>
      </p:sp>
    </p:spTree>
    <p:extLst>
      <p:ext uri="{BB962C8B-B14F-4D97-AF65-F5344CB8AC3E}">
        <p14:creationId xmlns:p14="http://schemas.microsoft.com/office/powerpoint/2010/main" val="3658694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7148F7-0386-4BF9-8613-7770FCF06F7B}"/>
              </a:ext>
            </a:extLst>
          </p:cNvPr>
          <p:cNvSpPr>
            <a:spLocks noGrp="1"/>
          </p:cNvSpPr>
          <p:nvPr>
            <p:ph type="title"/>
          </p:nvPr>
        </p:nvSpPr>
        <p:spPr/>
        <p:txBody>
          <a:bodyPr/>
          <a:lstStyle/>
          <a:p>
            <a:r>
              <a:rPr lang="it-IT" dirty="0"/>
              <a:t>REGIME ORDINARIO</a:t>
            </a:r>
            <a:br>
              <a:rPr lang="it-IT" dirty="0"/>
            </a:br>
            <a:r>
              <a:rPr lang="it-IT" dirty="0"/>
              <a:t>Esempio calcolo dell’IRPEF dovuta</a:t>
            </a:r>
          </a:p>
        </p:txBody>
      </p:sp>
      <p:sp>
        <p:nvSpPr>
          <p:cNvPr id="3" name="Segnaposto contenuto 2">
            <a:extLst>
              <a:ext uri="{FF2B5EF4-FFF2-40B4-BE49-F238E27FC236}">
                <a16:creationId xmlns:a16="http://schemas.microsoft.com/office/drawing/2014/main" id="{19246320-71E7-4F7A-8AC8-C6FFBBCFAF79}"/>
              </a:ext>
            </a:extLst>
          </p:cNvPr>
          <p:cNvSpPr>
            <a:spLocks noGrp="1"/>
          </p:cNvSpPr>
          <p:nvPr>
            <p:ph idx="1"/>
          </p:nvPr>
        </p:nvSpPr>
        <p:spPr>
          <a:xfrm>
            <a:off x="916830" y="2315184"/>
            <a:ext cx="10035784" cy="3729807"/>
          </a:xfrm>
        </p:spPr>
        <p:txBody>
          <a:bodyPr/>
          <a:lstStyle/>
          <a:p>
            <a:pPr marL="0" indent="0">
              <a:buNone/>
            </a:pPr>
            <a:endParaRPr lang="it-IT" dirty="0"/>
          </a:p>
          <a:p>
            <a:pPr marL="0" lvl="0" indent="0" defTabSz="914400" eaLnBrk="0" fontAlgn="base" hangingPunct="0">
              <a:spcBef>
                <a:spcPct val="0"/>
              </a:spcBef>
              <a:spcAft>
                <a:spcPct val="0"/>
              </a:spcAft>
              <a:buClrTx/>
              <a:buSzTx/>
              <a:buNone/>
            </a:pPr>
            <a:r>
              <a:rPr lang="it-IT" altLang="it-IT" b="1" i="1" u="sng" dirty="0">
                <a:solidFill>
                  <a:schemeClr val="tx1"/>
                </a:solidFill>
                <a:ea typeface="Calibri" panose="020F0502020204030204" pitchFamily="34" charset="0"/>
              </a:rPr>
              <a:t>Esempio</a:t>
            </a:r>
          </a:p>
          <a:p>
            <a:pPr marL="0" lvl="0" indent="0" defTabSz="914400" eaLnBrk="0" fontAlgn="base" hangingPunct="0">
              <a:spcBef>
                <a:spcPct val="0"/>
              </a:spcBef>
              <a:spcAft>
                <a:spcPct val="0"/>
              </a:spcAft>
              <a:buClrTx/>
              <a:buSzTx/>
              <a:buNone/>
            </a:pPr>
            <a:endParaRPr lang="it-IT" altLang="it-IT" sz="1100" b="1" dirty="0">
              <a:solidFill>
                <a:schemeClr val="tx1"/>
              </a:solidFill>
              <a:latin typeface="Arial" panose="020B0604020202020204" pitchFamily="34" charset="0"/>
            </a:endParaRPr>
          </a:p>
          <a:p>
            <a:pPr marL="0" lvl="0" indent="0" defTabSz="914400" eaLnBrk="0" fontAlgn="base" hangingPunct="0">
              <a:spcBef>
                <a:spcPct val="0"/>
              </a:spcBef>
              <a:spcAft>
                <a:spcPct val="0"/>
              </a:spcAft>
              <a:buClrTx/>
              <a:buSzTx/>
              <a:buNone/>
            </a:pPr>
            <a:r>
              <a:rPr lang="it-IT" altLang="it-IT" dirty="0">
                <a:solidFill>
                  <a:schemeClr val="tx1"/>
                </a:solidFill>
                <a:latin typeface="Arial" panose="020B0604020202020204" pitchFamily="34" charset="0"/>
                <a:ea typeface="Calibri" panose="020F0502020204030204" pitchFamily="34" charset="0"/>
              </a:rPr>
              <a:t>Professionista con compensi annui di € 110.000, costi per € 20.000 e contributi SOGGETTIVO E MATERNITA’ versati nell’anno di € 15.000:</a:t>
            </a:r>
            <a:endParaRPr lang="it-IT" altLang="it-IT" sz="1100" dirty="0">
              <a:solidFill>
                <a:schemeClr val="tx1"/>
              </a:solidFill>
              <a:latin typeface="Arial" panose="020B0604020202020204" pitchFamily="34" charset="0"/>
            </a:endParaRPr>
          </a:p>
          <a:p>
            <a:pPr marL="0" lvl="0" indent="0" defTabSz="914400" eaLnBrk="0" fontAlgn="base" hangingPunct="0">
              <a:spcBef>
                <a:spcPct val="0"/>
              </a:spcBef>
              <a:spcAft>
                <a:spcPct val="0"/>
              </a:spcAft>
              <a:buClrTx/>
              <a:buSzTx/>
              <a:buNone/>
            </a:pPr>
            <a:r>
              <a:rPr lang="it-IT" altLang="it-IT" dirty="0">
                <a:solidFill>
                  <a:schemeClr val="tx1"/>
                </a:solidFill>
                <a:latin typeface="Arial" panose="020B0604020202020204" pitchFamily="34" charset="0"/>
                <a:ea typeface="Calibri" panose="020F0502020204030204" pitchFamily="34" charset="0"/>
              </a:rPr>
              <a:t>1. Reddito lordo </a:t>
            </a:r>
            <a:r>
              <a:rPr lang="it-IT" altLang="it-IT" dirty="0">
                <a:solidFill>
                  <a:schemeClr val="tx1"/>
                </a:solidFill>
                <a:latin typeface="Symbol" panose="05050102010706020507" pitchFamily="18" charset="2"/>
                <a:ea typeface="Calibri" panose="020F0502020204030204" pitchFamily="34" charset="0"/>
              </a:rPr>
              <a:t>®</a:t>
            </a:r>
            <a:r>
              <a:rPr lang="it-IT" altLang="it-IT"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it-IT" altLang="it-IT" dirty="0">
                <a:solidFill>
                  <a:schemeClr val="tx1"/>
                </a:solidFill>
                <a:ea typeface="Calibri" panose="020F0502020204030204" pitchFamily="34" charset="0"/>
              </a:rPr>
              <a:t>(100.000 – 20.000) = 90.000 </a:t>
            </a:r>
            <a:r>
              <a:rPr lang="it-IT" altLang="it-IT" dirty="0">
                <a:solidFill>
                  <a:schemeClr val="tx1"/>
                </a:solidFill>
                <a:latin typeface="Arial" panose="020B0604020202020204" pitchFamily="34" charset="0"/>
                <a:ea typeface="Calibri" panose="020F0502020204030204" pitchFamily="34" charset="0"/>
              </a:rPr>
              <a:t>€</a:t>
            </a:r>
            <a:endParaRPr lang="it-IT" altLang="it-IT" dirty="0">
              <a:solidFill>
                <a:schemeClr val="tx1"/>
              </a:solidFill>
              <a:latin typeface="Arial" panose="020B0604020202020204" pitchFamily="34" charset="0"/>
            </a:endParaRPr>
          </a:p>
          <a:p>
            <a:pPr marL="0" lvl="0" indent="0" defTabSz="914400" eaLnBrk="0" fontAlgn="base" hangingPunct="0">
              <a:spcBef>
                <a:spcPct val="0"/>
              </a:spcBef>
              <a:spcAft>
                <a:spcPct val="0"/>
              </a:spcAft>
              <a:buClrTx/>
              <a:buSzTx/>
              <a:buNone/>
            </a:pPr>
            <a:r>
              <a:rPr lang="it-IT" altLang="it-IT" dirty="0">
                <a:solidFill>
                  <a:schemeClr val="tx1"/>
                </a:solidFill>
                <a:latin typeface="Arial" panose="020B0604020202020204" pitchFamily="34" charset="0"/>
                <a:ea typeface="Calibri" panose="020F0502020204030204" pitchFamily="34" charset="0"/>
              </a:rPr>
              <a:t>2. Reddito imponibile </a:t>
            </a:r>
            <a:r>
              <a:rPr lang="it-IT" altLang="it-IT" dirty="0">
                <a:solidFill>
                  <a:schemeClr val="tx1"/>
                </a:solidFill>
                <a:latin typeface="Symbol" panose="05050102010706020507" pitchFamily="18" charset="2"/>
                <a:ea typeface="Calibri" panose="020F0502020204030204" pitchFamily="34" charset="0"/>
              </a:rPr>
              <a:t>®</a:t>
            </a:r>
            <a:r>
              <a:rPr lang="it-IT" altLang="it-IT"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it-IT" altLang="it-IT" dirty="0">
                <a:solidFill>
                  <a:schemeClr val="tx1"/>
                </a:solidFill>
                <a:ea typeface="Calibri" panose="020F0502020204030204" pitchFamily="34" charset="0"/>
              </a:rPr>
              <a:t>(90.000 – 15.000) = 75.000 </a:t>
            </a:r>
            <a:r>
              <a:rPr lang="it-IT" altLang="it-IT" dirty="0">
                <a:solidFill>
                  <a:schemeClr val="tx1"/>
                </a:solidFill>
                <a:latin typeface="Arial" panose="020B0604020202020204" pitchFamily="34" charset="0"/>
                <a:ea typeface="Calibri" panose="020F0502020204030204" pitchFamily="34" charset="0"/>
              </a:rPr>
              <a:t>€</a:t>
            </a:r>
            <a:endParaRPr lang="it-IT" altLang="it-IT" dirty="0">
              <a:solidFill>
                <a:schemeClr val="tx1"/>
              </a:solidFill>
              <a:latin typeface="Arial" panose="020B0604020202020204" pitchFamily="34" charset="0"/>
            </a:endParaRPr>
          </a:p>
          <a:p>
            <a:pPr marL="0" lvl="0" indent="0" defTabSz="914400" eaLnBrk="0" fontAlgn="base" hangingPunct="0">
              <a:spcBef>
                <a:spcPct val="0"/>
              </a:spcBef>
              <a:spcAft>
                <a:spcPct val="0"/>
              </a:spcAft>
              <a:buClrTx/>
              <a:buSzTx/>
              <a:buNone/>
            </a:pPr>
            <a:r>
              <a:rPr lang="it-IT" altLang="it-IT" dirty="0">
                <a:solidFill>
                  <a:schemeClr val="tx1"/>
                </a:solidFill>
                <a:latin typeface="Arial" panose="020B0604020202020204" pitchFamily="34" charset="0"/>
                <a:ea typeface="Calibri" panose="020F0502020204030204" pitchFamily="34" charset="0"/>
              </a:rPr>
              <a:t>3. Imposta dovuta </a:t>
            </a:r>
            <a:r>
              <a:rPr lang="it-IT" altLang="it-IT" dirty="0">
                <a:solidFill>
                  <a:schemeClr val="tx1"/>
                </a:solidFill>
                <a:latin typeface="Symbol" panose="05050102010706020507" pitchFamily="18" charset="2"/>
                <a:ea typeface="Calibri" panose="020F0502020204030204" pitchFamily="34" charset="0"/>
              </a:rPr>
              <a:t>®</a:t>
            </a:r>
            <a:r>
              <a:rPr lang="it-IT" altLang="it-IT"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it-IT" altLang="it-IT" dirty="0">
                <a:solidFill>
                  <a:schemeClr val="tx1"/>
                </a:solidFill>
                <a:latin typeface="Symbol" panose="05050102010706020507" pitchFamily="18" charset="2"/>
                <a:ea typeface="Calibri" panose="020F0502020204030204" pitchFamily="34" charset="0"/>
              </a:rPr>
              <a:t>{</a:t>
            </a:r>
            <a:r>
              <a:rPr lang="it-IT" altLang="it-IT" dirty="0">
                <a:solidFill>
                  <a:schemeClr val="tx1"/>
                </a:solidFill>
                <a:ea typeface="Calibri" panose="020F0502020204030204" pitchFamily="34" charset="0"/>
              </a:rPr>
              <a:t>(28.000 x 23%) + [(50.000-28.000) x 35%] + [(75.000-50.000) x 43%] </a:t>
            </a:r>
            <a:r>
              <a:rPr lang="it-IT" altLang="it-IT" dirty="0">
                <a:solidFill>
                  <a:schemeClr val="tx1"/>
                </a:solidFill>
                <a:latin typeface="Symbol" panose="05050102010706020507" pitchFamily="18" charset="2"/>
                <a:ea typeface="Calibri" panose="020F0502020204030204" pitchFamily="34" charset="0"/>
              </a:rPr>
              <a:t>}</a:t>
            </a:r>
            <a:r>
              <a:rPr lang="it-IT" altLang="it-IT"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it-IT" altLang="it-IT" dirty="0">
                <a:solidFill>
                  <a:schemeClr val="tx1"/>
                </a:solidFill>
                <a:ea typeface="Calibri" panose="020F0502020204030204" pitchFamily="34" charset="0"/>
              </a:rPr>
              <a:t>= </a:t>
            </a:r>
            <a:r>
              <a:rPr lang="it-IT" altLang="it-IT" b="1" dirty="0">
                <a:solidFill>
                  <a:schemeClr val="tx1"/>
                </a:solidFill>
                <a:ea typeface="Calibri" panose="020F0502020204030204" pitchFamily="34" charset="0"/>
              </a:rPr>
              <a:t>24.890 </a:t>
            </a:r>
            <a:r>
              <a:rPr lang="it-IT" altLang="it-IT" b="1" dirty="0">
                <a:solidFill>
                  <a:schemeClr val="tx1"/>
                </a:solidFill>
                <a:latin typeface="Arial" panose="020B0604020202020204" pitchFamily="34" charset="0"/>
                <a:ea typeface="Calibri" panose="020F0502020204030204" pitchFamily="34" charset="0"/>
              </a:rPr>
              <a:t>€ *</a:t>
            </a:r>
            <a:endParaRPr lang="it-IT" altLang="it-IT" dirty="0">
              <a:solidFill>
                <a:schemeClr val="tx1"/>
              </a:solidFill>
              <a:latin typeface="Arial" panose="020B0604020202020204" pitchFamily="34" charset="0"/>
              <a:ea typeface="Calibri" panose="020F0502020204030204" pitchFamily="34" charset="0"/>
            </a:endParaRPr>
          </a:p>
          <a:p>
            <a:pPr marL="0" lvl="0" indent="0" defTabSz="914400" eaLnBrk="0" fontAlgn="base" hangingPunct="0">
              <a:spcBef>
                <a:spcPct val="0"/>
              </a:spcBef>
              <a:spcAft>
                <a:spcPct val="0"/>
              </a:spcAft>
              <a:buClrTx/>
              <a:buSzTx/>
              <a:buNone/>
            </a:pPr>
            <a:endParaRPr lang="it-IT" altLang="it-IT" b="1" dirty="0">
              <a:solidFill>
                <a:schemeClr val="tx1"/>
              </a:solidFill>
              <a:latin typeface="Arial" panose="020B0604020202020204" pitchFamily="34" charset="0"/>
              <a:ea typeface="Calibri" panose="020F0502020204030204" pitchFamily="34" charset="0"/>
            </a:endParaRPr>
          </a:p>
          <a:p>
            <a:pPr marL="0" lvl="0" indent="0" defTabSz="914400" eaLnBrk="0" fontAlgn="base" hangingPunct="0">
              <a:spcBef>
                <a:spcPct val="0"/>
              </a:spcBef>
              <a:spcAft>
                <a:spcPct val="0"/>
              </a:spcAft>
              <a:buClrTx/>
              <a:buSzTx/>
              <a:buNone/>
            </a:pPr>
            <a:r>
              <a:rPr lang="it-IT" altLang="it-IT" b="1" dirty="0">
                <a:solidFill>
                  <a:schemeClr val="tx1"/>
                </a:solidFill>
                <a:latin typeface="Arial" panose="020B0604020202020204" pitchFamily="34" charset="0"/>
                <a:ea typeface="Calibri" panose="020F0502020204030204" pitchFamily="34" charset="0"/>
              </a:rPr>
              <a:t>*cui vanno aggiunte anche le addizionali IRPEF regionale e comunale in base all’indirizzo di residenza fiscale</a:t>
            </a:r>
            <a:endParaRPr lang="it-IT" altLang="it-IT" b="1" dirty="0">
              <a:solidFill>
                <a:schemeClr val="tx1"/>
              </a:solidFill>
              <a:latin typeface="Arial" panose="020B0604020202020204" pitchFamily="34" charset="0"/>
            </a:endParaRPr>
          </a:p>
          <a:p>
            <a:pPr marL="0" indent="0">
              <a:buNone/>
            </a:pPr>
            <a:endParaRPr lang="it-IT" dirty="0"/>
          </a:p>
          <a:p>
            <a:pPr marL="0" indent="0">
              <a:buNone/>
            </a:pPr>
            <a:endParaRPr lang="it-IT" dirty="0"/>
          </a:p>
          <a:p>
            <a:pPr marL="0" indent="0">
              <a:buNone/>
            </a:pPr>
            <a:endParaRPr lang="it-IT" dirty="0"/>
          </a:p>
        </p:txBody>
      </p:sp>
      <p:sp>
        <p:nvSpPr>
          <p:cNvPr id="4" name="Segnaposto numero diapositiva 3">
            <a:extLst>
              <a:ext uri="{FF2B5EF4-FFF2-40B4-BE49-F238E27FC236}">
                <a16:creationId xmlns:a16="http://schemas.microsoft.com/office/drawing/2014/main" id="{436BD4F1-A66E-4DFD-92AC-B6C5403BFC09}"/>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
        <p:nvSpPr>
          <p:cNvPr id="7" name="Rectangle 5">
            <a:extLst>
              <a:ext uri="{FF2B5EF4-FFF2-40B4-BE49-F238E27FC236}">
                <a16:creationId xmlns:a16="http://schemas.microsoft.com/office/drawing/2014/main" id="{C360D34B-C749-4C22-95B0-E4FDDA1311D7}"/>
              </a:ext>
            </a:extLst>
          </p:cNvPr>
          <p:cNvSpPr>
            <a:spLocks noChangeArrowheads="1"/>
          </p:cNvSpPr>
          <p:nvPr/>
        </p:nvSpPr>
        <p:spPr bwMode="auto">
          <a:xfrm>
            <a:off x="323850" y="15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 name="Immagine 9" descr="Immagine che contiene tavolo, elettronico, persona, interni&#10;&#10;Descrizione generata con affidabilità molto elevata">
            <a:extLst>
              <a:ext uri="{FF2B5EF4-FFF2-40B4-BE49-F238E27FC236}">
                <a16:creationId xmlns:a16="http://schemas.microsoft.com/office/drawing/2014/main" id="{F2416C2E-2765-4D17-B5A6-DD5B6ACB0BCB}"/>
              </a:ext>
            </a:extLst>
          </p:cNvPr>
          <p:cNvPicPr>
            <a:picLocks noChangeAspect="1"/>
          </p:cNvPicPr>
          <p:nvPr/>
        </p:nvPicPr>
        <p:blipFill>
          <a:blip r:embed="rId2"/>
          <a:stretch>
            <a:fillRect/>
          </a:stretch>
        </p:blipFill>
        <p:spPr>
          <a:xfrm>
            <a:off x="9795753" y="5323444"/>
            <a:ext cx="2075572" cy="1382630"/>
          </a:xfrm>
          <a:prstGeom prst="rect">
            <a:avLst/>
          </a:prstGeom>
        </p:spPr>
      </p:pic>
    </p:spTree>
    <p:extLst>
      <p:ext uri="{BB962C8B-B14F-4D97-AF65-F5344CB8AC3E}">
        <p14:creationId xmlns:p14="http://schemas.microsoft.com/office/powerpoint/2010/main" val="524873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94A134-CF40-43A9-AEF7-E1BD2E9667B2}"/>
              </a:ext>
            </a:extLst>
          </p:cNvPr>
          <p:cNvSpPr>
            <a:spLocks noGrp="1"/>
          </p:cNvSpPr>
          <p:nvPr>
            <p:ph type="title"/>
          </p:nvPr>
        </p:nvSpPr>
        <p:spPr/>
        <p:txBody>
          <a:bodyPr/>
          <a:lstStyle/>
          <a:p>
            <a:r>
              <a:rPr lang="it-IT" dirty="0"/>
              <a:t>REGIME ORDINARIO</a:t>
            </a:r>
            <a:br>
              <a:rPr lang="it-IT" dirty="0"/>
            </a:br>
            <a:r>
              <a:rPr lang="it-IT" dirty="0"/>
              <a:t>L’applicazione dell’IVA</a:t>
            </a:r>
          </a:p>
        </p:txBody>
      </p:sp>
      <p:sp>
        <p:nvSpPr>
          <p:cNvPr id="3" name="Segnaposto contenuto 2">
            <a:extLst>
              <a:ext uri="{FF2B5EF4-FFF2-40B4-BE49-F238E27FC236}">
                <a16:creationId xmlns:a16="http://schemas.microsoft.com/office/drawing/2014/main" id="{5E64B942-DE21-4F86-ADDD-AC9F53462CF0}"/>
              </a:ext>
            </a:extLst>
          </p:cNvPr>
          <p:cNvSpPr>
            <a:spLocks noGrp="1"/>
          </p:cNvSpPr>
          <p:nvPr>
            <p:ph idx="1"/>
          </p:nvPr>
        </p:nvSpPr>
        <p:spPr>
          <a:xfrm>
            <a:off x="526305" y="2500009"/>
            <a:ext cx="10664434" cy="3681716"/>
          </a:xfrm>
        </p:spPr>
        <p:txBody>
          <a:bodyPr>
            <a:normAutofit/>
          </a:bodyPr>
          <a:lstStyle/>
          <a:p>
            <a:pPr marL="0" indent="0" algn="just">
              <a:buNone/>
            </a:pPr>
            <a:r>
              <a:rPr lang="it-IT" sz="2000" dirty="0">
                <a:latin typeface="Arial" panose="020B0604020202020204" pitchFamily="34" charset="0"/>
                <a:cs typeface="Arial" panose="020B0604020202020204" pitchFamily="34" charset="0"/>
              </a:rPr>
              <a:t>Ai fini dell’applicazione dell’IVA (regolata dal DPR n. 633/1972), le prestazioni effettuate da un libero professionista si possono classificare in:</a:t>
            </a:r>
          </a:p>
          <a:p>
            <a:pPr algn="just">
              <a:buClr>
                <a:schemeClr val="accent6">
                  <a:lumMod val="75000"/>
                </a:schemeClr>
              </a:buClr>
            </a:pPr>
            <a:r>
              <a:rPr lang="it-IT" sz="2000" u="sng" dirty="0">
                <a:latin typeface="Arial" panose="020B0604020202020204" pitchFamily="34" charset="0"/>
                <a:cs typeface="Arial" panose="020B0604020202020204" pitchFamily="34" charset="0"/>
              </a:rPr>
              <a:t>Operazioni imponibili:</a:t>
            </a:r>
            <a:r>
              <a:rPr lang="it-IT" sz="2000" dirty="0">
                <a:latin typeface="Arial" panose="020B0604020202020204" pitchFamily="34" charset="0"/>
                <a:cs typeface="Arial" panose="020B0604020202020204" pitchFamily="34" charset="0"/>
              </a:rPr>
              <a:t> sono soggette ad </a:t>
            </a:r>
            <a:r>
              <a:rPr lang="it-IT" sz="2000" b="1" dirty="0">
                <a:latin typeface="Arial" panose="020B0604020202020204" pitchFamily="34" charset="0"/>
                <a:cs typeface="Arial" panose="020B0604020202020204" pitchFamily="34" charset="0"/>
              </a:rPr>
              <a:t>IVA con aliquota del 22%</a:t>
            </a:r>
            <a:r>
              <a:rPr lang="it-IT" sz="2000" dirty="0">
                <a:latin typeface="Arial" panose="020B0604020202020204" pitchFamily="34" charset="0"/>
                <a:cs typeface="Arial" panose="020B0604020202020204" pitchFamily="34" charset="0"/>
              </a:rPr>
              <a:t>;</a:t>
            </a:r>
          </a:p>
          <a:p>
            <a:pPr algn="just">
              <a:buClr>
                <a:schemeClr val="accent6">
                  <a:lumMod val="75000"/>
                </a:schemeClr>
              </a:buClr>
            </a:pPr>
            <a:r>
              <a:rPr lang="it-IT" sz="2000" u="sng" dirty="0">
                <a:latin typeface="Arial" panose="020B0604020202020204" pitchFamily="34" charset="0"/>
                <a:cs typeface="Arial" panose="020B0604020202020204" pitchFamily="34" charset="0"/>
              </a:rPr>
              <a:t>Operazioni escluse:</a:t>
            </a:r>
            <a:r>
              <a:rPr lang="it-IT" sz="2000" dirty="0">
                <a:latin typeface="Arial" panose="020B0604020202020204" pitchFamily="34" charset="0"/>
                <a:cs typeface="Arial" panose="020B0604020202020204" pitchFamily="34" charset="0"/>
              </a:rPr>
              <a:t> sono escluse art. 15 d.p.r. 633/72 da IVA le somme dovuto a titolo di anticipazioni in nome e per conto del cliente (</a:t>
            </a:r>
            <a:r>
              <a:rPr lang="it-IT" sz="2000" i="1" u="sng" dirty="0" err="1">
                <a:latin typeface="Arial" panose="020B0604020202020204" pitchFamily="34" charset="0"/>
                <a:cs typeface="Arial" panose="020B0604020202020204" pitchFamily="34" charset="0"/>
              </a:rPr>
              <a:t>purchè</a:t>
            </a:r>
            <a:r>
              <a:rPr lang="it-IT" sz="2000" i="1" u="sng" dirty="0">
                <a:latin typeface="Arial" panose="020B0604020202020204" pitchFamily="34" charset="0"/>
                <a:cs typeface="Arial" panose="020B0604020202020204" pitchFamily="34" charset="0"/>
              </a:rPr>
              <a:t> documentate</a:t>
            </a:r>
            <a:r>
              <a:rPr lang="it-IT" sz="2000" dirty="0">
                <a:latin typeface="Arial" panose="020B0604020202020204" pitchFamily="34" charset="0"/>
                <a:cs typeface="Arial" panose="020B0604020202020204" pitchFamily="34" charset="0"/>
              </a:rPr>
              <a:t>)*</a:t>
            </a:r>
          </a:p>
          <a:p>
            <a:pPr marL="0" indent="0" algn="just">
              <a:buClr>
                <a:schemeClr val="accent6">
                  <a:lumMod val="75000"/>
                </a:schemeClr>
              </a:buClr>
              <a:buNone/>
            </a:pPr>
            <a:endParaRPr lang="it-IT" sz="2000" dirty="0">
              <a:latin typeface="Arial" panose="020B0604020202020204" pitchFamily="34" charset="0"/>
              <a:cs typeface="Arial" panose="020B0604020202020204" pitchFamily="34" charset="0"/>
            </a:endParaRPr>
          </a:p>
          <a:p>
            <a:pPr marL="0" indent="0" algn="just">
              <a:buClr>
                <a:schemeClr val="accent6">
                  <a:lumMod val="75000"/>
                </a:schemeClr>
              </a:buClr>
              <a:buNone/>
            </a:pPr>
            <a:r>
              <a:rPr lang="it-IT" sz="1600" u="sng" dirty="0">
                <a:latin typeface="Arial" panose="020B0604020202020204" pitchFamily="34" charset="0"/>
                <a:cs typeface="Arial" panose="020B0604020202020204" pitchFamily="34" charset="0"/>
              </a:rPr>
              <a:t>*NOTE: con la Finanziaria 2025 seguono la stessa disciplina delle operazioni escluse i rimborsi a piè lista </a:t>
            </a:r>
            <a:r>
              <a:rPr lang="it-IT" sz="1600" u="sng" dirty="0" err="1">
                <a:latin typeface="Arial" panose="020B0604020202020204" pitchFamily="34" charset="0"/>
                <a:cs typeface="Arial" panose="020B0604020202020204" pitchFamily="34" charset="0"/>
              </a:rPr>
              <a:t>riaddebitati</a:t>
            </a:r>
            <a:r>
              <a:rPr lang="it-IT" sz="1600" u="sng" dirty="0">
                <a:latin typeface="Arial" panose="020B0604020202020204" pitchFamily="34" charset="0"/>
                <a:cs typeface="Arial" panose="020B0604020202020204" pitchFamily="34" charset="0"/>
              </a:rPr>
              <a:t> ai committenti MA solamente per i mezzi pubblici non di linea (quindi taxi ed auto a noleggio con conducente) e le spese di ristorazione. A sua volta il committente per potersele dedurre una volta rimborsa al prestatore deve verificare che siano state pagate in modo tracciato dal prestatore al suo fornitore</a:t>
            </a:r>
          </a:p>
          <a:p>
            <a:pPr marL="0" indent="0" algn="just">
              <a:buNone/>
            </a:pPr>
            <a:endParaRPr lang="it-IT" sz="2000" u="sng" dirty="0"/>
          </a:p>
        </p:txBody>
      </p:sp>
      <p:sp>
        <p:nvSpPr>
          <p:cNvPr id="4" name="Segnaposto numero diapositiva 3">
            <a:extLst>
              <a:ext uri="{FF2B5EF4-FFF2-40B4-BE49-F238E27FC236}">
                <a16:creationId xmlns:a16="http://schemas.microsoft.com/office/drawing/2014/main" id="{87A207BC-9D53-407C-B47B-A263BFB567D0}"/>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3451568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F77257-7886-93C2-6907-F720C0AC4F3A}"/>
              </a:ext>
            </a:extLst>
          </p:cNvPr>
          <p:cNvSpPr>
            <a:spLocks noGrp="1"/>
          </p:cNvSpPr>
          <p:nvPr>
            <p:ph type="title"/>
          </p:nvPr>
        </p:nvSpPr>
        <p:spPr/>
        <p:txBody>
          <a:bodyPr/>
          <a:lstStyle/>
          <a:p>
            <a:r>
              <a:rPr lang="it-IT" dirty="0"/>
              <a:t>Novità Finanziaria 2025 su alcune voci di costo</a:t>
            </a:r>
          </a:p>
        </p:txBody>
      </p:sp>
      <p:sp>
        <p:nvSpPr>
          <p:cNvPr id="3" name="Segnaposto contenuto 2">
            <a:extLst>
              <a:ext uri="{FF2B5EF4-FFF2-40B4-BE49-F238E27FC236}">
                <a16:creationId xmlns:a16="http://schemas.microsoft.com/office/drawing/2014/main" id="{F20704A8-B483-92AA-36EC-63FCD920F886}"/>
              </a:ext>
            </a:extLst>
          </p:cNvPr>
          <p:cNvSpPr>
            <a:spLocks noGrp="1"/>
          </p:cNvSpPr>
          <p:nvPr>
            <p:ph idx="1"/>
          </p:nvPr>
        </p:nvSpPr>
        <p:spPr>
          <a:xfrm>
            <a:off x="1154955" y="2383277"/>
            <a:ext cx="10119402" cy="3978612"/>
          </a:xfrm>
        </p:spPr>
        <p:txBody>
          <a:bodyPr>
            <a:normAutofit lnSpcReduction="10000"/>
          </a:bodyPr>
          <a:lstStyle/>
          <a:p>
            <a:pPr marL="0" indent="0" algn="l">
              <a:buNone/>
            </a:pPr>
            <a:r>
              <a:rPr lang="it-IT" b="1" dirty="0">
                <a:solidFill>
                  <a:srgbClr val="212529"/>
                </a:solidFill>
              </a:rPr>
              <a:t>N</a:t>
            </a:r>
            <a:r>
              <a:rPr lang="it-IT" b="1" i="0" dirty="0">
                <a:solidFill>
                  <a:srgbClr val="212529"/>
                </a:solidFill>
                <a:effectLst/>
              </a:rPr>
              <a:t>on concorrono a formare il reddito di lavoro autonomo le somme percepite a titolo</a:t>
            </a:r>
            <a:r>
              <a:rPr lang="it-IT" b="0" i="0" dirty="0">
                <a:solidFill>
                  <a:srgbClr val="212529"/>
                </a:solidFill>
                <a:effectLst/>
              </a:rPr>
              <a:t> </a:t>
            </a:r>
            <a:r>
              <a:rPr lang="it-IT" b="1" i="0" dirty="0">
                <a:solidFill>
                  <a:srgbClr val="212529"/>
                </a:solidFill>
                <a:effectLst/>
              </a:rPr>
              <a:t>di:</a:t>
            </a:r>
            <a:r>
              <a:rPr lang="it-IT" b="0" i="0" dirty="0">
                <a:solidFill>
                  <a:srgbClr val="212529"/>
                </a:solidFill>
                <a:effectLst/>
              </a:rPr>
              <a:t> </a:t>
            </a:r>
            <a:endParaRPr lang="it-IT" b="1" i="0" dirty="0">
              <a:solidFill>
                <a:srgbClr val="212529"/>
              </a:solidFill>
              <a:effectLst/>
            </a:endParaRPr>
          </a:p>
          <a:p>
            <a:pPr algn="l">
              <a:buFont typeface="Arial" panose="020B0604020202020204" pitchFamily="34" charset="0"/>
              <a:buChar char="•"/>
            </a:pPr>
            <a:r>
              <a:rPr lang="it-IT" b="1" i="0" dirty="0">
                <a:solidFill>
                  <a:srgbClr val="212529"/>
                </a:solidFill>
                <a:effectLst/>
              </a:rPr>
              <a:t>rimborso delle spese sostenute dall’esercente arte o professione per l’esecuzione di un incarico e addebitate analiticamente in capo al committente </a:t>
            </a:r>
            <a:r>
              <a:rPr lang="it-IT" i="0" dirty="0">
                <a:solidFill>
                  <a:srgbClr val="212529"/>
                </a:solidFill>
                <a:effectLst/>
              </a:rPr>
              <a:t>(vedi slides precedente) NOTE: non concorrendo più a formare reddito su di esse NON dovrà essere conteggiata la ritenuta d’acconto, non dovrà essere conteggiato il contributo integrativo previdenziale. NOTE2: non concorrendo a formare reddito detti rimborsi, sul lato deducibilità del costo </a:t>
            </a:r>
            <a:r>
              <a:rPr lang="it-IT" i="0" dirty="0" err="1">
                <a:solidFill>
                  <a:srgbClr val="212529"/>
                </a:solidFill>
                <a:effectLst/>
              </a:rPr>
              <a:t>riaddebitato</a:t>
            </a:r>
            <a:r>
              <a:rPr lang="it-IT" dirty="0">
                <a:solidFill>
                  <a:srgbClr val="212529"/>
                </a:solidFill>
              </a:rPr>
              <a:t> detto costo non potrà essere dedotto in contabilità dal professionista</a:t>
            </a:r>
            <a:endParaRPr lang="it-IT" i="0" dirty="0">
              <a:solidFill>
                <a:srgbClr val="212529"/>
              </a:solidFill>
              <a:effectLst/>
            </a:endParaRPr>
          </a:p>
          <a:p>
            <a:pPr algn="l">
              <a:buFont typeface="Arial" panose="020B0604020202020204" pitchFamily="34" charset="0"/>
              <a:buChar char="•"/>
            </a:pPr>
            <a:r>
              <a:rPr lang="it-IT" b="1" i="0" dirty="0">
                <a:solidFill>
                  <a:srgbClr val="212529"/>
                </a:solidFill>
                <a:effectLst/>
              </a:rPr>
              <a:t>riaddebito ad altri soggetti delle spese sostenute per l’uso comune degli immobili utilizzati</a:t>
            </a:r>
            <a:r>
              <a:rPr lang="it-IT" b="0" i="0" dirty="0">
                <a:solidFill>
                  <a:srgbClr val="212529"/>
                </a:solidFill>
                <a:effectLst/>
              </a:rPr>
              <a:t>, anche promiscuamente, </a:t>
            </a:r>
            <a:r>
              <a:rPr lang="it-IT" b="1" i="0" dirty="0">
                <a:solidFill>
                  <a:srgbClr val="212529"/>
                </a:solidFill>
                <a:effectLst/>
              </a:rPr>
              <a:t>per l’esercizio di tali attività </a:t>
            </a:r>
            <a:r>
              <a:rPr lang="it-IT" b="0" i="0" dirty="0">
                <a:solidFill>
                  <a:srgbClr val="212529"/>
                </a:solidFill>
                <a:effectLst/>
              </a:rPr>
              <a:t>e per i servizi a essi connessi.</a:t>
            </a:r>
          </a:p>
          <a:p>
            <a:pPr algn="l">
              <a:buFont typeface="Arial" panose="020B0604020202020204" pitchFamily="34" charset="0"/>
              <a:buChar char="•"/>
            </a:pPr>
            <a:r>
              <a:rPr lang="it-IT" dirty="0">
                <a:solidFill>
                  <a:srgbClr val="212529"/>
                </a:solidFill>
              </a:rPr>
              <a:t>Le spese di rappresentanza diventano deducibili solo se pagate con strumenti tracciabili</a:t>
            </a:r>
            <a:endParaRPr lang="it-IT" b="0" i="0" dirty="0">
              <a:solidFill>
                <a:srgbClr val="212529"/>
              </a:solidFill>
              <a:effectLst/>
            </a:endParaRPr>
          </a:p>
          <a:p>
            <a:pPr marL="0" indent="0">
              <a:buNone/>
            </a:pPr>
            <a:endParaRPr lang="it-IT" dirty="0"/>
          </a:p>
        </p:txBody>
      </p:sp>
      <p:sp>
        <p:nvSpPr>
          <p:cNvPr id="4" name="Segnaposto numero diapositiva 3">
            <a:extLst>
              <a:ext uri="{FF2B5EF4-FFF2-40B4-BE49-F238E27FC236}">
                <a16:creationId xmlns:a16="http://schemas.microsoft.com/office/drawing/2014/main" id="{FE15AE96-FEAA-27C1-864B-3F0137184E40}"/>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3165277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B2808-E5B9-4AD5-BD54-5613186957B3}"/>
              </a:ext>
            </a:extLst>
          </p:cNvPr>
          <p:cNvSpPr>
            <a:spLocks noGrp="1"/>
          </p:cNvSpPr>
          <p:nvPr>
            <p:ph type="title"/>
          </p:nvPr>
        </p:nvSpPr>
        <p:spPr/>
        <p:txBody>
          <a:bodyPr/>
          <a:lstStyle/>
          <a:p>
            <a:r>
              <a:rPr lang="it-IT" dirty="0"/>
              <a:t>REGIME ORDINARIO</a:t>
            </a:r>
            <a:br>
              <a:rPr lang="it-IT" dirty="0"/>
            </a:br>
            <a:r>
              <a:rPr lang="it-IT" dirty="0"/>
              <a:t>Emissione delle fatture</a:t>
            </a:r>
          </a:p>
        </p:txBody>
      </p:sp>
      <p:sp>
        <p:nvSpPr>
          <p:cNvPr id="3" name="Segnaposto contenuto 2">
            <a:extLst>
              <a:ext uri="{FF2B5EF4-FFF2-40B4-BE49-F238E27FC236}">
                <a16:creationId xmlns:a16="http://schemas.microsoft.com/office/drawing/2014/main" id="{BA34518E-B295-4C05-9318-836644DC866C}"/>
              </a:ext>
            </a:extLst>
          </p:cNvPr>
          <p:cNvSpPr>
            <a:spLocks noGrp="1"/>
          </p:cNvSpPr>
          <p:nvPr>
            <p:ph idx="1"/>
          </p:nvPr>
        </p:nvSpPr>
        <p:spPr>
          <a:xfrm>
            <a:off x="466725" y="2512421"/>
            <a:ext cx="10887076" cy="4049850"/>
          </a:xfrm>
        </p:spPr>
        <p:txBody>
          <a:bodyPr>
            <a:normAutofit fontScale="92500" lnSpcReduction="20000"/>
          </a:bodyPr>
          <a:lstStyle/>
          <a:p>
            <a:pPr marL="0" indent="0" algn="just">
              <a:buNone/>
            </a:pPr>
            <a:r>
              <a:rPr lang="it-IT" dirty="0"/>
              <a:t>Il professionista che adotta il regime fiscale ordinario, deve emettere le fatture attive obbligatoriamente in formato elettronico, per le prestazioni svolte, che dovranno contenere le seguenti </a:t>
            </a:r>
            <a:r>
              <a:rPr lang="it-IT" b="1" dirty="0"/>
              <a:t>caratteristiche</a:t>
            </a:r>
            <a:r>
              <a:rPr lang="it-IT" dirty="0"/>
              <a:t>:</a:t>
            </a:r>
          </a:p>
          <a:p>
            <a:pPr algn="just">
              <a:buClr>
                <a:schemeClr val="accent6">
                  <a:lumMod val="75000"/>
                </a:schemeClr>
              </a:buClr>
              <a:buFont typeface="Wingdings" panose="05000000000000000000" pitchFamily="2" charset="2"/>
              <a:buChar char="Ø"/>
            </a:pPr>
            <a:r>
              <a:rPr lang="it-IT" dirty="0"/>
              <a:t>Data e numero progressivo;</a:t>
            </a:r>
          </a:p>
          <a:p>
            <a:pPr algn="just">
              <a:buClr>
                <a:schemeClr val="accent6">
                  <a:lumMod val="75000"/>
                </a:schemeClr>
              </a:buClr>
              <a:buFont typeface="Wingdings" panose="05000000000000000000" pitchFamily="2" charset="2"/>
              <a:buChar char="Ø"/>
            </a:pPr>
            <a:r>
              <a:rPr lang="it-IT" dirty="0"/>
              <a:t>Dati identificativi del professionista;</a:t>
            </a:r>
          </a:p>
          <a:p>
            <a:pPr algn="just">
              <a:buClr>
                <a:schemeClr val="accent6">
                  <a:lumMod val="75000"/>
                </a:schemeClr>
              </a:buClr>
              <a:buFont typeface="Wingdings" panose="05000000000000000000" pitchFamily="2" charset="2"/>
              <a:buChar char="Ø"/>
            </a:pPr>
            <a:r>
              <a:rPr lang="it-IT" dirty="0"/>
              <a:t>Dati identificativi del cliente;</a:t>
            </a:r>
          </a:p>
          <a:p>
            <a:pPr algn="just">
              <a:buClr>
                <a:schemeClr val="accent6">
                  <a:lumMod val="75000"/>
                </a:schemeClr>
              </a:buClr>
              <a:buFont typeface="Wingdings" panose="05000000000000000000" pitchFamily="2" charset="2"/>
              <a:buChar char="Ø"/>
            </a:pPr>
            <a:r>
              <a:rPr lang="it-IT" dirty="0"/>
              <a:t>Natura dei servizi formanti oggetto dell’operazione;</a:t>
            </a:r>
          </a:p>
          <a:p>
            <a:pPr algn="just">
              <a:buClr>
                <a:schemeClr val="accent6">
                  <a:lumMod val="75000"/>
                </a:schemeClr>
              </a:buClr>
              <a:buFont typeface="Wingdings" panose="05000000000000000000" pitchFamily="2" charset="2"/>
              <a:buChar char="Ø"/>
            </a:pPr>
            <a:r>
              <a:rPr lang="it-IT" dirty="0"/>
              <a:t>L’ammontare della prestazione svolta;</a:t>
            </a:r>
          </a:p>
          <a:p>
            <a:pPr algn="just">
              <a:buClr>
                <a:schemeClr val="accent6">
                  <a:lumMod val="75000"/>
                </a:schemeClr>
              </a:buClr>
              <a:buFont typeface="Wingdings" panose="05000000000000000000" pitchFamily="2" charset="2"/>
              <a:buChar char="Ø"/>
            </a:pPr>
            <a:r>
              <a:rPr lang="it-IT" dirty="0"/>
              <a:t>Riferimento dell’IVA (esente, imponibile, forfettario).</a:t>
            </a:r>
          </a:p>
          <a:p>
            <a:pPr marL="0" indent="0" algn="just">
              <a:buNone/>
            </a:pPr>
            <a:r>
              <a:rPr lang="it-IT" dirty="0"/>
              <a:t>Se la fattura è emessa nei confronti di clienti privati </a:t>
            </a:r>
            <a:r>
              <a:rPr lang="it-IT" u="sng" dirty="0"/>
              <a:t>non</a:t>
            </a:r>
            <a:r>
              <a:rPr lang="it-IT" dirty="0"/>
              <a:t> va indicata, in deduzione, la </a:t>
            </a:r>
            <a:r>
              <a:rPr lang="it-IT" b="1" dirty="0"/>
              <a:t>ritenuta d’acconto del 20%, viceversa va sempre indicata la ritenuta d’acconto del 20% conteggiata sul compenso al netto dell’IVA e al netto del contributo integrativo (salvo il caso si sia iscritti ad INPS gestione separata). NOTE: quando si fattura ad un cliente in regime forfettario (non essendo quest’ultimo sostituto di imposta) la fattura non dovrà riportare la ritenuta d’acconto.</a:t>
            </a:r>
            <a:endParaRPr lang="it-IT" dirty="0"/>
          </a:p>
        </p:txBody>
      </p:sp>
      <p:sp>
        <p:nvSpPr>
          <p:cNvPr id="4" name="Segnaposto numero diapositiva 3">
            <a:extLst>
              <a:ext uri="{FF2B5EF4-FFF2-40B4-BE49-F238E27FC236}">
                <a16:creationId xmlns:a16="http://schemas.microsoft.com/office/drawing/2014/main" id="{074DA6E5-CBBB-4A45-83C3-C7A29654B6CC}"/>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39086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3851E9-EE58-41DB-898B-1D430945EE09}"/>
              </a:ext>
            </a:extLst>
          </p:cNvPr>
          <p:cNvSpPr>
            <a:spLocks noGrp="1"/>
          </p:cNvSpPr>
          <p:nvPr>
            <p:ph type="title"/>
          </p:nvPr>
        </p:nvSpPr>
        <p:spPr/>
        <p:txBody>
          <a:bodyPr/>
          <a:lstStyle/>
          <a:p>
            <a:r>
              <a:rPr lang="it-IT" dirty="0"/>
              <a:t>REGIME ORDINARIO</a:t>
            </a:r>
            <a:br>
              <a:rPr lang="it-IT" dirty="0"/>
            </a:br>
            <a:r>
              <a:rPr lang="it-IT" dirty="0"/>
              <a:t>Esempio fatture a privato (senza </a:t>
            </a:r>
            <a:r>
              <a:rPr lang="it-IT" dirty="0" err="1"/>
              <a:t>p.iva</a:t>
            </a:r>
            <a:r>
              <a:rPr lang="it-IT" dirty="0"/>
              <a:t>)</a:t>
            </a:r>
          </a:p>
        </p:txBody>
      </p:sp>
      <p:sp>
        <p:nvSpPr>
          <p:cNvPr id="4" name="Segnaposto numero diapositiva 3">
            <a:extLst>
              <a:ext uri="{FF2B5EF4-FFF2-40B4-BE49-F238E27FC236}">
                <a16:creationId xmlns:a16="http://schemas.microsoft.com/office/drawing/2014/main" id="{2B076C29-5C3D-4E0B-ADBC-B415A62CEF73}"/>
              </a:ext>
            </a:extLst>
          </p:cNvPr>
          <p:cNvSpPr>
            <a:spLocks noGrp="1"/>
          </p:cNvSpPr>
          <p:nvPr>
            <p:ph type="sldNum" sz="quarter" idx="12"/>
          </p:nvPr>
        </p:nvSpPr>
        <p:spPr/>
        <p:txBody>
          <a:bodyPr/>
          <a:lstStyle/>
          <a:p>
            <a:fld id="{D57F1E4F-1CFF-5643-939E-217C01CDF565}" type="slidenum">
              <a:rPr lang="en-US" smtClean="0"/>
              <a:pPr/>
              <a:t>57</a:t>
            </a:fld>
            <a:endParaRPr lang="en-US" dirty="0"/>
          </a:p>
        </p:txBody>
      </p:sp>
      <p:graphicFrame>
        <p:nvGraphicFramePr>
          <p:cNvPr id="3" name="Tabella 2"/>
          <p:cNvGraphicFramePr>
            <a:graphicFrameLocks noGrp="1"/>
          </p:cNvGraphicFramePr>
          <p:nvPr>
            <p:extLst>
              <p:ext uri="{D42A27DB-BD31-4B8C-83A1-F6EECF244321}">
                <p14:modId xmlns:p14="http://schemas.microsoft.com/office/powerpoint/2010/main" val="819776533"/>
              </p:ext>
            </p:extLst>
          </p:nvPr>
        </p:nvGraphicFramePr>
        <p:xfrm>
          <a:off x="3247290" y="2672861"/>
          <a:ext cx="5931879" cy="3675686"/>
        </p:xfrm>
        <a:graphic>
          <a:graphicData uri="http://schemas.openxmlformats.org/drawingml/2006/table">
            <a:tbl>
              <a:tblPr>
                <a:tableStyleId>{5C22544A-7EE6-4342-B048-85BDC9FD1C3A}</a:tableStyleId>
              </a:tblPr>
              <a:tblGrid>
                <a:gridCol w="4682080">
                  <a:extLst>
                    <a:ext uri="{9D8B030D-6E8A-4147-A177-3AD203B41FA5}">
                      <a16:colId xmlns:a16="http://schemas.microsoft.com/office/drawing/2014/main" val="20000"/>
                    </a:ext>
                  </a:extLst>
                </a:gridCol>
                <a:gridCol w="1249799">
                  <a:extLst>
                    <a:ext uri="{9D8B030D-6E8A-4147-A177-3AD203B41FA5}">
                      <a16:colId xmlns:a16="http://schemas.microsoft.com/office/drawing/2014/main" val="20001"/>
                    </a:ext>
                  </a:extLst>
                </a:gridCol>
              </a:tblGrid>
              <a:tr h="253270">
                <a:tc gridSpan="2">
                  <a:txBody>
                    <a:bodyPr/>
                    <a:lstStyle/>
                    <a:p>
                      <a:pPr algn="ctr" fontAlgn="b"/>
                      <a:r>
                        <a:rPr lang="it-IT" sz="1100" u="none" strike="noStrike">
                          <a:effectLst/>
                        </a:rPr>
                        <a:t>PARCELLA A CLIENTE SENZA P.IVA</a:t>
                      </a:r>
                      <a:endParaRPr lang="it-IT" sz="1100" b="1" i="0" u="none" strike="noStrike">
                        <a:solidFill>
                          <a:srgbClr val="000000"/>
                        </a:solidFill>
                        <a:effectLst/>
                        <a:latin typeface="Calibri"/>
                      </a:endParaRPr>
                    </a:p>
                  </a:txBody>
                  <a:tcPr marL="9525" marR="9525" marT="9525" marB="0" anchor="b"/>
                </a:tc>
                <a:tc hMerge="1">
                  <a:txBody>
                    <a:bodyPr/>
                    <a:lstStyle/>
                    <a:p>
                      <a:endParaRPr lang="it-IT"/>
                    </a:p>
                  </a:txBody>
                  <a:tcPr/>
                </a:tc>
                <a:extLst>
                  <a:ext uri="{0D108BD9-81ED-4DB2-BD59-A6C34878D82A}">
                    <a16:rowId xmlns:a16="http://schemas.microsoft.com/office/drawing/2014/main" val="10000"/>
                  </a:ext>
                </a:extLst>
              </a:tr>
              <a:tr h="492924">
                <a:tc>
                  <a:txBody>
                    <a:bodyPr/>
                    <a:lstStyle/>
                    <a:p>
                      <a:pPr algn="l" fontAlgn="b"/>
                      <a:r>
                        <a:rPr lang="it-IT" sz="1100" u="none" strike="noStrike" dirty="0">
                          <a:effectLst/>
                        </a:rPr>
                        <a:t>COMPENSO PROFESSIONALE</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a:effectLst/>
                        </a:rPr>
                        <a:t>€ 1.000,00</a:t>
                      </a:r>
                      <a:endParaRPr lang="it-IT"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53270">
                <a:tc>
                  <a:txBody>
                    <a:bodyPr/>
                    <a:lstStyle/>
                    <a:p>
                      <a:pPr algn="l" fontAlgn="b"/>
                      <a:r>
                        <a:rPr lang="it-IT" sz="1100" u="none" strike="noStrike" dirty="0">
                          <a:effectLst/>
                        </a:rPr>
                        <a:t>INARCASSA 4%</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€ 40,00</a:t>
                      </a:r>
                      <a:endParaRPr lang="it-IT"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53270">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676758">
                <a:tc>
                  <a:txBody>
                    <a:bodyPr/>
                    <a:lstStyle/>
                    <a:p>
                      <a:pPr algn="l" fontAlgn="b"/>
                      <a:r>
                        <a:rPr lang="it-IT" sz="1100" u="none" strike="noStrike" dirty="0">
                          <a:effectLst/>
                        </a:rPr>
                        <a:t>IMPONIBILE IVA 22% </a:t>
                      </a:r>
                      <a:endParaRPr lang="it-IT" sz="1100" b="1"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€ 1.040,00</a:t>
                      </a:r>
                      <a:endParaRPr lang="it-IT"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53270">
                <a:tc>
                  <a:txBody>
                    <a:bodyPr/>
                    <a:lstStyle/>
                    <a:p>
                      <a:pPr algn="l" fontAlgn="b"/>
                      <a:r>
                        <a:rPr lang="it-IT" sz="1100" u="none" strike="noStrike" dirty="0">
                          <a:effectLst/>
                        </a:rPr>
                        <a:t>IVA 22%   (IMPONIBILE: 1.040,00)</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€ 228,80</a:t>
                      </a:r>
                      <a:endParaRPr lang="it-IT"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492924">
                <a:tc>
                  <a:txBody>
                    <a:bodyPr/>
                    <a:lstStyle/>
                    <a:p>
                      <a:pPr algn="l" fontAlgn="b"/>
                      <a:r>
                        <a:rPr lang="it-IT" sz="1100" u="none" strike="noStrike">
                          <a:effectLst/>
                        </a:rPr>
                        <a:t>TOTALE DOCUMENTO</a:t>
                      </a:r>
                      <a:endParaRPr lang="it-IT" sz="1100" b="1" i="0" u="none" strike="noStrike">
                        <a:solidFill>
                          <a:srgbClr val="000000"/>
                        </a:solidFill>
                        <a:effectLst/>
                        <a:latin typeface="Calibri"/>
                      </a:endParaRPr>
                    </a:p>
                  </a:txBody>
                  <a:tcPr marL="9525" marR="9525" marT="9525" marB="0" anchor="b"/>
                </a:tc>
                <a:tc>
                  <a:txBody>
                    <a:bodyPr/>
                    <a:lstStyle/>
                    <a:p>
                      <a:pPr algn="r" fontAlgn="b"/>
                      <a:r>
                        <a:rPr lang="it-IT" sz="1100" u="none" strike="noStrike" dirty="0">
                          <a:effectLst/>
                        </a:rPr>
                        <a:t>€ 1.268,80</a:t>
                      </a:r>
                      <a:endParaRPr lang="it-IT"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221061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D6F1-3C0F-48A1-A952-3583F8F351F9}"/>
              </a:ext>
            </a:extLst>
          </p:cNvPr>
          <p:cNvSpPr>
            <a:spLocks noGrp="1"/>
          </p:cNvSpPr>
          <p:nvPr>
            <p:ph type="title"/>
          </p:nvPr>
        </p:nvSpPr>
        <p:spPr/>
        <p:txBody>
          <a:bodyPr/>
          <a:lstStyle/>
          <a:p>
            <a:r>
              <a:rPr lang="it-IT" dirty="0"/>
              <a:t>REGIME ORDINARIO</a:t>
            </a:r>
            <a:br>
              <a:rPr lang="it-IT" dirty="0"/>
            </a:br>
            <a:r>
              <a:rPr lang="it-IT" dirty="0"/>
              <a:t>Esempio fatture a soggetto con </a:t>
            </a:r>
            <a:r>
              <a:rPr lang="it-IT" dirty="0" err="1"/>
              <a:t>p.iva</a:t>
            </a:r>
            <a:endParaRPr lang="it-IT" dirty="0"/>
          </a:p>
        </p:txBody>
      </p:sp>
      <p:sp>
        <p:nvSpPr>
          <p:cNvPr id="4" name="Segnaposto numero diapositiva 3">
            <a:extLst>
              <a:ext uri="{FF2B5EF4-FFF2-40B4-BE49-F238E27FC236}">
                <a16:creationId xmlns:a16="http://schemas.microsoft.com/office/drawing/2014/main" id="{F712204E-CFBC-46A6-AB1B-BD57ECCC64E5}"/>
              </a:ext>
            </a:extLst>
          </p:cNvPr>
          <p:cNvSpPr>
            <a:spLocks noGrp="1"/>
          </p:cNvSpPr>
          <p:nvPr>
            <p:ph type="sldNum" sz="quarter" idx="12"/>
          </p:nvPr>
        </p:nvSpPr>
        <p:spPr/>
        <p:txBody>
          <a:bodyPr/>
          <a:lstStyle/>
          <a:p>
            <a:fld id="{D57F1E4F-1CFF-5643-939E-217C01CDF565}" type="slidenum">
              <a:rPr lang="en-US" smtClean="0"/>
              <a:pPr/>
              <a:t>58</a:t>
            </a:fld>
            <a:endParaRPr lang="en-US" dirty="0"/>
          </a:p>
        </p:txBody>
      </p:sp>
      <p:graphicFrame>
        <p:nvGraphicFramePr>
          <p:cNvPr id="3" name="Tabella 2"/>
          <p:cNvGraphicFramePr>
            <a:graphicFrameLocks noGrp="1"/>
          </p:cNvGraphicFramePr>
          <p:nvPr>
            <p:extLst>
              <p:ext uri="{D42A27DB-BD31-4B8C-83A1-F6EECF244321}">
                <p14:modId xmlns:p14="http://schemas.microsoft.com/office/powerpoint/2010/main" val="3317310284"/>
              </p:ext>
            </p:extLst>
          </p:nvPr>
        </p:nvGraphicFramePr>
        <p:xfrm>
          <a:off x="3364524" y="2696311"/>
          <a:ext cx="6928338" cy="3413610"/>
        </p:xfrm>
        <a:graphic>
          <a:graphicData uri="http://schemas.openxmlformats.org/drawingml/2006/table">
            <a:tbl>
              <a:tblPr>
                <a:tableStyleId>{5C22544A-7EE6-4342-B048-85BDC9FD1C3A}</a:tableStyleId>
              </a:tblPr>
              <a:tblGrid>
                <a:gridCol w="5468595">
                  <a:extLst>
                    <a:ext uri="{9D8B030D-6E8A-4147-A177-3AD203B41FA5}">
                      <a16:colId xmlns:a16="http://schemas.microsoft.com/office/drawing/2014/main" val="20000"/>
                    </a:ext>
                  </a:extLst>
                </a:gridCol>
                <a:gridCol w="1459743">
                  <a:extLst>
                    <a:ext uri="{9D8B030D-6E8A-4147-A177-3AD203B41FA5}">
                      <a16:colId xmlns:a16="http://schemas.microsoft.com/office/drawing/2014/main" val="20001"/>
                    </a:ext>
                  </a:extLst>
                </a:gridCol>
              </a:tblGrid>
              <a:tr h="237370">
                <a:tc gridSpan="2">
                  <a:txBody>
                    <a:bodyPr/>
                    <a:lstStyle/>
                    <a:p>
                      <a:pPr algn="ctr" fontAlgn="b"/>
                      <a:r>
                        <a:rPr lang="it-IT" sz="1100" u="none" strike="noStrike">
                          <a:effectLst/>
                        </a:rPr>
                        <a:t>PARCELLA A CLIENTE CON P.IVA</a:t>
                      </a:r>
                      <a:endParaRPr lang="it-IT" sz="1100" b="1" i="0" u="none" strike="noStrike">
                        <a:solidFill>
                          <a:srgbClr val="000000"/>
                        </a:solidFill>
                        <a:effectLst/>
                        <a:latin typeface="Calibri"/>
                      </a:endParaRPr>
                    </a:p>
                  </a:txBody>
                  <a:tcPr marL="9525" marR="9525" marT="9525" marB="0" anchor="b"/>
                </a:tc>
                <a:tc hMerge="1">
                  <a:txBody>
                    <a:bodyPr/>
                    <a:lstStyle/>
                    <a:p>
                      <a:endParaRPr lang="it-IT"/>
                    </a:p>
                  </a:txBody>
                  <a:tcPr/>
                </a:tc>
                <a:extLst>
                  <a:ext uri="{0D108BD9-81ED-4DB2-BD59-A6C34878D82A}">
                    <a16:rowId xmlns:a16="http://schemas.microsoft.com/office/drawing/2014/main" val="10000"/>
                  </a:ext>
                </a:extLst>
              </a:tr>
              <a:tr h="409181">
                <a:tc>
                  <a:txBody>
                    <a:bodyPr/>
                    <a:lstStyle/>
                    <a:p>
                      <a:pPr algn="l" fontAlgn="b"/>
                      <a:r>
                        <a:rPr lang="it-IT" sz="1100" u="none" strike="noStrike" dirty="0">
                          <a:effectLst/>
                        </a:rPr>
                        <a:t>COMPENSO PROFESSIONALE</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a:effectLst/>
                        </a:rPr>
                        <a:t>€ 1.000,00</a:t>
                      </a:r>
                      <a:endParaRPr lang="it-IT"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26067">
                <a:tc>
                  <a:txBody>
                    <a:bodyPr/>
                    <a:lstStyle/>
                    <a:p>
                      <a:pPr algn="l" fontAlgn="b"/>
                      <a:r>
                        <a:rPr lang="it-IT" sz="1100" u="none" strike="noStrike" dirty="0">
                          <a:effectLst/>
                        </a:rPr>
                        <a:t>INARCASSA 4%</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€ 40,00</a:t>
                      </a:r>
                      <a:endParaRPr lang="it-IT"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26067">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409181">
                <a:tc>
                  <a:txBody>
                    <a:bodyPr/>
                    <a:lstStyle/>
                    <a:p>
                      <a:pPr algn="l" fontAlgn="b"/>
                      <a:r>
                        <a:rPr lang="it-IT" sz="1100" u="none" strike="noStrike">
                          <a:effectLst/>
                        </a:rPr>
                        <a:t>IMPONIBILE IVA 22% </a:t>
                      </a:r>
                      <a:endParaRPr lang="it-IT" sz="1100" b="1" i="0" u="none" strike="noStrike">
                        <a:solidFill>
                          <a:srgbClr val="000000"/>
                        </a:solidFill>
                        <a:effectLst/>
                        <a:latin typeface="Calibri"/>
                      </a:endParaRPr>
                    </a:p>
                  </a:txBody>
                  <a:tcPr marL="9525" marR="9525" marT="9525" marB="0" anchor="b"/>
                </a:tc>
                <a:tc>
                  <a:txBody>
                    <a:bodyPr/>
                    <a:lstStyle/>
                    <a:p>
                      <a:pPr algn="r" fontAlgn="b"/>
                      <a:r>
                        <a:rPr lang="it-IT" sz="1100" u="none" strike="noStrike" dirty="0">
                          <a:effectLst/>
                        </a:rPr>
                        <a:t>€ 1.040,00</a:t>
                      </a:r>
                      <a:endParaRPr lang="it-IT"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26067">
                <a:tc>
                  <a:txBody>
                    <a:bodyPr/>
                    <a:lstStyle/>
                    <a:p>
                      <a:pPr algn="l" fontAlgn="b"/>
                      <a:r>
                        <a:rPr lang="it-IT" sz="1100" u="none" strike="noStrike" dirty="0">
                          <a:effectLst/>
                        </a:rPr>
                        <a:t>IVA 22%   (IMPONIBILE: 1.040,00)</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€ 228,80</a:t>
                      </a:r>
                      <a:endParaRPr lang="it-IT"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409181">
                <a:tc>
                  <a:txBody>
                    <a:bodyPr/>
                    <a:lstStyle/>
                    <a:p>
                      <a:pPr algn="l" fontAlgn="b"/>
                      <a:r>
                        <a:rPr lang="it-IT" sz="1100" u="none" strike="noStrike">
                          <a:effectLst/>
                        </a:rPr>
                        <a:t>TOTALE DOCUMENTO</a:t>
                      </a:r>
                      <a:endParaRPr lang="it-IT" sz="1100" b="1" i="0" u="none" strike="noStrike">
                        <a:solidFill>
                          <a:srgbClr val="000000"/>
                        </a:solidFill>
                        <a:effectLst/>
                        <a:latin typeface="Calibri"/>
                      </a:endParaRPr>
                    </a:p>
                  </a:txBody>
                  <a:tcPr marL="9525" marR="9525" marT="9525" marB="0" anchor="b"/>
                </a:tc>
                <a:tc>
                  <a:txBody>
                    <a:bodyPr/>
                    <a:lstStyle/>
                    <a:p>
                      <a:pPr algn="r" fontAlgn="b"/>
                      <a:r>
                        <a:rPr lang="it-IT" sz="1100" u="none" strike="noStrike" dirty="0">
                          <a:effectLst/>
                        </a:rPr>
                        <a:t>€ 1.268,80</a:t>
                      </a:r>
                      <a:endParaRPr lang="it-IT"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26067">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tc>
                  <a:txBody>
                    <a:bodyPr/>
                    <a:lstStyle/>
                    <a:p>
                      <a:pPr algn="l" fontAlgn="b"/>
                      <a:r>
                        <a:rPr lang="it-IT" sz="1100" u="none" strike="noStrike" dirty="0">
                          <a:effectLst/>
                        </a:rPr>
                        <a:t> </a:t>
                      </a:r>
                      <a:endParaRPr lang="it-IT"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409181">
                <a:tc>
                  <a:txBody>
                    <a:bodyPr/>
                    <a:lstStyle/>
                    <a:p>
                      <a:pPr algn="l" fontAlgn="b"/>
                      <a:r>
                        <a:rPr lang="it-IT" sz="1100" u="none" strike="noStrike">
                          <a:effectLst/>
                        </a:rPr>
                        <a:t>(-) RITENUTA 20% (Imponibile: 1.000,00) </a:t>
                      </a:r>
                      <a:endParaRPr lang="it-IT" sz="1100" b="0" i="0" u="none" strike="noStrike">
                        <a:solidFill>
                          <a:srgbClr val="000000"/>
                        </a:solidFill>
                        <a:effectLst/>
                        <a:latin typeface="Calibri"/>
                      </a:endParaRPr>
                    </a:p>
                  </a:txBody>
                  <a:tcPr marL="9525" marR="9525" marT="9525" marB="0" anchor="b"/>
                </a:tc>
                <a:tc>
                  <a:txBody>
                    <a:bodyPr/>
                    <a:lstStyle/>
                    <a:p>
                      <a:pPr algn="r" fontAlgn="b"/>
                      <a:r>
                        <a:rPr lang="it-IT" sz="1100" u="none" strike="noStrike">
                          <a:effectLst/>
                        </a:rPr>
                        <a:t>€ 200,00</a:t>
                      </a:r>
                      <a:endParaRPr lang="it-IT"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26067">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409181">
                <a:tc>
                  <a:txBody>
                    <a:bodyPr/>
                    <a:lstStyle/>
                    <a:p>
                      <a:pPr algn="l" fontAlgn="b"/>
                      <a:r>
                        <a:rPr lang="it-IT" sz="1100" u="none" strike="noStrike">
                          <a:effectLst/>
                        </a:rPr>
                        <a:t>(=) NETTO A PAGARE</a:t>
                      </a:r>
                      <a:endParaRPr lang="it-IT" sz="1100" b="1" i="0" u="none" strike="noStrike">
                        <a:solidFill>
                          <a:srgbClr val="000000"/>
                        </a:solidFill>
                        <a:effectLst/>
                        <a:latin typeface="Calibri"/>
                      </a:endParaRPr>
                    </a:p>
                  </a:txBody>
                  <a:tcPr marL="9525" marR="9525" marT="9525" marB="0" anchor="b"/>
                </a:tc>
                <a:tc>
                  <a:txBody>
                    <a:bodyPr/>
                    <a:lstStyle/>
                    <a:p>
                      <a:pPr algn="r" fontAlgn="b"/>
                      <a:r>
                        <a:rPr lang="it-IT" sz="1100" u="none" strike="noStrike" dirty="0">
                          <a:effectLst/>
                        </a:rPr>
                        <a:t>€ 1.068,80</a:t>
                      </a:r>
                      <a:endParaRPr lang="it-IT"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49787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5B7A50-40D4-42CD-89A2-677DEE0CB4F9}"/>
              </a:ext>
            </a:extLst>
          </p:cNvPr>
          <p:cNvSpPr>
            <a:spLocks noGrp="1"/>
          </p:cNvSpPr>
          <p:nvPr>
            <p:ph type="title"/>
          </p:nvPr>
        </p:nvSpPr>
        <p:spPr/>
        <p:txBody>
          <a:bodyPr/>
          <a:lstStyle/>
          <a:p>
            <a:pPr algn="ctr"/>
            <a:r>
              <a:rPr lang="it-IT" dirty="0"/>
              <a:t>REGIMI A CONFRONTO</a:t>
            </a:r>
          </a:p>
        </p:txBody>
      </p:sp>
      <p:graphicFrame>
        <p:nvGraphicFramePr>
          <p:cNvPr id="7" name="Segnaposto contenuto 6">
            <a:extLst>
              <a:ext uri="{FF2B5EF4-FFF2-40B4-BE49-F238E27FC236}">
                <a16:creationId xmlns:a16="http://schemas.microsoft.com/office/drawing/2014/main" id="{05AEF928-5195-417E-8E1F-0624E105F64D}"/>
              </a:ext>
            </a:extLst>
          </p:cNvPr>
          <p:cNvGraphicFramePr>
            <a:graphicFrameLocks noGrp="1"/>
          </p:cNvGraphicFramePr>
          <p:nvPr>
            <p:ph idx="1"/>
            <p:extLst>
              <p:ext uri="{D42A27DB-BD31-4B8C-83A1-F6EECF244321}">
                <p14:modId xmlns:p14="http://schemas.microsoft.com/office/powerpoint/2010/main" val="75714338"/>
              </p:ext>
            </p:extLst>
          </p:nvPr>
        </p:nvGraphicFramePr>
        <p:xfrm>
          <a:off x="1715293" y="2166426"/>
          <a:ext cx="8761413" cy="4450907"/>
        </p:xfrm>
        <a:graphic>
          <a:graphicData uri="http://schemas.openxmlformats.org/drawingml/2006/table">
            <a:tbl>
              <a:tblPr firstRow="1" bandRow="1">
                <a:tableStyleId>{5C22544A-7EE6-4342-B048-85BDC9FD1C3A}</a:tableStyleId>
              </a:tblPr>
              <a:tblGrid>
                <a:gridCol w="2920471">
                  <a:extLst>
                    <a:ext uri="{9D8B030D-6E8A-4147-A177-3AD203B41FA5}">
                      <a16:colId xmlns:a16="http://schemas.microsoft.com/office/drawing/2014/main" val="3064688106"/>
                    </a:ext>
                  </a:extLst>
                </a:gridCol>
                <a:gridCol w="2920471">
                  <a:extLst>
                    <a:ext uri="{9D8B030D-6E8A-4147-A177-3AD203B41FA5}">
                      <a16:colId xmlns:a16="http://schemas.microsoft.com/office/drawing/2014/main" val="3419657459"/>
                    </a:ext>
                  </a:extLst>
                </a:gridCol>
                <a:gridCol w="2920471">
                  <a:extLst>
                    <a:ext uri="{9D8B030D-6E8A-4147-A177-3AD203B41FA5}">
                      <a16:colId xmlns:a16="http://schemas.microsoft.com/office/drawing/2014/main" val="3974080494"/>
                    </a:ext>
                  </a:extLst>
                </a:gridCol>
              </a:tblGrid>
              <a:tr h="327694">
                <a:tc>
                  <a:txBody>
                    <a:bodyPr/>
                    <a:lstStyle/>
                    <a:p>
                      <a:endParaRPr lang="it-IT" dirty="0"/>
                    </a:p>
                  </a:txBody>
                  <a:tcPr/>
                </a:tc>
                <a:tc>
                  <a:txBody>
                    <a:bodyPr/>
                    <a:lstStyle/>
                    <a:p>
                      <a:pPr algn="ctr"/>
                      <a:r>
                        <a:rPr lang="it-IT" dirty="0"/>
                        <a:t>REGIME FORFETTARIO</a:t>
                      </a:r>
                    </a:p>
                  </a:txBody>
                  <a:tcPr/>
                </a:tc>
                <a:tc>
                  <a:txBody>
                    <a:bodyPr/>
                    <a:lstStyle/>
                    <a:p>
                      <a:pPr algn="ctr"/>
                      <a:r>
                        <a:rPr lang="it-IT" dirty="0"/>
                        <a:t>REGIME ORDINARIO</a:t>
                      </a:r>
                    </a:p>
                  </a:txBody>
                  <a:tcPr/>
                </a:tc>
                <a:extLst>
                  <a:ext uri="{0D108BD9-81ED-4DB2-BD59-A6C34878D82A}">
                    <a16:rowId xmlns:a16="http://schemas.microsoft.com/office/drawing/2014/main" val="3454092330"/>
                  </a:ext>
                </a:extLst>
              </a:tr>
              <a:tr h="327694">
                <a:tc>
                  <a:txBody>
                    <a:bodyPr/>
                    <a:lstStyle/>
                    <a:p>
                      <a:r>
                        <a:rPr lang="it-IT" dirty="0"/>
                        <a:t>Compensi</a:t>
                      </a:r>
                    </a:p>
                  </a:txBody>
                  <a:tcPr/>
                </a:tc>
                <a:tc>
                  <a:txBody>
                    <a:bodyPr/>
                    <a:lstStyle/>
                    <a:p>
                      <a:pPr algn="ctr"/>
                      <a:r>
                        <a:rPr lang="it-IT" sz="1600" dirty="0"/>
                        <a:t>Max 85.000 euro</a:t>
                      </a:r>
                    </a:p>
                  </a:txBody>
                  <a:tcPr/>
                </a:tc>
                <a:tc>
                  <a:txBody>
                    <a:bodyPr/>
                    <a:lstStyle/>
                    <a:p>
                      <a:pPr algn="ctr"/>
                      <a:r>
                        <a:rPr lang="it-IT" sz="1600" dirty="0"/>
                        <a:t>Nessun limite</a:t>
                      </a:r>
                    </a:p>
                  </a:txBody>
                  <a:tcPr/>
                </a:tc>
                <a:extLst>
                  <a:ext uri="{0D108BD9-81ED-4DB2-BD59-A6C34878D82A}">
                    <a16:rowId xmlns:a16="http://schemas.microsoft.com/office/drawing/2014/main" val="1460259233"/>
                  </a:ext>
                </a:extLst>
              </a:tr>
              <a:tr h="518850">
                <a:tc>
                  <a:txBody>
                    <a:bodyPr/>
                    <a:lstStyle/>
                    <a:p>
                      <a:r>
                        <a:rPr lang="it-IT" dirty="0"/>
                        <a:t>IRAP</a:t>
                      </a:r>
                    </a:p>
                  </a:txBody>
                  <a:tcPr/>
                </a:tc>
                <a:tc>
                  <a:txBody>
                    <a:bodyPr/>
                    <a:lstStyle/>
                    <a:p>
                      <a:pPr algn="ctr"/>
                      <a:r>
                        <a:rPr lang="it-IT" sz="1600" dirty="0"/>
                        <a:t>Escluso</a:t>
                      </a:r>
                    </a:p>
                  </a:txBody>
                  <a:tcPr/>
                </a:tc>
                <a:tc>
                  <a:txBody>
                    <a:bodyPr/>
                    <a:lstStyle/>
                    <a:p>
                      <a:pPr algn="ctr"/>
                      <a:r>
                        <a:rPr lang="it-IT" sz="1600" dirty="0"/>
                        <a:t>Escluso</a:t>
                      </a:r>
                    </a:p>
                    <a:p>
                      <a:pPr algn="ctr"/>
                      <a:endParaRPr lang="it-IT" sz="1600" dirty="0"/>
                    </a:p>
                  </a:txBody>
                  <a:tcPr/>
                </a:tc>
                <a:extLst>
                  <a:ext uri="{0D108BD9-81ED-4DB2-BD59-A6C34878D82A}">
                    <a16:rowId xmlns:a16="http://schemas.microsoft.com/office/drawing/2014/main" val="3466030994"/>
                  </a:ext>
                </a:extLst>
              </a:tr>
              <a:tr h="518850">
                <a:tc>
                  <a:txBody>
                    <a:bodyPr/>
                    <a:lstStyle/>
                    <a:p>
                      <a:r>
                        <a:rPr lang="it-IT" dirty="0"/>
                        <a:t>Ritenute d’acconto</a:t>
                      </a:r>
                    </a:p>
                  </a:txBody>
                  <a:tcPr/>
                </a:tc>
                <a:tc>
                  <a:txBody>
                    <a:bodyPr/>
                    <a:lstStyle/>
                    <a:p>
                      <a:pPr algn="ctr"/>
                      <a:r>
                        <a:rPr lang="it-IT" sz="1600" dirty="0"/>
                        <a:t>Escluso</a:t>
                      </a:r>
                    </a:p>
                  </a:txBody>
                  <a:tcPr/>
                </a:tc>
                <a:tc>
                  <a:txBody>
                    <a:bodyPr/>
                    <a:lstStyle/>
                    <a:p>
                      <a:pPr algn="ctr"/>
                      <a:r>
                        <a:rPr lang="it-IT" sz="1600" dirty="0"/>
                        <a:t>Soggetto (no se verso privati)</a:t>
                      </a:r>
                    </a:p>
                  </a:txBody>
                  <a:tcPr/>
                </a:tc>
                <a:extLst>
                  <a:ext uri="{0D108BD9-81ED-4DB2-BD59-A6C34878D82A}">
                    <a16:rowId xmlns:a16="http://schemas.microsoft.com/office/drawing/2014/main" val="1162834237"/>
                  </a:ext>
                </a:extLst>
              </a:tr>
              <a:tr h="327694">
                <a:tc>
                  <a:txBody>
                    <a:bodyPr/>
                    <a:lstStyle/>
                    <a:p>
                      <a:r>
                        <a:rPr lang="it-IT" dirty="0"/>
                        <a:t>Dipendenti</a:t>
                      </a:r>
                    </a:p>
                  </a:txBody>
                  <a:tcPr/>
                </a:tc>
                <a:tc>
                  <a:txBody>
                    <a:bodyPr/>
                    <a:lstStyle/>
                    <a:p>
                      <a:pPr algn="ctr"/>
                      <a:r>
                        <a:rPr lang="it-IT" sz="1600" dirty="0"/>
                        <a:t>Costo &lt;20.000 euro</a:t>
                      </a:r>
                    </a:p>
                  </a:txBody>
                  <a:tcPr/>
                </a:tc>
                <a:tc>
                  <a:txBody>
                    <a:bodyPr/>
                    <a:lstStyle/>
                    <a:p>
                      <a:pPr algn="ctr"/>
                      <a:r>
                        <a:rPr lang="it-IT" sz="1600" dirty="0"/>
                        <a:t>Nessun limite</a:t>
                      </a:r>
                    </a:p>
                  </a:txBody>
                  <a:tcPr/>
                </a:tc>
                <a:extLst>
                  <a:ext uri="{0D108BD9-81ED-4DB2-BD59-A6C34878D82A}">
                    <a16:rowId xmlns:a16="http://schemas.microsoft.com/office/drawing/2014/main" val="3186840025"/>
                  </a:ext>
                </a:extLst>
              </a:tr>
              <a:tr h="1829627">
                <a:tc>
                  <a:txBody>
                    <a:bodyPr/>
                    <a:lstStyle/>
                    <a:p>
                      <a:r>
                        <a:rPr lang="it-IT" dirty="0"/>
                        <a:t>Fatturazione elettronica</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dirty="0"/>
                        <a:t>Soggetto</a:t>
                      </a:r>
                    </a:p>
                    <a:p>
                      <a:pPr algn="ctr"/>
                      <a:r>
                        <a:rPr lang="it-IT" sz="1400" dirty="0"/>
                        <a:t> Dal 01/01/2024 tutti i forfettari sono obbligati alla fatturazione elettronica</a:t>
                      </a:r>
                    </a:p>
                  </a:txBody>
                  <a:tcPr/>
                </a:tc>
                <a:tc>
                  <a:txBody>
                    <a:bodyPr/>
                    <a:lstStyle/>
                    <a:p>
                      <a:pPr algn="ctr"/>
                      <a:r>
                        <a:rPr lang="it-IT" sz="1600" dirty="0"/>
                        <a:t>Soggetto</a:t>
                      </a:r>
                    </a:p>
                  </a:txBody>
                  <a:tcPr/>
                </a:tc>
                <a:extLst>
                  <a:ext uri="{0D108BD9-81ED-4DB2-BD59-A6C34878D82A}">
                    <a16:rowId xmlns:a16="http://schemas.microsoft.com/office/drawing/2014/main" val="1300130452"/>
                  </a:ext>
                </a:extLst>
              </a:tr>
              <a:tr h="327694">
                <a:tc>
                  <a:txBody>
                    <a:bodyPr/>
                    <a:lstStyle/>
                    <a:p>
                      <a:r>
                        <a:rPr lang="it-IT" dirty="0"/>
                        <a:t>ISA</a:t>
                      </a:r>
                    </a:p>
                  </a:txBody>
                  <a:tcPr/>
                </a:tc>
                <a:tc>
                  <a:txBody>
                    <a:bodyPr/>
                    <a:lstStyle/>
                    <a:p>
                      <a:pPr algn="ctr"/>
                      <a:r>
                        <a:rPr lang="it-IT" sz="1600" dirty="0"/>
                        <a:t>Escluso</a:t>
                      </a:r>
                    </a:p>
                  </a:txBody>
                  <a:tcPr/>
                </a:tc>
                <a:tc>
                  <a:txBody>
                    <a:bodyPr/>
                    <a:lstStyle/>
                    <a:p>
                      <a:pPr algn="ctr"/>
                      <a:r>
                        <a:rPr lang="it-IT" sz="1600" dirty="0"/>
                        <a:t>Soggetto</a:t>
                      </a:r>
                    </a:p>
                  </a:txBody>
                  <a:tcPr/>
                </a:tc>
                <a:extLst>
                  <a:ext uri="{0D108BD9-81ED-4DB2-BD59-A6C34878D82A}">
                    <a16:rowId xmlns:a16="http://schemas.microsoft.com/office/drawing/2014/main" val="2071882966"/>
                  </a:ext>
                </a:extLst>
              </a:tr>
            </a:tbl>
          </a:graphicData>
        </a:graphic>
      </p:graphicFrame>
      <p:sp>
        <p:nvSpPr>
          <p:cNvPr id="4" name="Segnaposto numero diapositiva 3">
            <a:extLst>
              <a:ext uri="{FF2B5EF4-FFF2-40B4-BE49-F238E27FC236}">
                <a16:creationId xmlns:a16="http://schemas.microsoft.com/office/drawing/2014/main" id="{28074416-7F4D-4AC4-8127-2AC8B3B25BC9}"/>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81055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C0026E-AE21-4F3E-8DCD-7FC6210805FE}"/>
              </a:ext>
            </a:extLst>
          </p:cNvPr>
          <p:cNvSpPr>
            <a:spLocks noGrp="1"/>
          </p:cNvSpPr>
          <p:nvPr>
            <p:ph type="title"/>
          </p:nvPr>
        </p:nvSpPr>
        <p:spPr/>
        <p:txBody>
          <a:bodyPr/>
          <a:lstStyle/>
          <a:p>
            <a:r>
              <a:rPr lang="it-IT" dirty="0"/>
              <a:t>ISCRIZIONE ALL’ALBO PROFESSIONALE</a:t>
            </a:r>
          </a:p>
        </p:txBody>
      </p:sp>
      <p:sp>
        <p:nvSpPr>
          <p:cNvPr id="3" name="Segnaposto contenuto 2">
            <a:extLst>
              <a:ext uri="{FF2B5EF4-FFF2-40B4-BE49-F238E27FC236}">
                <a16:creationId xmlns:a16="http://schemas.microsoft.com/office/drawing/2014/main" id="{604F124A-B71C-413A-AC83-6D4110998449}"/>
              </a:ext>
            </a:extLst>
          </p:cNvPr>
          <p:cNvSpPr>
            <a:spLocks noGrp="1"/>
          </p:cNvSpPr>
          <p:nvPr>
            <p:ph idx="1"/>
          </p:nvPr>
        </p:nvSpPr>
        <p:spPr>
          <a:xfrm>
            <a:off x="1154953" y="3224602"/>
            <a:ext cx="8761412" cy="3416300"/>
          </a:xfrm>
        </p:spPr>
        <p:txBody>
          <a:bodyPr/>
          <a:lstStyle/>
          <a:p>
            <a:pPr marL="0" indent="0" algn="just">
              <a:buNone/>
            </a:pPr>
            <a:r>
              <a:rPr lang="it-IT" dirty="0"/>
              <a:t>Per effettuare l’iscrizione all’ Ordine professionale occorre il previo superamento dell’esame di abilitazione.</a:t>
            </a:r>
          </a:p>
          <a:p>
            <a:pPr marL="0" indent="0" algn="just">
              <a:buNone/>
            </a:pPr>
            <a:r>
              <a:rPr lang="it-IT" dirty="0"/>
              <a:t>I professionisti iscritti in Albi ed elenchi riconosciuti hanno anche l’obbligo di dotarsi di una casella di posta elettronica certificata (c.d. </a:t>
            </a:r>
            <a:r>
              <a:rPr lang="it-IT" b="1" dirty="0"/>
              <a:t>PEC</a:t>
            </a:r>
            <a:r>
              <a:rPr lang="it-IT" dirty="0"/>
              <a:t>).</a:t>
            </a:r>
          </a:p>
        </p:txBody>
      </p:sp>
      <p:pic>
        <p:nvPicPr>
          <p:cNvPr id="5" name="Immagine 4">
            <a:extLst>
              <a:ext uri="{FF2B5EF4-FFF2-40B4-BE49-F238E27FC236}">
                <a16:creationId xmlns:a16="http://schemas.microsoft.com/office/drawing/2014/main" id="{C8B2BA14-2828-4C66-B0AD-59B347D1A5F6}"/>
              </a:ext>
            </a:extLst>
          </p:cNvPr>
          <p:cNvPicPr>
            <a:picLocks noChangeAspect="1"/>
          </p:cNvPicPr>
          <p:nvPr/>
        </p:nvPicPr>
        <p:blipFill>
          <a:blip r:embed="rId2"/>
          <a:stretch>
            <a:fillRect/>
          </a:stretch>
        </p:blipFill>
        <p:spPr>
          <a:xfrm>
            <a:off x="8515350" y="5091112"/>
            <a:ext cx="3276600" cy="1400175"/>
          </a:xfrm>
          <a:prstGeom prst="rect">
            <a:avLst/>
          </a:prstGeom>
        </p:spPr>
      </p:pic>
      <p:sp>
        <p:nvSpPr>
          <p:cNvPr id="6" name="Segnaposto numero diapositiva 5">
            <a:extLst>
              <a:ext uri="{FF2B5EF4-FFF2-40B4-BE49-F238E27FC236}">
                <a16:creationId xmlns:a16="http://schemas.microsoft.com/office/drawing/2014/main" id="{D345EB68-228F-4745-A791-E94D9E9D533F}"/>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6409481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Nuovi Scaglioni IRPEF </a:t>
            </a:r>
            <a:br>
              <a:rPr lang="it-IT" dirty="0"/>
            </a:br>
            <a:endParaRPr lang="it-IT"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60</a:t>
            </a:fld>
            <a:endParaRPr lang="en-US" dirty="0"/>
          </a:p>
        </p:txBody>
      </p:sp>
      <p:sp>
        <p:nvSpPr>
          <p:cNvPr id="9" name="Segnaposto contenuto 8">
            <a:extLst>
              <a:ext uri="{FF2B5EF4-FFF2-40B4-BE49-F238E27FC236}">
                <a16:creationId xmlns:a16="http://schemas.microsoft.com/office/drawing/2014/main" id="{0D91CFC5-D461-1FC7-92CF-84596D933179}"/>
              </a:ext>
            </a:extLst>
          </p:cNvPr>
          <p:cNvSpPr>
            <a:spLocks noGrp="1"/>
          </p:cNvSpPr>
          <p:nvPr>
            <p:ph idx="1"/>
          </p:nvPr>
        </p:nvSpPr>
        <p:spPr/>
        <p:txBody>
          <a:bodyPr/>
          <a:lstStyle/>
          <a:p>
            <a:endParaRPr lang="it-IT" dirty="0"/>
          </a:p>
          <a:p>
            <a:pPr marL="0" indent="0">
              <a:buNone/>
            </a:pPr>
            <a:endParaRPr lang="it-IT" dirty="0"/>
          </a:p>
        </p:txBody>
      </p:sp>
      <p:graphicFrame>
        <p:nvGraphicFramePr>
          <p:cNvPr id="3" name="Segnaposto contenuto 6">
            <a:extLst>
              <a:ext uri="{FF2B5EF4-FFF2-40B4-BE49-F238E27FC236}">
                <a16:creationId xmlns:a16="http://schemas.microsoft.com/office/drawing/2014/main" id="{628A6ADE-0C0B-88F5-23DE-C1EEAC4ACCEB}"/>
              </a:ext>
            </a:extLst>
          </p:cNvPr>
          <p:cNvGraphicFramePr>
            <a:graphicFrameLocks/>
          </p:cNvGraphicFramePr>
          <p:nvPr>
            <p:extLst>
              <p:ext uri="{D42A27DB-BD31-4B8C-83A1-F6EECF244321}">
                <p14:modId xmlns:p14="http://schemas.microsoft.com/office/powerpoint/2010/main" val="662664814"/>
              </p:ext>
            </p:extLst>
          </p:nvPr>
        </p:nvGraphicFramePr>
        <p:xfrm>
          <a:off x="1731523" y="2832397"/>
          <a:ext cx="9459216" cy="2682240"/>
        </p:xfrm>
        <a:graphic>
          <a:graphicData uri="http://schemas.openxmlformats.org/drawingml/2006/table">
            <a:tbl>
              <a:tblPr/>
              <a:tblGrid>
                <a:gridCol w="3153072">
                  <a:extLst>
                    <a:ext uri="{9D8B030D-6E8A-4147-A177-3AD203B41FA5}">
                      <a16:colId xmlns:a16="http://schemas.microsoft.com/office/drawing/2014/main" val="2084997679"/>
                    </a:ext>
                  </a:extLst>
                </a:gridCol>
                <a:gridCol w="3153072">
                  <a:extLst>
                    <a:ext uri="{9D8B030D-6E8A-4147-A177-3AD203B41FA5}">
                      <a16:colId xmlns:a16="http://schemas.microsoft.com/office/drawing/2014/main" val="1473384730"/>
                    </a:ext>
                  </a:extLst>
                </a:gridCol>
                <a:gridCol w="3153072">
                  <a:extLst>
                    <a:ext uri="{9D8B030D-6E8A-4147-A177-3AD203B41FA5}">
                      <a16:colId xmlns:a16="http://schemas.microsoft.com/office/drawing/2014/main" val="3325712867"/>
                    </a:ext>
                  </a:extLst>
                </a:gridCol>
              </a:tblGrid>
              <a:tr h="247650">
                <a:tc>
                  <a:txBody>
                    <a:bodyPr/>
                    <a:lstStyle/>
                    <a:p>
                      <a:pPr algn="l" fontAlgn="t"/>
                      <a:r>
                        <a:rPr lang="it-IT" b="1" dirty="0">
                          <a:solidFill>
                            <a:srgbClr val="202124"/>
                          </a:solidFill>
                          <a:effectLst/>
                        </a:rPr>
                        <a:t>Scaglioni IRPEF 2023</a:t>
                      </a:r>
                    </a:p>
                  </a:txBody>
                  <a:tcPr marR="95250" marT="76200" marB="76200">
                    <a:lnL>
                      <a:noFill/>
                    </a:lnL>
                    <a:lnR>
                      <a:noFill/>
                    </a:lnR>
                    <a:lnT>
                      <a:noFill/>
                    </a:lnT>
                    <a:lnB w="9525" cap="flat" cmpd="sng" algn="ctr">
                      <a:solidFill>
                        <a:srgbClr val="DADCE0"/>
                      </a:solidFill>
                      <a:prstDash val="solid"/>
                      <a:round/>
                      <a:headEnd type="none" w="med" len="med"/>
                      <a:tailEnd type="none" w="med" len="med"/>
                    </a:lnB>
                    <a:solidFill>
                      <a:srgbClr val="FFFFFF"/>
                    </a:solidFill>
                  </a:tcPr>
                </a:tc>
                <a:tc>
                  <a:txBody>
                    <a:bodyPr/>
                    <a:lstStyle/>
                    <a:p>
                      <a:pPr algn="l" fontAlgn="t"/>
                      <a:r>
                        <a:rPr lang="it-IT" b="1" dirty="0">
                          <a:solidFill>
                            <a:srgbClr val="202124"/>
                          </a:solidFill>
                          <a:effectLst/>
                        </a:rPr>
                        <a:t>Aliquota IRPEF 2023</a:t>
                      </a:r>
                    </a:p>
                  </a:txBody>
                  <a:tcPr marL="95250" marR="95250" marT="76200" marB="76200">
                    <a:lnL>
                      <a:noFill/>
                    </a:lnL>
                    <a:lnR>
                      <a:noFill/>
                    </a:lnR>
                    <a:lnT>
                      <a:noFill/>
                    </a:lnT>
                    <a:lnB w="9525" cap="flat" cmpd="sng" algn="ctr">
                      <a:solidFill>
                        <a:srgbClr val="DADCE0"/>
                      </a:solidFill>
                      <a:prstDash val="solid"/>
                      <a:round/>
                      <a:headEnd type="none" w="med" len="med"/>
                      <a:tailEnd type="none" w="med" len="med"/>
                    </a:lnB>
                    <a:solidFill>
                      <a:srgbClr val="FFFFFF"/>
                    </a:solidFill>
                  </a:tcPr>
                </a:tc>
                <a:tc>
                  <a:txBody>
                    <a:bodyPr/>
                    <a:lstStyle/>
                    <a:p>
                      <a:pPr algn="l" fontAlgn="t"/>
                      <a:r>
                        <a:rPr lang="it-IT" b="1" dirty="0">
                          <a:solidFill>
                            <a:srgbClr val="202124"/>
                          </a:solidFill>
                          <a:effectLst/>
                        </a:rPr>
                        <a:t>Scaglioni IRPEF dal 2024 </a:t>
                      </a:r>
                      <a:r>
                        <a:rPr lang="it-IT" b="1" dirty="0">
                          <a:solidFill>
                            <a:srgbClr val="FF0000"/>
                          </a:solidFill>
                          <a:effectLst/>
                        </a:rPr>
                        <a:t>e riconfermati dalla Finanziaria 2025</a:t>
                      </a:r>
                    </a:p>
                  </a:txBody>
                  <a:tcPr marL="95250" marR="95250" marT="76200" marB="76200">
                    <a:lnL>
                      <a:noFill/>
                    </a:lnL>
                    <a:lnR>
                      <a:noFill/>
                    </a:lnR>
                    <a:lnT>
                      <a:noFill/>
                    </a:lnT>
                    <a:lnB w="9525" cap="flat" cmpd="sng" algn="ctr">
                      <a:solidFill>
                        <a:srgbClr val="DADCE0"/>
                      </a:solidFill>
                      <a:prstDash val="solid"/>
                      <a:round/>
                      <a:headEnd type="none" w="med" len="med"/>
                      <a:tailEnd type="none" w="med" len="med"/>
                    </a:lnB>
                    <a:solidFill>
                      <a:srgbClr val="FFFFFF"/>
                    </a:solidFill>
                  </a:tcPr>
                </a:tc>
                <a:extLst>
                  <a:ext uri="{0D108BD9-81ED-4DB2-BD59-A6C34878D82A}">
                    <a16:rowId xmlns:a16="http://schemas.microsoft.com/office/drawing/2014/main" val="854766127"/>
                  </a:ext>
                </a:extLst>
              </a:tr>
              <a:tr h="247650">
                <a:tc>
                  <a:txBody>
                    <a:bodyPr/>
                    <a:lstStyle/>
                    <a:p>
                      <a:r>
                        <a:rPr lang="it-IT">
                          <a:effectLst/>
                        </a:rPr>
                        <a:t>fino a 15.000 euro</a:t>
                      </a:r>
                    </a:p>
                  </a:txBody>
                  <a:tcPr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it-IT">
                          <a:effectLst/>
                        </a:rPr>
                        <a:t>23%</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it-IT" dirty="0">
                          <a:effectLst/>
                        </a:rPr>
                        <a:t>fino a 28.000 euro (23%)</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extLst>
                  <a:ext uri="{0D108BD9-81ED-4DB2-BD59-A6C34878D82A}">
                    <a16:rowId xmlns:a16="http://schemas.microsoft.com/office/drawing/2014/main" val="3973128081"/>
                  </a:ext>
                </a:extLst>
              </a:tr>
              <a:tr h="247650">
                <a:tc>
                  <a:txBody>
                    <a:bodyPr/>
                    <a:lstStyle/>
                    <a:p>
                      <a:r>
                        <a:rPr lang="it-IT">
                          <a:effectLst/>
                        </a:rPr>
                        <a:t>da 15.001 a 28.000 euro</a:t>
                      </a:r>
                    </a:p>
                  </a:txBody>
                  <a:tcPr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it-IT">
                          <a:effectLst/>
                        </a:rPr>
                        <a:t>25%</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rowSpan="2">
                  <a:txBody>
                    <a:bodyPr/>
                    <a:lstStyle/>
                    <a:p>
                      <a:r>
                        <a:rPr lang="it-IT" dirty="0">
                          <a:effectLst/>
                        </a:rPr>
                        <a:t>da 28.001 a 50.000 </a:t>
                      </a:r>
                      <a:r>
                        <a:rPr lang="it-IT">
                          <a:effectLst/>
                        </a:rPr>
                        <a:t>euro </a:t>
                      </a:r>
                    </a:p>
                    <a:p>
                      <a:r>
                        <a:rPr lang="it-IT">
                          <a:effectLst/>
                        </a:rPr>
                        <a:t>(</a:t>
                      </a:r>
                      <a:r>
                        <a:rPr lang="it-IT" dirty="0">
                          <a:effectLst/>
                        </a:rPr>
                        <a:t>35%) </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extLst>
                  <a:ext uri="{0D108BD9-81ED-4DB2-BD59-A6C34878D82A}">
                    <a16:rowId xmlns:a16="http://schemas.microsoft.com/office/drawing/2014/main" val="2036304989"/>
                  </a:ext>
                </a:extLst>
              </a:tr>
              <a:tr h="247650">
                <a:tc>
                  <a:txBody>
                    <a:bodyPr/>
                    <a:lstStyle/>
                    <a:p>
                      <a:r>
                        <a:rPr lang="it-IT">
                          <a:effectLst/>
                        </a:rPr>
                        <a:t>da 28.001 a 50.000 euro</a:t>
                      </a:r>
                    </a:p>
                  </a:txBody>
                  <a:tcPr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it-IT">
                          <a:effectLst/>
                        </a:rPr>
                        <a:t>35%</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vMerge="1">
                  <a:txBody>
                    <a:bodyPr/>
                    <a:lstStyle/>
                    <a:p>
                      <a:endParaRPr lang="it-IT"/>
                    </a:p>
                  </a:txBody>
                  <a:tcPr/>
                </a:tc>
                <a:extLst>
                  <a:ext uri="{0D108BD9-81ED-4DB2-BD59-A6C34878D82A}">
                    <a16:rowId xmlns:a16="http://schemas.microsoft.com/office/drawing/2014/main" val="256088184"/>
                  </a:ext>
                </a:extLst>
              </a:tr>
              <a:tr h="247650">
                <a:tc>
                  <a:txBody>
                    <a:bodyPr/>
                    <a:lstStyle/>
                    <a:p>
                      <a:r>
                        <a:rPr lang="it-IT">
                          <a:effectLst/>
                        </a:rPr>
                        <a:t>oltre 50.000 euro</a:t>
                      </a:r>
                    </a:p>
                  </a:txBody>
                  <a:tcPr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it-IT">
                          <a:effectLst/>
                        </a:rPr>
                        <a:t>43%</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it-IT" dirty="0">
                          <a:effectLst/>
                        </a:rPr>
                        <a:t>Oltre 50.000 euro (43%)</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extLst>
                  <a:ext uri="{0D108BD9-81ED-4DB2-BD59-A6C34878D82A}">
                    <a16:rowId xmlns:a16="http://schemas.microsoft.com/office/drawing/2014/main" val="1481287988"/>
                  </a:ext>
                </a:extLst>
              </a:tr>
            </a:tbl>
          </a:graphicData>
        </a:graphic>
      </p:graphicFrame>
    </p:spTree>
    <p:extLst>
      <p:ext uri="{BB962C8B-B14F-4D97-AF65-F5344CB8AC3E}">
        <p14:creationId xmlns:p14="http://schemas.microsoft.com/office/powerpoint/2010/main" val="2910014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876DD4-4557-49EC-82D3-62297C129F60}"/>
              </a:ext>
            </a:extLst>
          </p:cNvPr>
          <p:cNvSpPr>
            <a:spLocks noGrp="1"/>
          </p:cNvSpPr>
          <p:nvPr>
            <p:ph type="title"/>
          </p:nvPr>
        </p:nvSpPr>
        <p:spPr/>
        <p:txBody>
          <a:bodyPr/>
          <a:lstStyle/>
          <a:p>
            <a:pPr algn="ctr"/>
            <a:r>
              <a:rPr lang="it-IT" dirty="0"/>
              <a:t>NOTE IMPORTANTI</a:t>
            </a:r>
          </a:p>
        </p:txBody>
      </p:sp>
      <p:sp>
        <p:nvSpPr>
          <p:cNvPr id="3" name="Segnaposto contenuto 2">
            <a:extLst>
              <a:ext uri="{FF2B5EF4-FFF2-40B4-BE49-F238E27FC236}">
                <a16:creationId xmlns:a16="http://schemas.microsoft.com/office/drawing/2014/main" id="{32E59A0B-FA3E-4DE6-9188-C9336B8631C7}"/>
              </a:ext>
            </a:extLst>
          </p:cNvPr>
          <p:cNvSpPr>
            <a:spLocks noGrp="1"/>
          </p:cNvSpPr>
          <p:nvPr>
            <p:ph idx="1"/>
          </p:nvPr>
        </p:nvSpPr>
        <p:spPr>
          <a:xfrm>
            <a:off x="1154955" y="2363821"/>
            <a:ext cx="10035784" cy="4198450"/>
          </a:xfrm>
        </p:spPr>
        <p:txBody>
          <a:bodyPr>
            <a:normAutofit fontScale="77500" lnSpcReduction="20000"/>
          </a:bodyPr>
          <a:lstStyle/>
          <a:p>
            <a:pPr marL="0" indent="0" algn="just">
              <a:lnSpc>
                <a:spcPct val="107000"/>
              </a:lnSpc>
              <a:spcAft>
                <a:spcPts val="800"/>
              </a:spcAft>
              <a:buNone/>
            </a:pP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QUANTO SOPRA NON E’ DA INTENDERSI IN SOSTITUZIONE DI UN CONSULTO PERSONALIZZATO SULLA SPECIFICA SITUAZIONE PERSONALE. INOLTRE, LA NORMATIVA FISCALE OLTRE AD ESSERE MOLTO COMPLESSA ED ARTICOLATA, E QUINDI NON RIASSUMIBILE IN UN BREVE WEBINAR (E RELATIVE SLIDES), E’ SOGGETTA A RAPIDE MODIFICHE ED EVOLUZIONI SIA NORMATIVE CHE GIURISPRUDENZIALI.</a:t>
            </a:r>
          </a:p>
          <a:p>
            <a:pPr marL="0" indent="0" algn="ctr">
              <a:lnSpc>
                <a:spcPct val="107000"/>
              </a:lnSpc>
              <a:spcAft>
                <a:spcPts val="800"/>
              </a:spcAft>
              <a:buNone/>
            </a:pPr>
            <a:r>
              <a:rPr lang="it-IT"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PRIMO CONSULTO</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IT"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NON RICHIEDE SPECIFICI APPROFONDIMENTI</a:t>
            </a:r>
            <a:r>
              <a:rPr lang="it-IT"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 RESO PRO BONO PER I SOLI ISCRITTI AL NOSTRO ENTE DALLO STUDIO: BERTONI&amp;PARTNERS.</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IT"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 chiarimenti sui temi fiscali contattare lo Studio </a:t>
            </a:r>
            <a:r>
              <a:rPr lang="it-IT" sz="34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Bertoni&amp;Partners</a:t>
            </a:r>
            <a:r>
              <a:rPr lang="it-IT"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3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it-IT"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328-9228037</a:t>
            </a:r>
            <a:endParaRPr lang="it-IT" sz="3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it-IT" sz="3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o</a:t>
            </a:r>
            <a:r>
              <a:rPr lang="it-IT"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ppure </a:t>
            </a:r>
          </a:p>
          <a:p>
            <a:pPr marL="0" indent="0" algn="ctr">
              <a:lnSpc>
                <a:spcPct val="107000"/>
              </a:lnSpc>
              <a:spcAft>
                <a:spcPts val="800"/>
              </a:spcAft>
              <a:buNone/>
            </a:pPr>
            <a:r>
              <a:rPr lang="it-IT"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bertoni@bcgcommercialisti.it</a:t>
            </a:r>
            <a:endParaRPr lang="it-IT" sz="3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servizio</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è strettamente riservato agli iscritti, del nostro Ordine professionale ed </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 attivo dalle 9.00 alle 20.00 orario continuato.</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4" name="Segnaposto numero diapositiva 3">
            <a:extLst>
              <a:ext uri="{FF2B5EF4-FFF2-40B4-BE49-F238E27FC236}">
                <a16:creationId xmlns:a16="http://schemas.microsoft.com/office/drawing/2014/main" id="{7CC0404F-C90A-4F24-950B-1314FD655DD7}"/>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1930380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CB315C-4C24-18BF-3CA0-24D3A160A16A}"/>
              </a:ext>
            </a:extLst>
          </p:cNvPr>
          <p:cNvSpPr>
            <a:spLocks noGrp="1"/>
          </p:cNvSpPr>
          <p:nvPr>
            <p:ph type="title"/>
          </p:nvPr>
        </p:nvSpPr>
        <p:spPr>
          <a:xfrm>
            <a:off x="1154953" y="1063416"/>
            <a:ext cx="8761413" cy="617216"/>
          </a:xfrm>
        </p:spPr>
        <p:txBody>
          <a:bodyPr/>
          <a:lstStyle/>
          <a:p>
            <a:pPr algn="ctr"/>
            <a:r>
              <a:rPr lang="it-IT" sz="3400" dirty="0">
                <a:effectLst>
                  <a:outerShdw blurRad="38100" dist="38100" dir="2700000" algn="tl">
                    <a:srgbClr val="000000">
                      <a:alpha val="43137"/>
                    </a:srgbClr>
                  </a:outerShdw>
                </a:effectLst>
                <a:latin typeface="Copperplate Gothic Bold" panose="020E0705020206020404" pitchFamily="34" charset="0"/>
              </a:rPr>
              <a:t>WEBINAR OFFERTO PRO BONO DA:</a:t>
            </a:r>
            <a:br>
              <a:rPr lang="it-IT" sz="3600" dirty="0">
                <a:effectLst>
                  <a:outerShdw blurRad="38100" dist="38100" dir="2700000" algn="tl">
                    <a:srgbClr val="000000">
                      <a:alpha val="43137"/>
                    </a:srgbClr>
                  </a:outerShdw>
                </a:effectLst>
                <a:latin typeface="Copperplate Gothic Bold" panose="020E0705020206020404" pitchFamily="34" charset="0"/>
              </a:rPr>
            </a:br>
            <a:endParaRPr lang="it-IT" dirty="0"/>
          </a:p>
        </p:txBody>
      </p:sp>
      <p:sp>
        <p:nvSpPr>
          <p:cNvPr id="4" name="Segnaposto numero diapositiva 3">
            <a:extLst>
              <a:ext uri="{FF2B5EF4-FFF2-40B4-BE49-F238E27FC236}">
                <a16:creationId xmlns:a16="http://schemas.microsoft.com/office/drawing/2014/main" id="{F037A471-6667-494B-232E-447272FF68B9}"/>
              </a:ext>
            </a:extLst>
          </p:cNvPr>
          <p:cNvSpPr>
            <a:spLocks noGrp="1"/>
          </p:cNvSpPr>
          <p:nvPr>
            <p:ph type="sldNum" sz="quarter" idx="12"/>
          </p:nvPr>
        </p:nvSpPr>
        <p:spPr/>
        <p:txBody>
          <a:bodyPr/>
          <a:lstStyle/>
          <a:p>
            <a:fld id="{D57F1E4F-1CFF-5643-939E-217C01CDF565}" type="slidenum">
              <a:rPr lang="en-US" smtClean="0"/>
              <a:pPr/>
              <a:t>62</a:t>
            </a:fld>
            <a:endParaRPr lang="en-US" dirty="0"/>
          </a:p>
        </p:txBody>
      </p:sp>
      <p:pic>
        <p:nvPicPr>
          <p:cNvPr id="5" name="Segnaposto contenuto 4">
            <a:extLst>
              <a:ext uri="{FF2B5EF4-FFF2-40B4-BE49-F238E27FC236}">
                <a16:creationId xmlns:a16="http://schemas.microsoft.com/office/drawing/2014/main" id="{107A3757-23E9-8F13-0F03-F736F77FC5A2}"/>
              </a:ext>
            </a:extLst>
          </p:cNvPr>
          <p:cNvPicPr>
            <a:picLocks noGrp="1"/>
          </p:cNvPicPr>
          <p:nvPr>
            <p:ph idx="1"/>
          </p:nvPr>
        </p:nvPicPr>
        <p:blipFill>
          <a:blip r:embed="rId2"/>
          <a:stretch>
            <a:fillRect/>
          </a:stretch>
        </p:blipFill>
        <p:spPr>
          <a:xfrm>
            <a:off x="2883481" y="2646045"/>
            <a:ext cx="1128682" cy="1100753"/>
          </a:xfrm>
          <a:prstGeom prst="rect">
            <a:avLst/>
          </a:prstGeom>
        </p:spPr>
      </p:pic>
      <p:sp>
        <p:nvSpPr>
          <p:cNvPr id="6" name="CasellaDiTesto 5">
            <a:extLst>
              <a:ext uri="{FF2B5EF4-FFF2-40B4-BE49-F238E27FC236}">
                <a16:creationId xmlns:a16="http://schemas.microsoft.com/office/drawing/2014/main" id="{D75BC28F-8686-D82F-4269-DBFB0D26AA93}"/>
              </a:ext>
            </a:extLst>
          </p:cNvPr>
          <p:cNvSpPr txBox="1"/>
          <p:nvPr/>
        </p:nvSpPr>
        <p:spPr>
          <a:xfrm>
            <a:off x="2593911" y="4049486"/>
            <a:ext cx="1770986" cy="507831"/>
          </a:xfrm>
          <a:prstGeom prst="rect">
            <a:avLst/>
          </a:prstGeom>
          <a:noFill/>
        </p:spPr>
        <p:txBody>
          <a:bodyPr wrap="square">
            <a:spAutoFit/>
          </a:bodyPr>
          <a:lstStyle/>
          <a:p>
            <a:pPr marL="0" indent="0" algn="ctr">
              <a:lnSpc>
                <a:spcPct val="100000"/>
              </a:lnSpc>
              <a:buNone/>
            </a:pPr>
            <a:r>
              <a:rPr lang="it-IT" sz="900" dirty="0">
                <a:solidFill>
                  <a:srgbClr val="A5A5A5"/>
                </a:solidFill>
                <a:latin typeface="Copperplate Gothic Light"/>
                <a:ea typeface="Times New Roman"/>
              </a:rPr>
              <a:t>GIAN LUCA BERTONI </a:t>
            </a:r>
            <a:endParaRPr lang="it-IT" sz="900" dirty="0">
              <a:solidFill>
                <a:srgbClr val="A5A5A5"/>
              </a:solidFill>
            </a:endParaRPr>
          </a:p>
          <a:p>
            <a:pPr marL="0" indent="0" algn="ctr">
              <a:lnSpc>
                <a:spcPct val="100000"/>
              </a:lnSpc>
              <a:buNone/>
            </a:pPr>
            <a:r>
              <a:rPr lang="it-IT" sz="900" dirty="0">
                <a:solidFill>
                  <a:srgbClr val="A5A5A5"/>
                </a:solidFill>
                <a:latin typeface="Copperplate Gothic Light"/>
                <a:ea typeface="Times New Roman"/>
              </a:rPr>
              <a:t>Dottore Commercialista   Revisore Contabile</a:t>
            </a:r>
            <a:r>
              <a:rPr lang="it-IT" sz="900" dirty="0">
                <a:solidFill>
                  <a:srgbClr val="A5A5A5"/>
                </a:solidFill>
                <a:latin typeface="Calibri"/>
                <a:ea typeface="Times New Roman"/>
              </a:rPr>
              <a:t> </a:t>
            </a:r>
            <a:endParaRPr lang="it-IT" sz="900" dirty="0">
              <a:solidFill>
                <a:srgbClr val="A5A5A5"/>
              </a:solidFill>
            </a:endParaRPr>
          </a:p>
        </p:txBody>
      </p:sp>
      <p:cxnSp>
        <p:nvCxnSpPr>
          <p:cNvPr id="7" name="Connettore diritto 4">
            <a:extLst>
              <a:ext uri="{FF2B5EF4-FFF2-40B4-BE49-F238E27FC236}">
                <a16:creationId xmlns:a16="http://schemas.microsoft.com/office/drawing/2014/main" id="{22CF3EFA-A907-2FA2-A63C-2C51A0B54019}"/>
              </a:ext>
            </a:extLst>
          </p:cNvPr>
          <p:cNvCxnSpPr/>
          <p:nvPr/>
        </p:nvCxnSpPr>
        <p:spPr>
          <a:xfrm>
            <a:off x="5405804" y="2774588"/>
            <a:ext cx="0" cy="1148832"/>
          </a:xfrm>
          <a:prstGeom prst="line">
            <a:avLst/>
          </a:prstGeom>
        </p:spPr>
        <p:style>
          <a:lnRef idx="1">
            <a:schemeClr val="dk1"/>
          </a:lnRef>
          <a:fillRef idx="0">
            <a:schemeClr val="dk1"/>
          </a:fillRef>
          <a:effectRef idx="0">
            <a:schemeClr val="dk1"/>
          </a:effectRef>
          <a:fontRef idx="minor">
            <a:schemeClr val="tx1"/>
          </a:fontRef>
        </p:style>
      </p:cxnSp>
      <p:pic>
        <p:nvPicPr>
          <p:cNvPr id="8" name="Immagine 7">
            <a:extLst>
              <a:ext uri="{FF2B5EF4-FFF2-40B4-BE49-F238E27FC236}">
                <a16:creationId xmlns:a16="http://schemas.microsoft.com/office/drawing/2014/main" id="{D9FA47C3-AF32-6E5C-6095-CEF4A922D29E}"/>
              </a:ext>
            </a:extLst>
          </p:cNvPr>
          <p:cNvPicPr>
            <a:picLocks noChangeAspect="1"/>
          </p:cNvPicPr>
          <p:nvPr/>
        </p:nvPicPr>
        <p:blipFill>
          <a:blip r:embed="rId3"/>
          <a:stretch>
            <a:fillRect/>
          </a:stretch>
        </p:blipFill>
        <p:spPr>
          <a:xfrm>
            <a:off x="6629819" y="2301799"/>
            <a:ext cx="2094410" cy="2094410"/>
          </a:xfrm>
          <a:prstGeom prst="rect">
            <a:avLst/>
          </a:prstGeom>
        </p:spPr>
      </p:pic>
    </p:spTree>
    <p:extLst>
      <p:ext uri="{BB962C8B-B14F-4D97-AF65-F5344CB8AC3E}">
        <p14:creationId xmlns:p14="http://schemas.microsoft.com/office/powerpoint/2010/main" val="31976990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22955A4-E874-4F46-8DED-380DA6238887}"/>
              </a:ext>
            </a:extLst>
          </p:cNvPr>
          <p:cNvSpPr txBox="1"/>
          <p:nvPr/>
        </p:nvSpPr>
        <p:spPr>
          <a:xfrm>
            <a:off x="2951671" y="2659559"/>
            <a:ext cx="6288657" cy="1446550"/>
          </a:xfrm>
          <a:prstGeom prst="rect">
            <a:avLst/>
          </a:prstGeom>
          <a:noFill/>
        </p:spPr>
        <p:txBody>
          <a:bodyPr wrap="square" rtlCol="0">
            <a:spAutoFit/>
          </a:bodyPr>
          <a:lstStyle/>
          <a:p>
            <a:pPr algn="ctr"/>
            <a:r>
              <a:rPr lang="it-IT" sz="4400" dirty="0">
                <a:solidFill>
                  <a:srgbClr val="0070C0"/>
                </a:solidFill>
              </a:rPr>
              <a:t>GRAZIE PER L’ATTENZIONE</a:t>
            </a:r>
          </a:p>
          <a:p>
            <a:pPr algn="ctr"/>
            <a:endParaRPr lang="it-IT" sz="4400" dirty="0">
              <a:solidFill>
                <a:srgbClr val="0070C0"/>
              </a:solidFill>
            </a:endParaRPr>
          </a:p>
        </p:txBody>
      </p:sp>
      <p:sp>
        <p:nvSpPr>
          <p:cNvPr id="4" name="CasellaDiTesto 3">
            <a:extLst>
              <a:ext uri="{FF2B5EF4-FFF2-40B4-BE49-F238E27FC236}">
                <a16:creationId xmlns:a16="http://schemas.microsoft.com/office/drawing/2014/main" id="{2240D4D3-F822-47C4-A0F9-936952CFE97A}"/>
              </a:ext>
            </a:extLst>
          </p:cNvPr>
          <p:cNvSpPr txBox="1"/>
          <p:nvPr/>
        </p:nvSpPr>
        <p:spPr>
          <a:xfrm>
            <a:off x="7305675" y="5743575"/>
            <a:ext cx="5238750" cy="369332"/>
          </a:xfrm>
          <a:prstGeom prst="rect">
            <a:avLst/>
          </a:prstGeom>
          <a:noFill/>
        </p:spPr>
        <p:txBody>
          <a:bodyPr wrap="square" rtlCol="0">
            <a:spAutoFit/>
          </a:bodyPr>
          <a:lstStyle/>
          <a:p>
            <a:pPr algn="ctr">
              <a:lnSpc>
                <a:spcPct val="100000"/>
              </a:lnSpc>
            </a:pPr>
            <a:r>
              <a:rPr lang="it-IT" b="1" dirty="0">
                <a:solidFill>
                  <a:srgbClr val="0070C0"/>
                </a:solidFill>
                <a:latin typeface="Copperplate Gothic Light"/>
                <a:ea typeface="Times New Roman"/>
              </a:rPr>
              <a:t>Dott. GIAN LUCA BERTONI </a:t>
            </a:r>
            <a:endParaRPr lang="it-IT" b="1" dirty="0">
              <a:solidFill>
                <a:srgbClr val="0070C0"/>
              </a:solidFill>
            </a:endParaRPr>
          </a:p>
        </p:txBody>
      </p:sp>
    </p:spTree>
    <p:extLst>
      <p:ext uri="{BB962C8B-B14F-4D97-AF65-F5344CB8AC3E}">
        <p14:creationId xmlns:p14="http://schemas.microsoft.com/office/powerpoint/2010/main" val="66486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9FE30-736B-4F68-925A-6A18C5FA49A6}"/>
              </a:ext>
            </a:extLst>
          </p:cNvPr>
          <p:cNvSpPr>
            <a:spLocks noGrp="1"/>
          </p:cNvSpPr>
          <p:nvPr>
            <p:ph type="title"/>
          </p:nvPr>
        </p:nvSpPr>
        <p:spPr/>
        <p:txBody>
          <a:bodyPr/>
          <a:lstStyle/>
          <a:p>
            <a:r>
              <a:rPr lang="it-IT" dirty="0"/>
              <a:t>ISCRIZIONE ALLA INARCASSA</a:t>
            </a:r>
          </a:p>
        </p:txBody>
      </p:sp>
      <p:sp>
        <p:nvSpPr>
          <p:cNvPr id="3" name="Segnaposto contenuto 2">
            <a:extLst>
              <a:ext uri="{FF2B5EF4-FFF2-40B4-BE49-F238E27FC236}">
                <a16:creationId xmlns:a16="http://schemas.microsoft.com/office/drawing/2014/main" id="{2C2E38F6-CBE4-4DDB-9313-897EC413B587}"/>
              </a:ext>
            </a:extLst>
          </p:cNvPr>
          <p:cNvSpPr>
            <a:spLocks noGrp="1"/>
          </p:cNvSpPr>
          <p:nvPr>
            <p:ph idx="1"/>
          </p:nvPr>
        </p:nvSpPr>
        <p:spPr>
          <a:xfrm>
            <a:off x="530437" y="2776567"/>
            <a:ext cx="11210114" cy="3416300"/>
          </a:xfrm>
        </p:spPr>
        <p:txBody>
          <a:bodyPr/>
          <a:lstStyle/>
          <a:p>
            <a:pPr marL="0" indent="0" algn="just">
              <a:buNone/>
            </a:pPr>
            <a:r>
              <a:rPr lang="it-IT" dirty="0"/>
              <a:t>L'iscrizione alla INARCASSA è </a:t>
            </a:r>
            <a:r>
              <a:rPr lang="it-IT" b="1" dirty="0"/>
              <a:t>obbligatoria </a:t>
            </a:r>
            <a:r>
              <a:rPr lang="it-IT" dirty="0"/>
              <a:t>per tutti gli iscritti agli albi professionali degli ingegneri ed architetti che esercitano la libera professione anche senza carattere di continuità ed esclusività. </a:t>
            </a:r>
          </a:p>
          <a:p>
            <a:pPr marL="0" indent="0" algn="just">
              <a:buNone/>
            </a:pPr>
            <a:r>
              <a:rPr lang="it-IT" dirty="0"/>
              <a:t>L'esercizio della professione si presume per tutti gli iscritti all'Albo fino a prova contraria .</a:t>
            </a:r>
          </a:p>
          <a:p>
            <a:pPr marL="0" indent="0" algn="just">
              <a:buNone/>
            </a:pPr>
            <a:endParaRPr lang="it-IT" dirty="0"/>
          </a:p>
        </p:txBody>
      </p:sp>
      <p:sp>
        <p:nvSpPr>
          <p:cNvPr id="6" name="Segnaposto numero diapositiva 5">
            <a:extLst>
              <a:ext uri="{FF2B5EF4-FFF2-40B4-BE49-F238E27FC236}">
                <a16:creationId xmlns:a16="http://schemas.microsoft.com/office/drawing/2014/main" id="{95535246-C1AF-408C-AD5A-A265C4C541A3}"/>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75571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191668-6883-22BC-B2C5-CA259BBE0593}"/>
              </a:ext>
            </a:extLst>
          </p:cNvPr>
          <p:cNvSpPr>
            <a:spLocks noGrp="1"/>
          </p:cNvSpPr>
          <p:nvPr>
            <p:ph type="title"/>
          </p:nvPr>
        </p:nvSpPr>
        <p:spPr/>
        <p:txBody>
          <a:bodyPr/>
          <a:lstStyle/>
          <a:p>
            <a:r>
              <a:rPr lang="it-IT" dirty="0"/>
              <a:t>ALCUNE NOTE:</a:t>
            </a:r>
            <a:br>
              <a:rPr lang="it-IT" dirty="0"/>
            </a:br>
            <a:r>
              <a:rPr lang="it-IT" dirty="0"/>
              <a:t> ISCRIZIONE GESTIONE SEPARATA INPS</a:t>
            </a:r>
          </a:p>
        </p:txBody>
      </p:sp>
      <p:sp>
        <p:nvSpPr>
          <p:cNvPr id="3" name="Segnaposto contenuto 2">
            <a:extLst>
              <a:ext uri="{FF2B5EF4-FFF2-40B4-BE49-F238E27FC236}">
                <a16:creationId xmlns:a16="http://schemas.microsoft.com/office/drawing/2014/main" id="{74BD19FC-9A66-3A74-940E-82B8334A014E}"/>
              </a:ext>
            </a:extLst>
          </p:cNvPr>
          <p:cNvSpPr>
            <a:spLocks noGrp="1"/>
          </p:cNvSpPr>
          <p:nvPr>
            <p:ph idx="1"/>
          </p:nvPr>
        </p:nvSpPr>
        <p:spPr/>
        <p:txBody>
          <a:bodyPr>
            <a:normAutofit fontScale="85000" lnSpcReduction="20000"/>
          </a:bodyPr>
          <a:lstStyle/>
          <a:p>
            <a:pPr marL="0" indent="0">
              <a:buNone/>
            </a:pPr>
            <a:r>
              <a:rPr lang="it-IT" dirty="0"/>
              <a:t>L’art. 7 dello Statuto INARCASSA dispone che gli ingegneri e gli architetti iscritti a forme di previdenza obbligatorie in dipendenza di un rapporto di </a:t>
            </a:r>
            <a:r>
              <a:rPr lang="it-IT" b="1" dirty="0"/>
              <a:t>lavoro subordinato </a:t>
            </a:r>
            <a:r>
              <a:rPr lang="it-IT" dirty="0"/>
              <a:t>o comunque di altra attività esercitata (come per esempio un’attività commerciale o artigiana) siano </a:t>
            </a:r>
            <a:r>
              <a:rPr lang="it-IT" b="1" dirty="0"/>
              <a:t>esclusi dall’iscrizione a INARCASSA</a:t>
            </a:r>
            <a:r>
              <a:rPr lang="it-IT" dirty="0"/>
              <a:t>.</a:t>
            </a:r>
          </a:p>
          <a:p>
            <a:pPr marL="0" indent="0">
              <a:buNone/>
            </a:pPr>
            <a:r>
              <a:rPr lang="it-IT" dirty="0"/>
              <a:t>L’esclusione dall’iscrizione a INARCASSA comporta che l’ingegnere o l’architetto </a:t>
            </a:r>
            <a:r>
              <a:rPr lang="it-IT" u="sng" dirty="0"/>
              <a:t>non debba versare né il contributo soggettivo né il contributo di maternità</a:t>
            </a:r>
            <a:r>
              <a:rPr lang="it-IT" dirty="0"/>
              <a:t>, in quanto il loro versamento è previsto solo in caso di iscrizione alla cassa in parola (artt. 4 e 6 del Regolamento generale di previdenza). Tuttavia, </a:t>
            </a:r>
            <a:r>
              <a:rPr lang="it-IT" u="sng" dirty="0"/>
              <a:t>nell’ipotesi in cui permane l’iscrizione all’Albo </a:t>
            </a:r>
            <a:r>
              <a:rPr lang="it-IT" dirty="0"/>
              <a:t>degli Ingegneri o all’Albo degli Architetti, ingegneri e architetti </a:t>
            </a:r>
            <a:r>
              <a:rPr lang="it-IT" u="sng" dirty="0"/>
              <a:t>devono pagare il contributo integrativo </a:t>
            </a:r>
            <a:r>
              <a:rPr lang="it-IT" dirty="0"/>
              <a:t>(art. 5 del Regolamento). </a:t>
            </a:r>
          </a:p>
          <a:p>
            <a:pPr marL="0" indent="0">
              <a:buNone/>
            </a:pPr>
            <a:r>
              <a:rPr lang="it-IT" dirty="0"/>
              <a:t>Ai sensi dell’art. 2 comma 26 della L. 335/95 , dell’art. 6 del DM 2 maggio 1966 n. 281 e dell’art. </a:t>
            </a:r>
            <a:r>
              <a:rPr lang="it-IT"/>
              <a:t>18 comma 12 DL 98/2011, </a:t>
            </a:r>
            <a:r>
              <a:rPr lang="it-IT" b="1"/>
              <a:t>chi non è tenuto al versamento del contributo soggettivo (pur svolgendo attività professionale), per la contemporanea iscrizione ad altra forma di previdenza obbligatoria, contestuale allo svolgimento della professione, rientra nell’ambito applicativo della Gestione separata INPS.</a:t>
            </a:r>
          </a:p>
          <a:p>
            <a:pPr marL="0" indent="0">
              <a:buNone/>
            </a:pPr>
            <a:endParaRPr lang="it-IT"/>
          </a:p>
        </p:txBody>
      </p:sp>
      <p:sp>
        <p:nvSpPr>
          <p:cNvPr id="4" name="Segnaposto numero diapositiva 3">
            <a:extLst>
              <a:ext uri="{FF2B5EF4-FFF2-40B4-BE49-F238E27FC236}">
                <a16:creationId xmlns:a16="http://schemas.microsoft.com/office/drawing/2014/main" id="{DDBE482F-FD48-E164-90B1-2DD7792112E5}"/>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27739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CONTRIBUZIONE INARCASSA</a:t>
            </a:r>
          </a:p>
        </p:txBody>
      </p:sp>
      <p:sp>
        <p:nvSpPr>
          <p:cNvPr id="3" name="Segnaposto contenuto 2"/>
          <p:cNvSpPr>
            <a:spLocks noGrp="1"/>
          </p:cNvSpPr>
          <p:nvPr>
            <p:ph idx="1"/>
          </p:nvPr>
        </p:nvSpPr>
        <p:spPr>
          <a:xfrm>
            <a:off x="1591128" y="2677885"/>
            <a:ext cx="8761412" cy="3884386"/>
          </a:xfrm>
        </p:spPr>
        <p:txBody>
          <a:bodyPr>
            <a:normAutofit fontScale="70000" lnSpcReduction="20000"/>
          </a:bodyPr>
          <a:lstStyle/>
          <a:p>
            <a:pPr marL="0" indent="0">
              <a:buNone/>
            </a:pPr>
            <a:r>
              <a:rPr lang="it-IT" sz="2200" dirty="0"/>
              <a:t>I contributi dovuti alla INARCASSA sono:</a:t>
            </a:r>
          </a:p>
          <a:p>
            <a:pPr marL="342900" lvl="0" indent="-342900">
              <a:lnSpc>
                <a:spcPct val="107000"/>
              </a:lnSpc>
              <a:spcAft>
                <a:spcPts val="800"/>
              </a:spcAft>
              <a:tabLst>
                <a:tab pos="457200" algn="l"/>
              </a:tabLst>
            </a:pPr>
            <a:r>
              <a:rPr lang="it-IT" sz="2200" dirty="0"/>
              <a:t>il </a:t>
            </a:r>
            <a:r>
              <a:rPr lang="it-IT" sz="2200" b="1" dirty="0">
                <a:solidFill>
                  <a:srgbClr val="FF0000"/>
                </a:solidFill>
              </a:rPr>
              <a:t>contributo soggettivo</a:t>
            </a:r>
            <a:r>
              <a:rPr lang="it-IT" sz="2200" dirty="0"/>
              <a:t>, è obbligatorio per gli iscritti ad Inarcassa ed è calcolato in misura percentuale sul reddito professionale netto dichiarato ai fini I.R.P.E.F., per l’intero anno solare di riferimento, indipendentemente dal periodo di iscrizione intervenuto nell’anno;</a:t>
            </a:r>
          </a:p>
          <a:p>
            <a:pPr marL="342900" lvl="0" indent="-342900">
              <a:lnSpc>
                <a:spcPct val="107000"/>
              </a:lnSpc>
              <a:spcAft>
                <a:spcPts val="800"/>
              </a:spcAft>
              <a:tabLst>
                <a:tab pos="457200" algn="l"/>
              </a:tabLst>
            </a:pPr>
            <a:r>
              <a:rPr lang="it-IT" sz="2200" dirty="0"/>
              <a:t>il </a:t>
            </a:r>
            <a:r>
              <a:rPr lang="it-IT" sz="2200" b="1" dirty="0">
                <a:solidFill>
                  <a:srgbClr val="FF0000"/>
                </a:solidFill>
              </a:rPr>
              <a:t>contributo integrativo</a:t>
            </a:r>
            <a:r>
              <a:rPr lang="it-IT" sz="2200" dirty="0"/>
              <a:t>, è obbligatorio per i professionisti iscritti all’albo professionale e titolari di partita IVA (individuale, associativa e societaria) e per le società di Ingegneria/Architettura ed è calcolato in misura percentuale sul volume di affari professionale dichiarato ai fini IVA;</a:t>
            </a:r>
          </a:p>
          <a:p>
            <a:pPr marL="342900" lvl="0" indent="-342900">
              <a:lnSpc>
                <a:spcPct val="107000"/>
              </a:lnSpc>
              <a:spcAft>
                <a:spcPts val="800"/>
              </a:spcAft>
              <a:tabLst>
                <a:tab pos="457200" algn="l"/>
              </a:tabLst>
            </a:pPr>
            <a:r>
              <a:rPr lang="it-IT" sz="2200" dirty="0"/>
              <a:t>il </a:t>
            </a:r>
            <a:r>
              <a:rPr lang="it-IT" sz="2200" b="1" dirty="0">
                <a:solidFill>
                  <a:srgbClr val="FF0000"/>
                </a:solidFill>
              </a:rPr>
              <a:t>contributo di maternità/paternità</a:t>
            </a:r>
            <a:r>
              <a:rPr lang="it-IT" sz="2200" dirty="0"/>
              <a:t>, è obbligatorio per tutti gli iscritti Inarcassa;</a:t>
            </a:r>
          </a:p>
          <a:p>
            <a:pPr>
              <a:lnSpc>
                <a:spcPct val="107000"/>
              </a:lnSpc>
              <a:spcAft>
                <a:spcPts val="800"/>
              </a:spcAft>
              <a:tabLst>
                <a:tab pos="457200" algn="l"/>
              </a:tabLst>
            </a:pPr>
            <a:r>
              <a:rPr lang="it-IT" sz="2200" dirty="0"/>
              <a:t>il </a:t>
            </a:r>
            <a:r>
              <a:rPr lang="it-IT" sz="2200" b="1" dirty="0">
                <a:solidFill>
                  <a:srgbClr val="FF0000"/>
                </a:solidFill>
              </a:rPr>
              <a:t>contributivo facoltativo</a:t>
            </a:r>
            <a:r>
              <a:rPr lang="it-IT" sz="2200" dirty="0"/>
              <a:t>, è un contributo volontario calcolato in base ad una aliquota modulare applicata sul reddito professionale netto. Rappresenta una delle importanti novità introdotte dal Regolamento Generale di Previdenza.</a:t>
            </a:r>
          </a:p>
          <a:p>
            <a:pPr marL="342900" lvl="0" indent="-342900">
              <a:lnSpc>
                <a:spcPct val="107000"/>
              </a:lnSpc>
              <a:spcAft>
                <a:spcPts val="800"/>
              </a:spcAft>
              <a:tabLst>
                <a:tab pos="457200" algn="l"/>
              </a:tabLs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175331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1591</TotalTime>
  <Words>5956</Words>
  <Application>Microsoft Office PowerPoint</Application>
  <PresentationFormat>Widescreen</PresentationFormat>
  <Paragraphs>475</Paragraphs>
  <Slides>63</Slides>
  <Notes>0</Notes>
  <HiddenSlides>0</HiddenSlides>
  <MMClips>0</MMClips>
  <ScaleCrop>false</ScaleCrop>
  <HeadingPairs>
    <vt:vector size="6" baseType="variant">
      <vt:variant>
        <vt:lpstr>Caratteri utilizzati</vt:lpstr>
      </vt:variant>
      <vt:variant>
        <vt:i4>14</vt:i4>
      </vt:variant>
      <vt:variant>
        <vt:lpstr>Tema</vt:lpstr>
      </vt:variant>
      <vt:variant>
        <vt:i4>2</vt:i4>
      </vt:variant>
      <vt:variant>
        <vt:lpstr>Titoli diapositive</vt:lpstr>
      </vt:variant>
      <vt:variant>
        <vt:i4>63</vt:i4>
      </vt:variant>
    </vt:vector>
  </HeadingPairs>
  <TitlesOfParts>
    <vt:vector size="79" baseType="lpstr">
      <vt:lpstr>Aptos</vt:lpstr>
      <vt:lpstr>Arial</vt:lpstr>
      <vt:lpstr>Calibri</vt:lpstr>
      <vt:lpstr>Calibri Light</vt:lpstr>
      <vt:lpstr>Century Gothic</vt:lpstr>
      <vt:lpstr>Copperplate Gothic Bold</vt:lpstr>
      <vt:lpstr>Copperplate Gothic Light</vt:lpstr>
      <vt:lpstr>Courier New</vt:lpstr>
      <vt:lpstr>Roboto</vt:lpstr>
      <vt:lpstr>Symbol</vt:lpstr>
      <vt:lpstr>Times New Roman</vt:lpstr>
      <vt:lpstr>Verdana</vt:lpstr>
      <vt:lpstr>Wingdings</vt:lpstr>
      <vt:lpstr>Wingdings 3</vt:lpstr>
      <vt:lpstr>Sala riunioni ione</vt:lpstr>
      <vt:lpstr>Personalizza struttura</vt:lpstr>
      <vt:lpstr> INGEGNERE  LIBERO PROFESSIONISTA</vt:lpstr>
      <vt:lpstr>  STUDIO BERTONI &amp; PARTNERS SLIDE A CURA DI: </vt:lpstr>
      <vt:lpstr>I SERVIZI DEL NOSTRO STUDIO PER IL PROFESSIONISTA:</vt:lpstr>
      <vt:lpstr>TEMATICHE WEBINAR</vt:lpstr>
      <vt:lpstr>INTRODUZIONE ALLA PROFESSIONE</vt:lpstr>
      <vt:lpstr>ISCRIZIONE ALL’ALBO PROFESSIONALE</vt:lpstr>
      <vt:lpstr>ISCRIZIONE ALLA INARCASSA</vt:lpstr>
      <vt:lpstr>ALCUNE NOTE:  ISCRIZIONE GESTIONE SEPARATA INPS</vt:lpstr>
      <vt:lpstr>LA CONTRIBUZIONE INARCASSA</vt:lpstr>
      <vt:lpstr>CONTRIBUTO SOGGETTIVO</vt:lpstr>
      <vt:lpstr>CONTRIBUTO INTEGRATIVO</vt:lpstr>
      <vt:lpstr>Contributo integrativo: novità </vt:lpstr>
      <vt:lpstr>CONTRIBUTO DI MATERNITA’/PATERNITA’</vt:lpstr>
      <vt:lpstr>CONTRIBUTO SOGGETTIVO FACOLTATIVO</vt:lpstr>
      <vt:lpstr>QUANDO VERSARE?</vt:lpstr>
      <vt:lpstr>*Come rateizzare in sei rate</vt:lpstr>
      <vt:lpstr>COME VERSARE?</vt:lpstr>
      <vt:lpstr>BENEFICI PER I GIOVANI ISCRITTI</vt:lpstr>
      <vt:lpstr>ALTRE AGEVOLAZIONI: PER CHI VOLESSE EVITARE I MINIMALI</vt:lpstr>
      <vt:lpstr>COMUNICAZIONE ANNUALE OBBLIGATORIA</vt:lpstr>
      <vt:lpstr>RIEPILOGO PRINCIPALI SCADENZE INARCASSA:</vt:lpstr>
      <vt:lpstr>SCELTA DEL REGIME FISCALE</vt:lpstr>
      <vt:lpstr>REGIME FORFETTARIO </vt:lpstr>
      <vt:lpstr>REQUISITI DI ACCESSO</vt:lpstr>
      <vt:lpstr>CAUSE DI ESCLUSIONE</vt:lpstr>
      <vt:lpstr>ATTENZIONE</vt:lpstr>
      <vt:lpstr>REGIME FORFETTARIO Semplificazioni e Agevolazioni</vt:lpstr>
      <vt:lpstr>REGIME FORFETTARIO Semplificazioni e Agevolazioni</vt:lpstr>
      <vt:lpstr>REGIME FORFETTARIO Obblighi</vt:lpstr>
      <vt:lpstr>REGIME FORFETTARIO Determinazione del reddito</vt:lpstr>
      <vt:lpstr>REGIME FORFETTARIO Emissione della fattura</vt:lpstr>
      <vt:lpstr>REGIME FORFETTARIO Pagamenti imposta di bollo</vt:lpstr>
      <vt:lpstr>REGIME FORFETTARIO Pagamenti imposta di bollo – altre note</vt:lpstr>
      <vt:lpstr>REGIME FORFETTARIO Conservazione fatture elettroniche</vt:lpstr>
      <vt:lpstr>Presentazione standard di PowerPoint</vt:lpstr>
      <vt:lpstr>USCITA DAL REGIME FORFETTARIO</vt:lpstr>
      <vt:lpstr>RICAVI E COMPENSI 2024</vt:lpstr>
      <vt:lpstr>REGIME ORDINARIO</vt:lpstr>
      <vt:lpstr>REGIME ORDINARIO Determinazione del reddito</vt:lpstr>
      <vt:lpstr>Deducibilità IRPEF dei principali costi</vt:lpstr>
      <vt:lpstr>DEDUCIBILITÀ IRPEF DEI PRINCIPALI COSTI</vt:lpstr>
      <vt:lpstr>DEDUCIBILITÀ IRPEF DEI PRINCIPALI COSTI</vt:lpstr>
      <vt:lpstr>DEDUCIBILITÀ IRPEF DEI PRINCIPALI COSTI</vt:lpstr>
      <vt:lpstr>DEDUCIBILITÀ IRPEF DEI PRINCIPALI COSTI</vt:lpstr>
      <vt:lpstr>DEDUCIBILITÀ IRPEF DEI PRINCIPALI COSTI</vt:lpstr>
      <vt:lpstr>DEDUCIBILITÀ IRPEF DEI PRINCIPALI COSTI</vt:lpstr>
      <vt:lpstr>DEDUCIBILITÀ IRPEF DEI PRINCIPALI COSTI</vt:lpstr>
      <vt:lpstr>DEDUCIBILITÀ IRPEF DEI PRINCIPALI COSTI</vt:lpstr>
      <vt:lpstr>DEDUCIBILITÀ IRPEF DEI PRINCIPALI COSTI</vt:lpstr>
      <vt:lpstr>DEDUCIBILITÀ IRPEF DEI PRINCIPALI COSTI</vt:lpstr>
      <vt:lpstr>DEDUCIBILITÀ IRPEF DEI PRINCIPALI COSTI</vt:lpstr>
      <vt:lpstr>REGIME ORDINARIO IRPEF dovuta</vt:lpstr>
      <vt:lpstr>REGIME ORDINARIO Esempio calcolo dell’IRPEF dovuta</vt:lpstr>
      <vt:lpstr>REGIME ORDINARIO L’applicazione dell’IVA</vt:lpstr>
      <vt:lpstr>Novità Finanziaria 2025 su alcune voci di costo</vt:lpstr>
      <vt:lpstr>REGIME ORDINARIO Emissione delle fatture</vt:lpstr>
      <vt:lpstr>REGIME ORDINARIO Esempio fatture a privato (senza p.iva)</vt:lpstr>
      <vt:lpstr>REGIME ORDINARIO Esempio fatture a soggetto con p.iva</vt:lpstr>
      <vt:lpstr>REGIMI A CONFRONTO</vt:lpstr>
      <vt:lpstr>Nuovi Scaglioni IRPEF  </vt:lpstr>
      <vt:lpstr>NOTE IMPORTANTI</vt:lpstr>
      <vt:lpstr>WEBINAR OFFERTO PRO BONO DA: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FISCALITA’ DEL GIOVANE MEDICO</dc:title>
  <dc:creator>Studio</dc:creator>
  <cp:lastModifiedBy>Nicola Cavina</cp:lastModifiedBy>
  <cp:revision>227</cp:revision>
  <cp:lastPrinted>2024-03-08T10:45:43Z</cp:lastPrinted>
  <dcterms:created xsi:type="dcterms:W3CDTF">2018-06-08T15:16:15Z</dcterms:created>
  <dcterms:modified xsi:type="dcterms:W3CDTF">2025-10-17T15:52:57Z</dcterms:modified>
</cp:coreProperties>
</file>